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4195" r:id="rId2"/>
  </p:sldMasterIdLst>
  <p:notesMasterIdLst>
    <p:notesMasterId r:id="rId42"/>
  </p:notesMasterIdLst>
  <p:handoutMasterIdLst>
    <p:handoutMasterId r:id="rId43"/>
  </p:handoutMasterIdLst>
  <p:sldIdLst>
    <p:sldId id="311" r:id="rId3"/>
    <p:sldId id="257" r:id="rId4"/>
    <p:sldId id="258" r:id="rId5"/>
    <p:sldId id="278" r:id="rId6"/>
    <p:sldId id="279" r:id="rId7"/>
    <p:sldId id="287" r:id="rId8"/>
    <p:sldId id="281" r:id="rId9"/>
    <p:sldId id="282" r:id="rId10"/>
    <p:sldId id="283" r:id="rId11"/>
    <p:sldId id="284" r:id="rId12"/>
    <p:sldId id="285" r:id="rId13"/>
    <p:sldId id="286" r:id="rId14"/>
    <p:sldId id="288" r:id="rId15"/>
    <p:sldId id="289" r:id="rId16"/>
    <p:sldId id="290" r:id="rId17"/>
    <p:sldId id="291" r:id="rId18"/>
    <p:sldId id="292" r:id="rId19"/>
    <p:sldId id="293" r:id="rId20"/>
    <p:sldId id="294" r:id="rId21"/>
    <p:sldId id="296" r:id="rId22"/>
    <p:sldId id="297" r:id="rId23"/>
    <p:sldId id="298" r:id="rId24"/>
    <p:sldId id="310" r:id="rId25"/>
    <p:sldId id="299" r:id="rId26"/>
    <p:sldId id="300" r:id="rId27"/>
    <p:sldId id="301" r:id="rId28"/>
    <p:sldId id="302" r:id="rId29"/>
    <p:sldId id="303" r:id="rId30"/>
    <p:sldId id="306" r:id="rId31"/>
    <p:sldId id="305" r:id="rId32"/>
    <p:sldId id="307" r:id="rId33"/>
    <p:sldId id="308" r:id="rId34"/>
    <p:sldId id="309" r:id="rId35"/>
    <p:sldId id="322" r:id="rId36"/>
    <p:sldId id="323" r:id="rId37"/>
    <p:sldId id="324" r:id="rId38"/>
    <p:sldId id="325" r:id="rId39"/>
    <p:sldId id="670" r:id="rId40"/>
    <p:sldId id="672"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7"/>
    <p:restoredTop sz="94632"/>
  </p:normalViewPr>
  <p:slideViewPr>
    <p:cSldViewPr>
      <p:cViewPr varScale="1">
        <p:scale>
          <a:sx n="67" d="100"/>
          <a:sy n="67" d="100"/>
        </p:scale>
        <p:origin x="17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23AF2B-865B-8D4F-A924-E99C1C52785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AE3845FE-9943-1941-A4B5-D4F0B1804166}"/>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A6771022-1A9D-A147-929A-EC3BF89B6F3C}" type="datetimeFigureOut">
              <a:rPr lang="en-US" altLang="sv-SE"/>
              <a:pPr>
                <a:defRPr/>
              </a:pPr>
              <a:t>1/30/2025</a:t>
            </a:fld>
            <a:endParaRPr lang="en-US" altLang="sv-SE"/>
          </a:p>
        </p:txBody>
      </p:sp>
      <p:sp>
        <p:nvSpPr>
          <p:cNvPr id="4" name="Footer Placeholder 3">
            <a:extLst>
              <a:ext uri="{FF2B5EF4-FFF2-40B4-BE49-F238E27FC236}">
                <a16:creationId xmlns:a16="http://schemas.microsoft.com/office/drawing/2014/main" id="{1C7B7F35-5350-8D45-8406-B7D99B93661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93284A89-CFD3-9640-AFC2-1F503669BFD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DEA0209B-C409-9741-B12E-97ADE0B0B441}" type="slidenum">
              <a:rPr lang="en-US" altLang="sv-SE"/>
              <a:pPr/>
              <a:t>‹#›</a:t>
            </a:fld>
            <a:endParaRPr lang="en-US" altLang="sv-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AA2C2F-D2AB-5447-AFD9-274E9B6CBD3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ea typeface="+mn-ea"/>
                <a:cs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D39259D2-5DC7-F849-8EAD-BDEBD82D90D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2F3077FD-ED38-DE49-8760-604638C9AFB0}" type="datetimeFigureOut">
              <a:rPr lang="en-US" altLang="sv-SE"/>
              <a:pPr>
                <a:defRPr/>
              </a:pPr>
              <a:t>1/30/2025</a:t>
            </a:fld>
            <a:endParaRPr lang="en-US" altLang="sv-SE"/>
          </a:p>
        </p:txBody>
      </p:sp>
      <p:sp>
        <p:nvSpPr>
          <p:cNvPr id="4" name="Slide Image Placeholder 3">
            <a:extLst>
              <a:ext uri="{FF2B5EF4-FFF2-40B4-BE49-F238E27FC236}">
                <a16:creationId xmlns:a16="http://schemas.microsoft.com/office/drawing/2014/main" id="{5EAD682B-1BEF-7F4A-BC9D-0CF3280234C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761C1B6-5189-7348-ABB9-AFF24B76910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9C936E-B376-DA4A-9527-EF37B8A8FC4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ea typeface="+mn-ea"/>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7D53FC9-ACCC-0847-8C0B-BCD2B0CA9AF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859D7306-7DA2-DD44-9EB8-3EF1DFFA97B4}" type="slidenum">
              <a:rPr lang="en-US" altLang="sv-SE"/>
              <a:pPr/>
              <a:t>‹#›</a:t>
            </a:fld>
            <a:endParaRPr lang="en-US" altLang="sv-S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70B296AA-4DAE-C870-E334-47E27D557B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a:extLst>
              <a:ext uri="{FF2B5EF4-FFF2-40B4-BE49-F238E27FC236}">
                <a16:creationId xmlns:a16="http://schemas.microsoft.com/office/drawing/2014/main" id="{F4920368-5FF9-C791-1E39-8B94C63031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SE" altLang="en-SE">
              <a:ea typeface="ＭＳ Ｐゴシック" panose="020B0600070205080204" pitchFamily="34" charset="-128"/>
            </a:endParaRPr>
          </a:p>
        </p:txBody>
      </p:sp>
      <p:sp>
        <p:nvSpPr>
          <p:cNvPr id="87043" name="Slide Number Placeholder 3">
            <a:extLst>
              <a:ext uri="{FF2B5EF4-FFF2-40B4-BE49-F238E27FC236}">
                <a16:creationId xmlns:a16="http://schemas.microsoft.com/office/drawing/2014/main" id="{636A5BAE-A9A3-4D4F-8263-9F412D6415B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F04A958-DA14-D543-A9F2-93DA27267DF0}" type="slidenum">
              <a:rPr lang="en-US" altLang="en-SE" sz="1200">
                <a:solidFill>
                  <a:srgbClr val="000000"/>
                </a:solidFill>
              </a:rPr>
              <a:pPr algn="r" eaLnBrk="1" hangingPunct="1"/>
              <a:t>38</a:t>
            </a:fld>
            <a:endParaRPr lang="en-US" altLang="en-SE"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5AA609FC-1BEE-F132-1FC3-A967F3E11A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a:extLst>
              <a:ext uri="{FF2B5EF4-FFF2-40B4-BE49-F238E27FC236}">
                <a16:creationId xmlns:a16="http://schemas.microsoft.com/office/drawing/2014/main" id="{D0363AFE-5B70-18EB-365A-A789CA8217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SE" altLang="en-SE">
              <a:ea typeface="ＭＳ Ｐゴシック" panose="020B0600070205080204" pitchFamily="34" charset="-128"/>
            </a:endParaRPr>
          </a:p>
        </p:txBody>
      </p:sp>
      <p:sp>
        <p:nvSpPr>
          <p:cNvPr id="89091" name="Slide Number Placeholder 3">
            <a:extLst>
              <a:ext uri="{FF2B5EF4-FFF2-40B4-BE49-F238E27FC236}">
                <a16:creationId xmlns:a16="http://schemas.microsoft.com/office/drawing/2014/main" id="{A58F207B-939A-ABCD-2628-D711BFF5C5C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194B2E6B-B32E-D546-8980-86531CC718B6}" type="slidenum">
              <a:rPr lang="en-US" altLang="en-SE" sz="1200">
                <a:solidFill>
                  <a:srgbClr val="000000"/>
                </a:solidFill>
              </a:rPr>
              <a:pPr algn="r" eaLnBrk="1" hangingPunct="1"/>
              <a:t>39</a:t>
            </a:fld>
            <a:endParaRPr lang="en-US" altLang="en-SE"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B16FD7FB-D519-3C1D-8744-1D0E73892398}"/>
              </a:ext>
            </a:extLst>
          </p:cNvPr>
          <p:cNvSpPr txBox="1">
            <a:spLocks noChangeArrowheads="1"/>
          </p:cNvSpPr>
          <p:nvPr/>
        </p:nvSpPr>
        <p:spPr bwMode="auto">
          <a:xfrm>
            <a:off x="638175" y="1238250"/>
            <a:ext cx="7489825" cy="44608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86486" tIns="43243" rIns="86486" bIns="43243">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defRPr/>
            </a:pPr>
            <a:endParaRPr lang="sv-SE" altLang="sv-SE" sz="2600">
              <a:solidFill>
                <a:srgbClr val="B81414"/>
              </a:solidFill>
              <a:latin typeface="Helvetica" pitchFamily="2" charset="0"/>
              <a:cs typeface="Arial" panose="020B0604020202020204" pitchFamily="34" charset="0"/>
            </a:endParaRPr>
          </a:p>
        </p:txBody>
      </p:sp>
      <p:pic>
        <p:nvPicPr>
          <p:cNvPr id="3" name="Picture 7" descr="FRIB_ppt_top.jpg">
            <a:extLst>
              <a:ext uri="{FF2B5EF4-FFF2-40B4-BE49-F238E27FC236}">
                <a16:creationId xmlns:a16="http://schemas.microsoft.com/office/drawing/2014/main" id="{8D0D5D63-A74D-EE45-97B3-E7AD8BA436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FRIB_ppt_top.jpg">
            <a:extLst>
              <a:ext uri="{FF2B5EF4-FFF2-40B4-BE49-F238E27FC236}">
                <a16:creationId xmlns:a16="http://schemas.microsoft.com/office/drawing/2014/main" id="{705736B5-82C3-051E-9F18-063AFF9FD7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1524000" y="4071938"/>
            <a:ext cx="6096000" cy="1143000"/>
          </a:xfrm>
        </p:spPr>
        <p:txBody>
          <a:bodyPr/>
          <a:lstStyle>
            <a:lvl1pPr marL="0" indent="0" algn="ctr">
              <a:buNone/>
              <a:defRPr/>
            </a:lvl1pPr>
            <a:lvl2pPr marL="432427" indent="0" algn="ctr">
              <a:buNone/>
              <a:defRPr/>
            </a:lvl2pPr>
            <a:lvl3pPr marL="864854" indent="0" algn="ctr">
              <a:buNone/>
              <a:defRPr/>
            </a:lvl3pPr>
            <a:lvl4pPr marL="1297280" indent="0" algn="ctr">
              <a:buNone/>
              <a:defRPr/>
            </a:lvl4pPr>
            <a:lvl5pPr marL="1729708" indent="0" algn="ctr">
              <a:buNone/>
              <a:defRPr/>
            </a:lvl5pPr>
            <a:lvl6pPr marL="2162134" indent="0" algn="ctr">
              <a:buNone/>
              <a:defRPr/>
            </a:lvl6pPr>
            <a:lvl7pPr marL="2594562" indent="0" algn="ctr">
              <a:buNone/>
              <a:defRPr/>
            </a:lvl7pPr>
            <a:lvl8pPr marL="3026988" indent="0" algn="ctr">
              <a:buNone/>
              <a:defRPr/>
            </a:lvl8pPr>
            <a:lvl9pPr marL="3459415" indent="0" algn="ctr">
              <a:buNone/>
              <a:defRPr/>
            </a:lvl9pPr>
          </a:lstStyle>
          <a:p>
            <a:r>
              <a:rPr lang="en-US"/>
              <a:t>Click to edit Master subtitle style</a:t>
            </a:r>
            <a:endParaRPr lang="en-US" dirty="0"/>
          </a:p>
        </p:txBody>
      </p:sp>
      <p:sp>
        <p:nvSpPr>
          <p:cNvPr id="7" name="Rectangle 2"/>
          <p:cNvSpPr>
            <a:spLocks noGrp="1" noChangeArrowheads="1"/>
          </p:cNvSpPr>
          <p:nvPr>
            <p:ph type="title"/>
          </p:nvPr>
        </p:nvSpPr>
        <p:spPr bwMode="auto">
          <a:xfrm>
            <a:off x="71438" y="3143251"/>
            <a:ext cx="9001124" cy="486668"/>
          </a:xfrm>
          <a:prstGeom prst="rect">
            <a:avLst/>
          </a:prstGeom>
          <a:noFill/>
          <a:ln w="12700">
            <a:noFill/>
            <a:miter lim="800000"/>
            <a:headEnd/>
            <a:tailEnd/>
          </a:ln>
        </p:spPr>
        <p:txBody>
          <a:bodyPr lIns="56086" tIns="22435" rIns="56086" bIns="22435" anchor="ctr"/>
          <a:lstStyle/>
          <a:p>
            <a:pPr lvl="0"/>
            <a:r>
              <a:rPr lang="en-US"/>
              <a:t>Click to edit Master title style</a:t>
            </a:r>
            <a:endParaRPr lang="en-US" dirty="0"/>
          </a:p>
        </p:txBody>
      </p:sp>
    </p:spTree>
    <p:extLst>
      <p:ext uri="{BB962C8B-B14F-4D97-AF65-F5344CB8AC3E}">
        <p14:creationId xmlns:p14="http://schemas.microsoft.com/office/powerpoint/2010/main" val="197603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ktangel 6">
            <a:extLst>
              <a:ext uri="{FF2B5EF4-FFF2-40B4-BE49-F238E27FC236}">
                <a16:creationId xmlns:a16="http://schemas.microsoft.com/office/drawing/2014/main" id="{34ECF5D2-9137-D572-9081-77BF159DAC55}"/>
              </a:ext>
            </a:extLst>
          </p:cNvPr>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sv-SE" dirty="0">
              <a:solidFill>
                <a:srgbClr val="0094CA"/>
              </a:solidFill>
              <a:latin typeface="Calibri"/>
            </a:endParaRPr>
          </a:p>
        </p:txBody>
      </p:sp>
      <p:pic>
        <p:nvPicPr>
          <p:cNvPr id="5" name="Bildobjekt 5" descr="ESS-vit-logga.png">
            <a:extLst>
              <a:ext uri="{FF2B5EF4-FFF2-40B4-BE49-F238E27FC236}">
                <a16:creationId xmlns:a16="http://schemas.microsoft.com/office/drawing/2014/main" id="{DDC1C7C6-D9B3-4852-CC84-A5623A8203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4600" y="319088"/>
            <a:ext cx="13700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F672D1DB-A9C3-7BC7-8997-25EE1E5A6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563" y="274638"/>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3">
            <a:extLst>
              <a:ext uri="{FF2B5EF4-FFF2-40B4-BE49-F238E27FC236}">
                <a16:creationId xmlns:a16="http://schemas.microsoft.com/office/drawing/2014/main" id="{5BBB7B0F-9B26-88BC-FE2B-8AC7A1F9DC6C}"/>
              </a:ext>
            </a:extLst>
          </p:cNvPr>
          <p:cNvSpPr>
            <a:spLocks noGrp="1"/>
          </p:cNvSpPr>
          <p:nvPr>
            <p:ph type="dt" sz="half" idx="10"/>
          </p:nvPr>
        </p:nvSpPr>
        <p:spPr/>
        <p:txBody>
          <a:bodyPr/>
          <a:lstStyle>
            <a:lvl1pPr>
              <a:defRPr>
                <a:solidFill>
                  <a:prstClr val="black">
                    <a:tint val="75000"/>
                  </a:prstClr>
                </a:solidFill>
                <a:latin typeface="Calibri"/>
              </a:defRPr>
            </a:lvl1pPr>
          </a:lstStyle>
          <a:p>
            <a:pPr>
              <a:defRPr/>
            </a:pPr>
            <a:r>
              <a:rPr lang="sv-SE"/>
              <a:t>Winter 2025</a:t>
            </a:r>
            <a:endParaRPr lang="sv-SE" dirty="0"/>
          </a:p>
        </p:txBody>
      </p:sp>
      <p:sp>
        <p:nvSpPr>
          <p:cNvPr id="8" name="Footer Placeholder 4">
            <a:extLst>
              <a:ext uri="{FF2B5EF4-FFF2-40B4-BE49-F238E27FC236}">
                <a16:creationId xmlns:a16="http://schemas.microsoft.com/office/drawing/2014/main" id="{56B9A260-C2F1-B713-93EB-55AD11D42FFB}"/>
              </a:ext>
            </a:extLst>
          </p:cNvPr>
          <p:cNvSpPr>
            <a:spLocks noGrp="1"/>
          </p:cNvSpPr>
          <p:nvPr>
            <p:ph type="ftr" sz="quarter" idx="11"/>
          </p:nvPr>
        </p:nvSpPr>
        <p:spPr/>
        <p:txBody>
          <a:bodyPr/>
          <a:lstStyle>
            <a:lvl1pPr>
              <a:defRPr>
                <a:solidFill>
                  <a:prstClr val="black">
                    <a:tint val="75000"/>
                  </a:prstClr>
                </a:solidFill>
                <a:latin typeface="Calibri"/>
              </a:defRPr>
            </a:lvl1pPr>
          </a:lstStyle>
          <a:p>
            <a:pPr>
              <a:defRPr/>
            </a:pPr>
            <a:r>
              <a:rPr lang="sv-SE"/>
              <a:t>Lecture 7| Thermal Insulation &amp; Cryostat Basics- J. G. Weisend II</a:t>
            </a:r>
            <a:endParaRPr lang="sv-SE" dirty="0"/>
          </a:p>
        </p:txBody>
      </p:sp>
      <p:sp>
        <p:nvSpPr>
          <p:cNvPr id="9" name="Slide Number Placeholder 5">
            <a:extLst>
              <a:ext uri="{FF2B5EF4-FFF2-40B4-BE49-F238E27FC236}">
                <a16:creationId xmlns:a16="http://schemas.microsoft.com/office/drawing/2014/main" id="{13C7FFBC-A58D-AF59-E1CE-EDCB0D8095B9}"/>
              </a:ext>
            </a:extLst>
          </p:cNvPr>
          <p:cNvSpPr>
            <a:spLocks noGrp="1"/>
          </p:cNvSpPr>
          <p:nvPr>
            <p:ph type="sldNum" sz="quarter" idx="12"/>
          </p:nvPr>
        </p:nvSpPr>
        <p:spPr/>
        <p:txBody>
          <a:bodyPr/>
          <a:lstStyle>
            <a:lvl1pPr>
              <a:defRPr>
                <a:solidFill>
                  <a:srgbClr val="898989"/>
                </a:solidFill>
                <a:latin typeface="Calibri" panose="020F0502020204030204" pitchFamily="34" charset="0"/>
              </a:defRPr>
            </a:lvl1pPr>
          </a:lstStyle>
          <a:p>
            <a:fld id="{A8FEDAD5-4790-EF4E-AB46-96220E1B1082}" type="slidenum">
              <a:rPr lang="sv-SE" altLang="sv-SE"/>
              <a:pPr/>
              <a:t>‹#›</a:t>
            </a:fld>
            <a:endParaRPr lang="sv-SE" altLang="sv-SE"/>
          </a:p>
        </p:txBody>
      </p:sp>
    </p:spTree>
    <p:extLst>
      <p:ext uri="{BB962C8B-B14F-4D97-AF65-F5344CB8AC3E}">
        <p14:creationId xmlns:p14="http://schemas.microsoft.com/office/powerpoint/2010/main" val="335861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cxnSp>
        <p:nvCxnSpPr>
          <p:cNvPr id="3" name="Rak 7">
            <a:extLst>
              <a:ext uri="{FF2B5EF4-FFF2-40B4-BE49-F238E27FC236}">
                <a16:creationId xmlns:a16="http://schemas.microsoft.com/office/drawing/2014/main" id="{7FC87079-83D5-8019-9007-34BD95A45B74}"/>
              </a:ext>
            </a:extLst>
          </p:cNvPr>
          <p:cNvCxnSpPr/>
          <p:nvPr userDrawn="1"/>
        </p:nvCxnSpPr>
        <p:spPr>
          <a:xfrm>
            <a:off x="-325438" y="1452563"/>
            <a:ext cx="969645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Rubrik 1"/>
          <p:cNvSpPr>
            <a:spLocks noGrp="1"/>
          </p:cNvSpPr>
          <p:nvPr>
            <p:ph type="title"/>
          </p:nvPr>
        </p:nvSpPr>
        <p:spPr>
          <a:xfrm>
            <a:off x="593512" y="-1"/>
            <a:ext cx="5762624" cy="1441451"/>
          </a:xfrm>
        </p:spPr>
        <p:txBody>
          <a:bodyPr/>
          <a:lstStyle/>
          <a:p>
            <a:r>
              <a:rPr lang="sv-SE"/>
              <a:t>Klicka här för att ändra format</a:t>
            </a:r>
          </a:p>
        </p:txBody>
      </p:sp>
    </p:spTree>
    <p:extLst>
      <p:ext uri="{BB962C8B-B14F-4D97-AF65-F5344CB8AC3E}">
        <p14:creationId xmlns:p14="http://schemas.microsoft.com/office/powerpoint/2010/main" val="3840113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3" name="Rektangel med rundade hörn 5">
            <a:extLst>
              <a:ext uri="{FF2B5EF4-FFF2-40B4-BE49-F238E27FC236}">
                <a16:creationId xmlns:a16="http://schemas.microsoft.com/office/drawing/2014/main" id="{2A58464F-7F3B-8C23-811D-181D3D78AF08}"/>
              </a:ext>
            </a:extLst>
          </p:cNvPr>
          <p:cNvSpPr/>
          <p:nvPr userDrawn="1"/>
        </p:nvSpPr>
        <p:spPr>
          <a:xfrm>
            <a:off x="6205538" y="1955800"/>
            <a:ext cx="2479675" cy="2479675"/>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cxnSp>
        <p:nvCxnSpPr>
          <p:cNvPr id="4" name="Rak 5">
            <a:extLst>
              <a:ext uri="{FF2B5EF4-FFF2-40B4-BE49-F238E27FC236}">
                <a16:creationId xmlns:a16="http://schemas.microsoft.com/office/drawing/2014/main" id="{CB4344D3-CB78-508B-1830-301BA7B84F12}"/>
              </a:ext>
            </a:extLst>
          </p:cNvPr>
          <p:cNvCxnSpPr/>
          <p:nvPr userDrawn="1"/>
        </p:nvCxnSpPr>
        <p:spPr>
          <a:xfrm>
            <a:off x="-325438" y="1452563"/>
            <a:ext cx="969645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Underrubrik 2"/>
          <p:cNvSpPr>
            <a:spLocks noGrp="1"/>
          </p:cNvSpPr>
          <p:nvPr>
            <p:ph type="subTitle" idx="1"/>
          </p:nvPr>
        </p:nvSpPr>
        <p:spPr>
          <a:xfrm>
            <a:off x="593513" y="1955801"/>
            <a:ext cx="4766944" cy="3780620"/>
          </a:xfrm>
        </p:spPr>
        <p:txBody>
          <a:bodyPr>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2" name="Rubrik 1"/>
          <p:cNvSpPr>
            <a:spLocks noGrp="1"/>
          </p:cNvSpPr>
          <p:nvPr>
            <p:ph type="title"/>
          </p:nvPr>
        </p:nvSpPr>
        <p:spPr>
          <a:xfrm>
            <a:off x="593512" y="-1"/>
            <a:ext cx="5762624" cy="1441451"/>
          </a:xfrm>
        </p:spPr>
        <p:txBody>
          <a:bodyPr/>
          <a:lstStyle/>
          <a:p>
            <a:r>
              <a:rPr lang="sv-SE"/>
              <a:t>Klicka här för att ändra format</a:t>
            </a:r>
          </a:p>
        </p:txBody>
      </p:sp>
    </p:spTree>
    <p:extLst>
      <p:ext uri="{BB962C8B-B14F-4D97-AF65-F5344CB8AC3E}">
        <p14:creationId xmlns:p14="http://schemas.microsoft.com/office/powerpoint/2010/main" val="49638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cxnSp>
        <p:nvCxnSpPr>
          <p:cNvPr id="3" name="Rak 5">
            <a:extLst>
              <a:ext uri="{FF2B5EF4-FFF2-40B4-BE49-F238E27FC236}">
                <a16:creationId xmlns:a16="http://schemas.microsoft.com/office/drawing/2014/main" id="{4952FBB3-3423-6846-9435-BD2F371F6B9A}"/>
              </a:ext>
            </a:extLst>
          </p:cNvPr>
          <p:cNvCxnSpPr/>
          <p:nvPr userDrawn="1"/>
        </p:nvCxnSpPr>
        <p:spPr>
          <a:xfrm>
            <a:off x="-325438" y="1452563"/>
            <a:ext cx="969645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Underrubrik 2"/>
          <p:cNvSpPr>
            <a:spLocks noGrp="1"/>
          </p:cNvSpPr>
          <p:nvPr>
            <p:ph type="subTitle" idx="1"/>
          </p:nvPr>
        </p:nvSpPr>
        <p:spPr>
          <a:xfrm>
            <a:off x="593513" y="1955801"/>
            <a:ext cx="4766944" cy="3780620"/>
          </a:xfrm>
        </p:spPr>
        <p:txBody>
          <a:bodyPr>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2" name="Rubrik 1"/>
          <p:cNvSpPr>
            <a:spLocks noGrp="1"/>
          </p:cNvSpPr>
          <p:nvPr>
            <p:ph type="title"/>
          </p:nvPr>
        </p:nvSpPr>
        <p:spPr>
          <a:xfrm>
            <a:off x="593512" y="-1"/>
            <a:ext cx="5762624" cy="1441451"/>
          </a:xfrm>
        </p:spPr>
        <p:txBody>
          <a:bodyPr/>
          <a:lstStyle>
            <a:lvl1pPr>
              <a:defRPr baseline="0"/>
            </a:lvl1pPr>
          </a:lstStyle>
          <a:p>
            <a:r>
              <a:rPr lang="en-US"/>
              <a:t>Click to edit Master title style</a:t>
            </a:r>
            <a:endParaRPr lang="sv-SE"/>
          </a:p>
        </p:txBody>
      </p:sp>
    </p:spTree>
    <p:extLst>
      <p:ext uri="{BB962C8B-B14F-4D97-AF65-F5344CB8AC3E}">
        <p14:creationId xmlns:p14="http://schemas.microsoft.com/office/powerpoint/2010/main" val="2653366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Rubrikbild text">
    <p:spTree>
      <p:nvGrpSpPr>
        <p:cNvPr id="1" name=""/>
        <p:cNvGrpSpPr/>
        <p:nvPr/>
      </p:nvGrpSpPr>
      <p:grpSpPr>
        <a:xfrm>
          <a:off x="0" y="0"/>
          <a:ext cx="0" cy="0"/>
          <a:chOff x="0" y="0"/>
          <a:chExt cx="0" cy="0"/>
        </a:xfrm>
      </p:grpSpPr>
      <p:cxnSp>
        <p:nvCxnSpPr>
          <p:cNvPr id="3" name="Rak 5">
            <a:extLst>
              <a:ext uri="{FF2B5EF4-FFF2-40B4-BE49-F238E27FC236}">
                <a16:creationId xmlns:a16="http://schemas.microsoft.com/office/drawing/2014/main" id="{EB4BD6CC-5280-23CE-7CBC-761640F0191F}"/>
              </a:ext>
            </a:extLst>
          </p:cNvPr>
          <p:cNvCxnSpPr/>
          <p:nvPr userDrawn="1"/>
        </p:nvCxnSpPr>
        <p:spPr>
          <a:xfrm>
            <a:off x="-325438" y="1452563"/>
            <a:ext cx="969645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Underrubrik 2"/>
          <p:cNvSpPr>
            <a:spLocks noGrp="1"/>
          </p:cNvSpPr>
          <p:nvPr>
            <p:ph type="subTitle" idx="1"/>
          </p:nvPr>
        </p:nvSpPr>
        <p:spPr>
          <a:xfrm>
            <a:off x="593513" y="1955801"/>
            <a:ext cx="4766944" cy="3780620"/>
          </a:xfrm>
        </p:spPr>
        <p:txBody>
          <a:bodyPr>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2" name="Rubrik 1"/>
          <p:cNvSpPr>
            <a:spLocks noGrp="1"/>
          </p:cNvSpPr>
          <p:nvPr>
            <p:ph type="title"/>
          </p:nvPr>
        </p:nvSpPr>
        <p:spPr>
          <a:xfrm>
            <a:off x="593512" y="-1"/>
            <a:ext cx="5762624" cy="1441451"/>
          </a:xfrm>
        </p:spPr>
        <p:txBody>
          <a:bodyPr/>
          <a:lstStyle>
            <a:lvl1pPr>
              <a:defRPr baseline="0"/>
            </a:lvl1pPr>
          </a:lstStyle>
          <a:p>
            <a:r>
              <a:rPr lang="en-US"/>
              <a:t>Click to edit Master title style</a:t>
            </a:r>
            <a:endParaRPr lang="sv-SE"/>
          </a:p>
        </p:txBody>
      </p:sp>
    </p:spTree>
    <p:extLst>
      <p:ext uri="{BB962C8B-B14F-4D97-AF65-F5344CB8AC3E}">
        <p14:creationId xmlns:p14="http://schemas.microsoft.com/office/powerpoint/2010/main" val="4425193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cxnSp>
        <p:nvCxnSpPr>
          <p:cNvPr id="4" name="Rak 7">
            <a:extLst>
              <a:ext uri="{FF2B5EF4-FFF2-40B4-BE49-F238E27FC236}">
                <a16:creationId xmlns:a16="http://schemas.microsoft.com/office/drawing/2014/main" id="{121661A5-2B36-B9BF-A093-4B2DC78BFE75}"/>
              </a:ext>
            </a:extLst>
          </p:cNvPr>
          <p:cNvCxnSpPr/>
          <p:nvPr userDrawn="1"/>
        </p:nvCxnSpPr>
        <p:spPr>
          <a:xfrm>
            <a:off x="-325438" y="1452563"/>
            <a:ext cx="969645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Rubrik 1"/>
          <p:cNvSpPr>
            <a:spLocks noGrp="1"/>
          </p:cNvSpPr>
          <p:nvPr>
            <p:ph type="title"/>
          </p:nvPr>
        </p:nvSpPr>
        <p:spPr>
          <a:xfrm>
            <a:off x="578913" y="0"/>
            <a:ext cx="6067426" cy="1441531"/>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69993" y="1964945"/>
            <a:ext cx="6536399" cy="40389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6A2F7437-6176-C1E6-A2CF-FCDA699BE9B0}"/>
              </a:ext>
            </a:extLst>
          </p:cNvPr>
          <p:cNvSpPr>
            <a:spLocks noGrp="1"/>
          </p:cNvSpPr>
          <p:nvPr>
            <p:ph type="dt" sz="half" idx="10"/>
          </p:nvPr>
        </p:nvSpPr>
        <p:spPr/>
        <p:txBody>
          <a:bodyPr/>
          <a:lstStyle>
            <a:lvl1pPr>
              <a:defRPr/>
            </a:lvl1pPr>
          </a:lstStyle>
          <a:p>
            <a:pPr>
              <a:defRPr/>
            </a:pPr>
            <a:r>
              <a:rPr lang="sv-SE"/>
              <a:t>Winter 2025</a:t>
            </a:r>
          </a:p>
        </p:txBody>
      </p:sp>
      <p:sp>
        <p:nvSpPr>
          <p:cNvPr id="6" name="Platshållare för sidfot 4">
            <a:extLst>
              <a:ext uri="{FF2B5EF4-FFF2-40B4-BE49-F238E27FC236}">
                <a16:creationId xmlns:a16="http://schemas.microsoft.com/office/drawing/2014/main" id="{91474F09-DE8B-3837-1C6C-6E9A7E768AA8}"/>
              </a:ext>
            </a:extLst>
          </p:cNvPr>
          <p:cNvSpPr>
            <a:spLocks noGrp="1"/>
          </p:cNvSpPr>
          <p:nvPr>
            <p:ph type="ftr" sz="quarter" idx="11"/>
          </p:nvPr>
        </p:nvSpPr>
        <p:spPr/>
        <p:txBody>
          <a:bodyPr/>
          <a:lstStyle>
            <a:lvl1pPr>
              <a:defRPr/>
            </a:lvl1pPr>
          </a:lstStyle>
          <a:p>
            <a:pPr>
              <a:defRPr/>
            </a:pPr>
            <a:r>
              <a:rPr lang="sv-SE"/>
              <a:t>Lecture 7| Thermal Insulation &amp; Cryostat Basics- J. G. Weisend II</a:t>
            </a:r>
          </a:p>
        </p:txBody>
      </p:sp>
      <p:sp>
        <p:nvSpPr>
          <p:cNvPr id="7" name="Platshållare för bildnummer 5">
            <a:extLst>
              <a:ext uri="{FF2B5EF4-FFF2-40B4-BE49-F238E27FC236}">
                <a16:creationId xmlns:a16="http://schemas.microsoft.com/office/drawing/2014/main" id="{7AB62791-8A0D-ACD5-53B6-9000DA7F5E96}"/>
              </a:ext>
            </a:extLst>
          </p:cNvPr>
          <p:cNvSpPr>
            <a:spLocks noGrp="1"/>
          </p:cNvSpPr>
          <p:nvPr>
            <p:ph type="sldNum" sz="quarter" idx="12"/>
          </p:nvPr>
        </p:nvSpPr>
        <p:spPr/>
        <p:txBody>
          <a:bodyPr/>
          <a:lstStyle>
            <a:lvl1pPr>
              <a:defRPr/>
            </a:lvl1pPr>
          </a:lstStyle>
          <a:p>
            <a:fld id="{A2524C03-3FB7-9F4B-A996-C2E7CA5445EA}" type="slidenum">
              <a:rPr lang="sv-SE" altLang="en-SE"/>
              <a:pPr/>
              <a:t>‹#›</a:t>
            </a:fld>
            <a:endParaRPr lang="sv-SE" altLang="en-SE"/>
          </a:p>
        </p:txBody>
      </p:sp>
    </p:spTree>
    <p:extLst>
      <p:ext uri="{BB962C8B-B14F-4D97-AF65-F5344CB8AC3E}">
        <p14:creationId xmlns:p14="http://schemas.microsoft.com/office/powerpoint/2010/main" val="346767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cxnSp>
        <p:nvCxnSpPr>
          <p:cNvPr id="4" name="Rak 7">
            <a:extLst>
              <a:ext uri="{FF2B5EF4-FFF2-40B4-BE49-F238E27FC236}">
                <a16:creationId xmlns:a16="http://schemas.microsoft.com/office/drawing/2014/main" id="{5FBD5725-B685-E663-3C30-96E3779C881E}"/>
              </a:ext>
            </a:extLst>
          </p:cNvPr>
          <p:cNvCxnSpPr/>
          <p:nvPr userDrawn="1"/>
        </p:nvCxnSpPr>
        <p:spPr>
          <a:xfrm>
            <a:off x="-325438" y="1452563"/>
            <a:ext cx="969645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4BE6889-8EAC-D085-7A67-A5CD228685F0}"/>
              </a:ext>
            </a:extLst>
          </p:cNvPr>
          <p:cNvSpPr>
            <a:spLocks noGrp="1"/>
          </p:cNvSpPr>
          <p:nvPr>
            <p:ph type="dt" sz="half" idx="10"/>
          </p:nvPr>
        </p:nvSpPr>
        <p:spPr/>
        <p:txBody>
          <a:bodyPr/>
          <a:lstStyle>
            <a:lvl1pPr>
              <a:defRPr/>
            </a:lvl1pPr>
          </a:lstStyle>
          <a:p>
            <a:pPr>
              <a:defRPr/>
            </a:pPr>
            <a:r>
              <a:rPr lang="sv-SE"/>
              <a:t>Winter 2025</a:t>
            </a:r>
          </a:p>
        </p:txBody>
      </p:sp>
      <p:sp>
        <p:nvSpPr>
          <p:cNvPr id="6" name="Platshållare för sidfot 4">
            <a:extLst>
              <a:ext uri="{FF2B5EF4-FFF2-40B4-BE49-F238E27FC236}">
                <a16:creationId xmlns:a16="http://schemas.microsoft.com/office/drawing/2014/main" id="{EC04181B-CD50-EE2F-2D96-61ED87D82BD6}"/>
              </a:ext>
            </a:extLst>
          </p:cNvPr>
          <p:cNvSpPr>
            <a:spLocks noGrp="1"/>
          </p:cNvSpPr>
          <p:nvPr>
            <p:ph type="ftr" sz="quarter" idx="11"/>
          </p:nvPr>
        </p:nvSpPr>
        <p:spPr/>
        <p:txBody>
          <a:bodyPr/>
          <a:lstStyle>
            <a:lvl1pPr>
              <a:defRPr/>
            </a:lvl1pPr>
          </a:lstStyle>
          <a:p>
            <a:pPr>
              <a:defRPr/>
            </a:pPr>
            <a:r>
              <a:rPr lang="sv-SE"/>
              <a:t>Lecture 7| Thermal Insulation &amp; Cryostat Basics- J. G. Weisend II</a:t>
            </a:r>
          </a:p>
        </p:txBody>
      </p:sp>
      <p:sp>
        <p:nvSpPr>
          <p:cNvPr id="7" name="Platshållare för bildnummer 5">
            <a:extLst>
              <a:ext uri="{FF2B5EF4-FFF2-40B4-BE49-F238E27FC236}">
                <a16:creationId xmlns:a16="http://schemas.microsoft.com/office/drawing/2014/main" id="{5118B4DD-7922-7A70-1F5C-E3ECB75747F0}"/>
              </a:ext>
            </a:extLst>
          </p:cNvPr>
          <p:cNvSpPr>
            <a:spLocks noGrp="1"/>
          </p:cNvSpPr>
          <p:nvPr>
            <p:ph type="sldNum" sz="quarter" idx="12"/>
          </p:nvPr>
        </p:nvSpPr>
        <p:spPr/>
        <p:txBody>
          <a:bodyPr/>
          <a:lstStyle>
            <a:lvl1pPr>
              <a:defRPr/>
            </a:lvl1pPr>
          </a:lstStyle>
          <a:p>
            <a:fld id="{865EACCB-129F-6F41-950B-61D069514558}" type="slidenum">
              <a:rPr lang="sv-SE" altLang="en-SE"/>
              <a:pPr/>
              <a:t>‹#›</a:t>
            </a:fld>
            <a:endParaRPr lang="sv-SE" altLang="en-SE"/>
          </a:p>
        </p:txBody>
      </p:sp>
    </p:spTree>
    <p:extLst>
      <p:ext uri="{BB962C8B-B14F-4D97-AF65-F5344CB8AC3E}">
        <p14:creationId xmlns:p14="http://schemas.microsoft.com/office/powerpoint/2010/main" val="658860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cxnSp>
        <p:nvCxnSpPr>
          <p:cNvPr id="5" name="Rak 7">
            <a:extLst>
              <a:ext uri="{FF2B5EF4-FFF2-40B4-BE49-F238E27FC236}">
                <a16:creationId xmlns:a16="http://schemas.microsoft.com/office/drawing/2014/main" id="{E6223F18-AFC7-88C1-426B-5D345839C437}"/>
              </a:ext>
            </a:extLst>
          </p:cNvPr>
          <p:cNvCxnSpPr/>
          <p:nvPr userDrawn="1"/>
        </p:nvCxnSpPr>
        <p:spPr>
          <a:xfrm>
            <a:off x="-325438" y="1452563"/>
            <a:ext cx="969645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4">
            <a:extLst>
              <a:ext uri="{FF2B5EF4-FFF2-40B4-BE49-F238E27FC236}">
                <a16:creationId xmlns:a16="http://schemas.microsoft.com/office/drawing/2014/main" id="{698440F5-581F-FF4B-8968-87259E755AB1}"/>
              </a:ext>
            </a:extLst>
          </p:cNvPr>
          <p:cNvSpPr>
            <a:spLocks noGrp="1"/>
          </p:cNvSpPr>
          <p:nvPr>
            <p:ph type="dt" sz="half" idx="10"/>
          </p:nvPr>
        </p:nvSpPr>
        <p:spPr/>
        <p:txBody>
          <a:bodyPr/>
          <a:lstStyle>
            <a:lvl1pPr>
              <a:defRPr/>
            </a:lvl1pPr>
          </a:lstStyle>
          <a:p>
            <a:pPr>
              <a:defRPr/>
            </a:pPr>
            <a:r>
              <a:rPr lang="sv-SE"/>
              <a:t>Winter 2025</a:t>
            </a:r>
          </a:p>
        </p:txBody>
      </p:sp>
      <p:sp>
        <p:nvSpPr>
          <p:cNvPr id="7" name="Platshållare för sidfot 5">
            <a:extLst>
              <a:ext uri="{FF2B5EF4-FFF2-40B4-BE49-F238E27FC236}">
                <a16:creationId xmlns:a16="http://schemas.microsoft.com/office/drawing/2014/main" id="{B94A3DA4-F26F-F403-4A87-42E65622FF35}"/>
              </a:ext>
            </a:extLst>
          </p:cNvPr>
          <p:cNvSpPr>
            <a:spLocks noGrp="1"/>
          </p:cNvSpPr>
          <p:nvPr>
            <p:ph type="ftr" sz="quarter" idx="11"/>
          </p:nvPr>
        </p:nvSpPr>
        <p:spPr/>
        <p:txBody>
          <a:bodyPr/>
          <a:lstStyle>
            <a:lvl1pPr>
              <a:defRPr/>
            </a:lvl1pPr>
          </a:lstStyle>
          <a:p>
            <a:pPr>
              <a:defRPr/>
            </a:pPr>
            <a:r>
              <a:rPr lang="sv-SE"/>
              <a:t>Lecture 7| Thermal Insulation &amp; Cryostat Basics- J. G. Weisend II</a:t>
            </a:r>
          </a:p>
        </p:txBody>
      </p:sp>
      <p:sp>
        <p:nvSpPr>
          <p:cNvPr id="8" name="Platshållare för bildnummer 6">
            <a:extLst>
              <a:ext uri="{FF2B5EF4-FFF2-40B4-BE49-F238E27FC236}">
                <a16:creationId xmlns:a16="http://schemas.microsoft.com/office/drawing/2014/main" id="{F37D6CB1-E27A-4575-EB97-D9761C217062}"/>
              </a:ext>
            </a:extLst>
          </p:cNvPr>
          <p:cNvSpPr>
            <a:spLocks noGrp="1"/>
          </p:cNvSpPr>
          <p:nvPr>
            <p:ph type="sldNum" sz="quarter" idx="12"/>
          </p:nvPr>
        </p:nvSpPr>
        <p:spPr/>
        <p:txBody>
          <a:bodyPr/>
          <a:lstStyle>
            <a:lvl1pPr>
              <a:defRPr/>
            </a:lvl1pPr>
          </a:lstStyle>
          <a:p>
            <a:fld id="{2681502D-86E7-594C-A628-54CF6C3C96CF}" type="slidenum">
              <a:rPr lang="sv-SE" altLang="en-SE"/>
              <a:pPr/>
              <a:t>‹#›</a:t>
            </a:fld>
            <a:endParaRPr lang="sv-SE" altLang="en-SE"/>
          </a:p>
        </p:txBody>
      </p:sp>
    </p:spTree>
    <p:extLst>
      <p:ext uri="{BB962C8B-B14F-4D97-AF65-F5344CB8AC3E}">
        <p14:creationId xmlns:p14="http://schemas.microsoft.com/office/powerpoint/2010/main" val="2526873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cxnSp>
        <p:nvCxnSpPr>
          <p:cNvPr id="7" name="Rak 7">
            <a:extLst>
              <a:ext uri="{FF2B5EF4-FFF2-40B4-BE49-F238E27FC236}">
                <a16:creationId xmlns:a16="http://schemas.microsoft.com/office/drawing/2014/main" id="{1BFCFF6B-6594-02E7-5461-E49118D26B54}"/>
              </a:ext>
            </a:extLst>
          </p:cNvPr>
          <p:cNvCxnSpPr/>
          <p:nvPr userDrawn="1"/>
        </p:nvCxnSpPr>
        <p:spPr>
          <a:xfrm>
            <a:off x="-325438" y="1452563"/>
            <a:ext cx="969645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datum 6">
            <a:extLst>
              <a:ext uri="{FF2B5EF4-FFF2-40B4-BE49-F238E27FC236}">
                <a16:creationId xmlns:a16="http://schemas.microsoft.com/office/drawing/2014/main" id="{62825C13-5292-C9E2-2F7B-84FA06FD8D72}"/>
              </a:ext>
            </a:extLst>
          </p:cNvPr>
          <p:cNvSpPr>
            <a:spLocks noGrp="1"/>
          </p:cNvSpPr>
          <p:nvPr>
            <p:ph type="dt" sz="half" idx="10"/>
          </p:nvPr>
        </p:nvSpPr>
        <p:spPr/>
        <p:txBody>
          <a:bodyPr/>
          <a:lstStyle>
            <a:lvl1pPr>
              <a:defRPr/>
            </a:lvl1pPr>
          </a:lstStyle>
          <a:p>
            <a:pPr>
              <a:defRPr/>
            </a:pPr>
            <a:r>
              <a:rPr lang="sv-SE"/>
              <a:t>Winter 2025</a:t>
            </a:r>
          </a:p>
        </p:txBody>
      </p:sp>
      <p:sp>
        <p:nvSpPr>
          <p:cNvPr id="9" name="Platshållare för sidfot 7">
            <a:extLst>
              <a:ext uri="{FF2B5EF4-FFF2-40B4-BE49-F238E27FC236}">
                <a16:creationId xmlns:a16="http://schemas.microsoft.com/office/drawing/2014/main" id="{2113F1FA-3078-8270-D57B-1351EB26059D}"/>
              </a:ext>
            </a:extLst>
          </p:cNvPr>
          <p:cNvSpPr>
            <a:spLocks noGrp="1"/>
          </p:cNvSpPr>
          <p:nvPr>
            <p:ph type="ftr" sz="quarter" idx="11"/>
          </p:nvPr>
        </p:nvSpPr>
        <p:spPr/>
        <p:txBody>
          <a:bodyPr/>
          <a:lstStyle>
            <a:lvl1pPr>
              <a:defRPr/>
            </a:lvl1pPr>
          </a:lstStyle>
          <a:p>
            <a:pPr>
              <a:defRPr/>
            </a:pPr>
            <a:r>
              <a:rPr lang="sv-SE"/>
              <a:t>Lecture 7| Thermal Insulation &amp; Cryostat Basics- J. G. Weisend II</a:t>
            </a:r>
          </a:p>
        </p:txBody>
      </p:sp>
      <p:sp>
        <p:nvSpPr>
          <p:cNvPr id="10" name="Platshållare för bildnummer 8">
            <a:extLst>
              <a:ext uri="{FF2B5EF4-FFF2-40B4-BE49-F238E27FC236}">
                <a16:creationId xmlns:a16="http://schemas.microsoft.com/office/drawing/2014/main" id="{DC806CDE-6B22-7AE5-95B6-C525191ABE38}"/>
              </a:ext>
            </a:extLst>
          </p:cNvPr>
          <p:cNvSpPr>
            <a:spLocks noGrp="1"/>
          </p:cNvSpPr>
          <p:nvPr>
            <p:ph type="sldNum" sz="quarter" idx="12"/>
          </p:nvPr>
        </p:nvSpPr>
        <p:spPr/>
        <p:txBody>
          <a:bodyPr/>
          <a:lstStyle>
            <a:lvl1pPr>
              <a:defRPr/>
            </a:lvl1pPr>
          </a:lstStyle>
          <a:p>
            <a:fld id="{5011A673-1481-854B-BBB6-7A581F7AC7BB}" type="slidenum">
              <a:rPr lang="sv-SE" altLang="en-SE"/>
              <a:pPr/>
              <a:t>‹#›</a:t>
            </a:fld>
            <a:endParaRPr lang="sv-SE" altLang="en-SE"/>
          </a:p>
        </p:txBody>
      </p:sp>
    </p:spTree>
    <p:extLst>
      <p:ext uri="{BB962C8B-B14F-4D97-AF65-F5344CB8AC3E}">
        <p14:creationId xmlns:p14="http://schemas.microsoft.com/office/powerpoint/2010/main" val="33731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cxnSp>
        <p:nvCxnSpPr>
          <p:cNvPr id="3" name="Rak 7">
            <a:extLst>
              <a:ext uri="{FF2B5EF4-FFF2-40B4-BE49-F238E27FC236}">
                <a16:creationId xmlns:a16="http://schemas.microsoft.com/office/drawing/2014/main" id="{E5FDC8D3-059C-1A3B-E54E-5DB557CF10F1}"/>
              </a:ext>
            </a:extLst>
          </p:cNvPr>
          <p:cNvCxnSpPr/>
          <p:nvPr userDrawn="1"/>
        </p:nvCxnSpPr>
        <p:spPr>
          <a:xfrm>
            <a:off x="-325438" y="1452563"/>
            <a:ext cx="969645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4" name="Platshållare för datum 2">
            <a:extLst>
              <a:ext uri="{FF2B5EF4-FFF2-40B4-BE49-F238E27FC236}">
                <a16:creationId xmlns:a16="http://schemas.microsoft.com/office/drawing/2014/main" id="{3B0DF4A1-810A-6697-DD0F-08F57999F193}"/>
              </a:ext>
            </a:extLst>
          </p:cNvPr>
          <p:cNvSpPr>
            <a:spLocks noGrp="1"/>
          </p:cNvSpPr>
          <p:nvPr>
            <p:ph type="dt" sz="half" idx="10"/>
          </p:nvPr>
        </p:nvSpPr>
        <p:spPr/>
        <p:txBody>
          <a:bodyPr/>
          <a:lstStyle>
            <a:lvl1pPr>
              <a:defRPr/>
            </a:lvl1pPr>
          </a:lstStyle>
          <a:p>
            <a:pPr>
              <a:defRPr/>
            </a:pPr>
            <a:r>
              <a:rPr lang="sv-SE"/>
              <a:t>Winter 2025</a:t>
            </a:r>
          </a:p>
        </p:txBody>
      </p:sp>
      <p:sp>
        <p:nvSpPr>
          <p:cNvPr id="5" name="Platshållare för sidfot 3">
            <a:extLst>
              <a:ext uri="{FF2B5EF4-FFF2-40B4-BE49-F238E27FC236}">
                <a16:creationId xmlns:a16="http://schemas.microsoft.com/office/drawing/2014/main" id="{4A476CE8-06FE-DF7B-AAA7-BFDC2C8F3F47}"/>
              </a:ext>
            </a:extLst>
          </p:cNvPr>
          <p:cNvSpPr>
            <a:spLocks noGrp="1"/>
          </p:cNvSpPr>
          <p:nvPr>
            <p:ph type="ftr" sz="quarter" idx="11"/>
          </p:nvPr>
        </p:nvSpPr>
        <p:spPr/>
        <p:txBody>
          <a:bodyPr/>
          <a:lstStyle>
            <a:lvl1pPr>
              <a:defRPr/>
            </a:lvl1pPr>
          </a:lstStyle>
          <a:p>
            <a:pPr>
              <a:defRPr/>
            </a:pPr>
            <a:r>
              <a:rPr lang="sv-SE"/>
              <a:t>Lecture 7| Thermal Insulation &amp; Cryostat Basics- J. G. Weisend II</a:t>
            </a:r>
          </a:p>
        </p:txBody>
      </p:sp>
      <p:sp>
        <p:nvSpPr>
          <p:cNvPr id="6" name="Platshållare för bildnummer 4">
            <a:extLst>
              <a:ext uri="{FF2B5EF4-FFF2-40B4-BE49-F238E27FC236}">
                <a16:creationId xmlns:a16="http://schemas.microsoft.com/office/drawing/2014/main" id="{BC1FC253-4E0F-3954-ADDF-CCDED2675D4E}"/>
              </a:ext>
            </a:extLst>
          </p:cNvPr>
          <p:cNvSpPr>
            <a:spLocks noGrp="1"/>
          </p:cNvSpPr>
          <p:nvPr>
            <p:ph type="sldNum" sz="quarter" idx="12"/>
          </p:nvPr>
        </p:nvSpPr>
        <p:spPr/>
        <p:txBody>
          <a:bodyPr/>
          <a:lstStyle>
            <a:lvl1pPr>
              <a:defRPr/>
            </a:lvl1pPr>
          </a:lstStyle>
          <a:p>
            <a:fld id="{D0DB530F-2AD6-3D46-A7E5-7330703F2695}" type="slidenum">
              <a:rPr lang="sv-SE" altLang="en-SE"/>
              <a:pPr/>
              <a:t>‹#›</a:t>
            </a:fld>
            <a:endParaRPr lang="sv-SE" altLang="en-SE"/>
          </a:p>
        </p:txBody>
      </p:sp>
    </p:spTree>
    <p:extLst>
      <p:ext uri="{BB962C8B-B14F-4D97-AF65-F5344CB8AC3E}">
        <p14:creationId xmlns:p14="http://schemas.microsoft.com/office/powerpoint/2010/main" val="276628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2" name="Picture 6" descr="FRIB_ppt_top.jpg">
            <a:extLst>
              <a:ext uri="{FF2B5EF4-FFF2-40B4-BE49-F238E27FC236}">
                <a16:creationId xmlns:a16="http://schemas.microsoft.com/office/drawing/2014/main" id="{27BEBA82-DD37-CA56-1A68-85E55EE46F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FRIB_ppt_top.jpg">
            <a:extLst>
              <a:ext uri="{FF2B5EF4-FFF2-40B4-BE49-F238E27FC236}">
                <a16:creationId xmlns:a16="http://schemas.microsoft.com/office/drawing/2014/main" id="{3C16C722-9380-EF11-3A6B-314AFA74D0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6249647A-12BB-85D4-0D57-A2208873BA09}"/>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defRPr/>
            </a:pPr>
            <a:endParaRPr lang="sv-SE" altLang="sv-SE">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F631A0E0-ADF5-840C-7479-B6B2E6D16D5C}"/>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sv-SE" altLang="sv-SE">
              <a:cs typeface="Arial" panose="020B0604020202020204" pitchFamily="34" charset="0"/>
            </a:endParaRPr>
          </a:p>
        </p:txBody>
      </p:sp>
      <p:sp>
        <p:nvSpPr>
          <p:cNvPr id="3" name="Content Placeholder 2"/>
          <p:cNvSpPr>
            <a:spLocks noGrp="1"/>
          </p:cNvSpPr>
          <p:nvPr>
            <p:ph idx="1"/>
          </p:nvPr>
        </p:nvSpPr>
        <p:spPr>
          <a:xfrm>
            <a:off x="76200" y="1067100"/>
            <a:ext cx="8990922" cy="5027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76200" y="0"/>
            <a:ext cx="8991600" cy="1003300"/>
          </a:xfrm>
        </p:spPr>
        <p:txBody>
          <a:bodyPr anchor="ctr"/>
          <a:lstStyle/>
          <a:p>
            <a:r>
              <a:rPr lang="en-US"/>
              <a:t>Click to edit Master title style</a:t>
            </a:r>
            <a:endParaRPr lang="en-US" dirty="0"/>
          </a:p>
        </p:txBody>
      </p:sp>
      <p:sp>
        <p:nvSpPr>
          <p:cNvPr id="7" name="Footer Placeholder 10">
            <a:extLst>
              <a:ext uri="{FF2B5EF4-FFF2-40B4-BE49-F238E27FC236}">
                <a16:creationId xmlns:a16="http://schemas.microsoft.com/office/drawing/2014/main" id="{FCC79B1C-5E39-D31A-EB1F-FFBFB50A659C}"/>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7| Thermal Insulation &amp; Cryostat Basics- J. G. Weisend II</a:t>
            </a:r>
            <a:endParaRPr lang="en-US" dirty="0"/>
          </a:p>
        </p:txBody>
      </p:sp>
      <p:sp>
        <p:nvSpPr>
          <p:cNvPr id="8" name="Slide Number Placeholder 4">
            <a:extLst>
              <a:ext uri="{FF2B5EF4-FFF2-40B4-BE49-F238E27FC236}">
                <a16:creationId xmlns:a16="http://schemas.microsoft.com/office/drawing/2014/main" id="{6A23A693-55E4-F006-B395-0091060DF0DA}"/>
              </a:ext>
            </a:extLst>
          </p:cNvPr>
          <p:cNvSpPr>
            <a:spLocks noGrp="1"/>
          </p:cNvSpPr>
          <p:nvPr>
            <p:ph type="sldNum" sz="quarter" idx="11"/>
          </p:nvPr>
        </p:nvSpPr>
        <p:spPr/>
        <p:txBody>
          <a:bodyPr/>
          <a:lstStyle>
            <a:lvl1pPr>
              <a:defRPr/>
            </a:lvl1pPr>
          </a:lstStyle>
          <a:p>
            <a:r>
              <a:rPr lang="en-US" altLang="sv-SE"/>
              <a:t>Slide </a:t>
            </a:r>
            <a:fld id="{6957F54C-9EFA-C541-9F5C-74AA3E1D88A3}" type="slidenum">
              <a:rPr lang="en-US" altLang="sv-SE"/>
              <a:pPr/>
              <a:t>‹#›</a:t>
            </a:fld>
            <a:endParaRPr lang="en-US" altLang="sv-SE"/>
          </a:p>
        </p:txBody>
      </p:sp>
      <p:sp>
        <p:nvSpPr>
          <p:cNvPr id="10" name="Date Placeholder 3">
            <a:extLst>
              <a:ext uri="{FF2B5EF4-FFF2-40B4-BE49-F238E27FC236}">
                <a16:creationId xmlns:a16="http://schemas.microsoft.com/office/drawing/2014/main" id="{7D45C234-D883-C905-A7AC-F9ED962275CC}"/>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1507214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9F48943-5AB4-EDE2-E77F-DFCD15C3936A}"/>
              </a:ext>
            </a:extLst>
          </p:cNvPr>
          <p:cNvSpPr>
            <a:spLocks noGrp="1"/>
          </p:cNvSpPr>
          <p:nvPr>
            <p:ph type="dt" sz="half" idx="10"/>
          </p:nvPr>
        </p:nvSpPr>
        <p:spPr/>
        <p:txBody>
          <a:bodyPr/>
          <a:lstStyle>
            <a:lvl1pPr>
              <a:defRPr/>
            </a:lvl1pPr>
          </a:lstStyle>
          <a:p>
            <a:pPr>
              <a:defRPr/>
            </a:pPr>
            <a:r>
              <a:rPr lang="sv-SE"/>
              <a:t>Winter 2025</a:t>
            </a:r>
          </a:p>
        </p:txBody>
      </p:sp>
      <p:sp>
        <p:nvSpPr>
          <p:cNvPr id="3" name="Platshållare för sidfot 2">
            <a:extLst>
              <a:ext uri="{FF2B5EF4-FFF2-40B4-BE49-F238E27FC236}">
                <a16:creationId xmlns:a16="http://schemas.microsoft.com/office/drawing/2014/main" id="{60C15325-BD09-24CA-3D11-785D4BF402D3}"/>
              </a:ext>
            </a:extLst>
          </p:cNvPr>
          <p:cNvSpPr>
            <a:spLocks noGrp="1"/>
          </p:cNvSpPr>
          <p:nvPr>
            <p:ph type="ftr" sz="quarter" idx="11"/>
          </p:nvPr>
        </p:nvSpPr>
        <p:spPr/>
        <p:txBody>
          <a:bodyPr/>
          <a:lstStyle>
            <a:lvl1pPr>
              <a:defRPr/>
            </a:lvl1pPr>
          </a:lstStyle>
          <a:p>
            <a:pPr>
              <a:defRPr/>
            </a:pPr>
            <a:r>
              <a:rPr lang="sv-SE"/>
              <a:t>Lecture 7| Thermal Insulation &amp; Cryostat Basics- J. G. Weisend II</a:t>
            </a:r>
          </a:p>
        </p:txBody>
      </p:sp>
      <p:sp>
        <p:nvSpPr>
          <p:cNvPr id="4" name="Platshållare för bildnummer 3">
            <a:extLst>
              <a:ext uri="{FF2B5EF4-FFF2-40B4-BE49-F238E27FC236}">
                <a16:creationId xmlns:a16="http://schemas.microsoft.com/office/drawing/2014/main" id="{02487BB7-6008-C5E1-8E09-01856A3B8B01}"/>
              </a:ext>
            </a:extLst>
          </p:cNvPr>
          <p:cNvSpPr>
            <a:spLocks noGrp="1"/>
          </p:cNvSpPr>
          <p:nvPr>
            <p:ph type="sldNum" sz="quarter" idx="12"/>
          </p:nvPr>
        </p:nvSpPr>
        <p:spPr/>
        <p:txBody>
          <a:bodyPr/>
          <a:lstStyle>
            <a:lvl1pPr>
              <a:defRPr/>
            </a:lvl1pPr>
          </a:lstStyle>
          <a:p>
            <a:fld id="{3F7C824B-2210-4B4F-A461-1003304C56E6}" type="slidenum">
              <a:rPr lang="sv-SE" altLang="en-SE"/>
              <a:pPr/>
              <a:t>‹#›</a:t>
            </a:fld>
            <a:endParaRPr lang="sv-SE" altLang="en-SE"/>
          </a:p>
        </p:txBody>
      </p:sp>
    </p:spTree>
    <p:extLst>
      <p:ext uri="{BB962C8B-B14F-4D97-AF65-F5344CB8AC3E}">
        <p14:creationId xmlns:p14="http://schemas.microsoft.com/office/powerpoint/2010/main" val="2278149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9852B0C-AEF1-DC06-0FB2-5F9EF63205DA}"/>
              </a:ext>
            </a:extLst>
          </p:cNvPr>
          <p:cNvSpPr>
            <a:spLocks noGrp="1"/>
          </p:cNvSpPr>
          <p:nvPr>
            <p:ph type="dt" sz="half" idx="10"/>
          </p:nvPr>
        </p:nvSpPr>
        <p:spPr/>
        <p:txBody>
          <a:bodyPr/>
          <a:lstStyle>
            <a:lvl1pPr>
              <a:defRPr/>
            </a:lvl1pPr>
          </a:lstStyle>
          <a:p>
            <a:pPr>
              <a:defRPr/>
            </a:pPr>
            <a:r>
              <a:rPr lang="sv-SE"/>
              <a:t>Winter 2025</a:t>
            </a:r>
          </a:p>
        </p:txBody>
      </p:sp>
      <p:sp>
        <p:nvSpPr>
          <p:cNvPr id="6" name="Platshållare för sidfot 5">
            <a:extLst>
              <a:ext uri="{FF2B5EF4-FFF2-40B4-BE49-F238E27FC236}">
                <a16:creationId xmlns:a16="http://schemas.microsoft.com/office/drawing/2014/main" id="{34D899DD-4695-4828-8C1B-19C52DE61760}"/>
              </a:ext>
            </a:extLst>
          </p:cNvPr>
          <p:cNvSpPr>
            <a:spLocks noGrp="1"/>
          </p:cNvSpPr>
          <p:nvPr>
            <p:ph type="ftr" sz="quarter" idx="11"/>
          </p:nvPr>
        </p:nvSpPr>
        <p:spPr/>
        <p:txBody>
          <a:bodyPr/>
          <a:lstStyle>
            <a:lvl1pPr>
              <a:defRPr/>
            </a:lvl1pPr>
          </a:lstStyle>
          <a:p>
            <a:pPr>
              <a:defRPr/>
            </a:pPr>
            <a:r>
              <a:rPr lang="sv-SE"/>
              <a:t>Lecture 7| Thermal Insulation &amp; Cryostat Basics- J. G. Weisend II</a:t>
            </a:r>
          </a:p>
        </p:txBody>
      </p:sp>
      <p:sp>
        <p:nvSpPr>
          <p:cNvPr id="7" name="Platshållare för bildnummer 6">
            <a:extLst>
              <a:ext uri="{FF2B5EF4-FFF2-40B4-BE49-F238E27FC236}">
                <a16:creationId xmlns:a16="http://schemas.microsoft.com/office/drawing/2014/main" id="{7D0CAE10-9CF2-265B-2160-510CFBD84536}"/>
              </a:ext>
            </a:extLst>
          </p:cNvPr>
          <p:cNvSpPr>
            <a:spLocks noGrp="1"/>
          </p:cNvSpPr>
          <p:nvPr>
            <p:ph type="sldNum" sz="quarter" idx="12"/>
          </p:nvPr>
        </p:nvSpPr>
        <p:spPr/>
        <p:txBody>
          <a:bodyPr/>
          <a:lstStyle>
            <a:lvl1pPr>
              <a:defRPr/>
            </a:lvl1pPr>
          </a:lstStyle>
          <a:p>
            <a:fld id="{6B47F7CF-97D0-D949-8892-A1715F241D1F}" type="slidenum">
              <a:rPr lang="sv-SE" altLang="en-SE"/>
              <a:pPr/>
              <a:t>‹#›</a:t>
            </a:fld>
            <a:endParaRPr lang="sv-SE" altLang="en-SE"/>
          </a:p>
        </p:txBody>
      </p:sp>
    </p:spTree>
    <p:extLst>
      <p:ext uri="{BB962C8B-B14F-4D97-AF65-F5344CB8AC3E}">
        <p14:creationId xmlns:p14="http://schemas.microsoft.com/office/powerpoint/2010/main" val="2478418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cxnSp>
        <p:nvCxnSpPr>
          <p:cNvPr id="5" name="Rak 7">
            <a:extLst>
              <a:ext uri="{FF2B5EF4-FFF2-40B4-BE49-F238E27FC236}">
                <a16:creationId xmlns:a16="http://schemas.microsoft.com/office/drawing/2014/main" id="{9707726C-CDF5-4840-2271-8CB67F11754B}"/>
              </a:ext>
            </a:extLst>
          </p:cNvPr>
          <p:cNvCxnSpPr/>
          <p:nvPr userDrawn="1"/>
        </p:nvCxnSpPr>
        <p:spPr>
          <a:xfrm>
            <a:off x="-325438" y="1452563"/>
            <a:ext cx="969645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6" name="Platshållare för datum 4">
            <a:extLst>
              <a:ext uri="{FF2B5EF4-FFF2-40B4-BE49-F238E27FC236}">
                <a16:creationId xmlns:a16="http://schemas.microsoft.com/office/drawing/2014/main" id="{7E1BCDCC-BF49-020A-5AB8-5E1F6BA1A24C}"/>
              </a:ext>
            </a:extLst>
          </p:cNvPr>
          <p:cNvSpPr>
            <a:spLocks noGrp="1"/>
          </p:cNvSpPr>
          <p:nvPr>
            <p:ph type="dt" sz="half" idx="10"/>
          </p:nvPr>
        </p:nvSpPr>
        <p:spPr/>
        <p:txBody>
          <a:bodyPr/>
          <a:lstStyle>
            <a:lvl1pPr>
              <a:defRPr/>
            </a:lvl1pPr>
          </a:lstStyle>
          <a:p>
            <a:pPr>
              <a:defRPr/>
            </a:pPr>
            <a:r>
              <a:rPr lang="sv-SE"/>
              <a:t>Winter 2025</a:t>
            </a:r>
          </a:p>
        </p:txBody>
      </p:sp>
      <p:sp>
        <p:nvSpPr>
          <p:cNvPr id="7" name="Platshållare för sidfot 5">
            <a:extLst>
              <a:ext uri="{FF2B5EF4-FFF2-40B4-BE49-F238E27FC236}">
                <a16:creationId xmlns:a16="http://schemas.microsoft.com/office/drawing/2014/main" id="{F6D7F972-351B-B368-CC89-800132D2FF5A}"/>
              </a:ext>
            </a:extLst>
          </p:cNvPr>
          <p:cNvSpPr>
            <a:spLocks noGrp="1"/>
          </p:cNvSpPr>
          <p:nvPr>
            <p:ph type="ftr" sz="quarter" idx="11"/>
          </p:nvPr>
        </p:nvSpPr>
        <p:spPr/>
        <p:txBody>
          <a:bodyPr/>
          <a:lstStyle>
            <a:lvl1pPr>
              <a:defRPr/>
            </a:lvl1pPr>
          </a:lstStyle>
          <a:p>
            <a:pPr>
              <a:defRPr/>
            </a:pPr>
            <a:r>
              <a:rPr lang="sv-SE"/>
              <a:t>Lecture 7| Thermal Insulation &amp; Cryostat Basics- J. G. Weisend II</a:t>
            </a:r>
          </a:p>
        </p:txBody>
      </p:sp>
      <p:sp>
        <p:nvSpPr>
          <p:cNvPr id="8" name="Platshållare för bildnummer 6">
            <a:extLst>
              <a:ext uri="{FF2B5EF4-FFF2-40B4-BE49-F238E27FC236}">
                <a16:creationId xmlns:a16="http://schemas.microsoft.com/office/drawing/2014/main" id="{6BCB834A-7FD3-D7F5-A1BC-703FABD45D2F}"/>
              </a:ext>
            </a:extLst>
          </p:cNvPr>
          <p:cNvSpPr>
            <a:spLocks noGrp="1"/>
          </p:cNvSpPr>
          <p:nvPr>
            <p:ph type="sldNum" sz="quarter" idx="12"/>
          </p:nvPr>
        </p:nvSpPr>
        <p:spPr/>
        <p:txBody>
          <a:bodyPr/>
          <a:lstStyle>
            <a:lvl1pPr>
              <a:defRPr/>
            </a:lvl1pPr>
          </a:lstStyle>
          <a:p>
            <a:fld id="{CF02B782-43D8-3F48-863D-FD6E3CF45304}" type="slidenum">
              <a:rPr lang="sv-SE" altLang="en-SE"/>
              <a:pPr/>
              <a:t>‹#›</a:t>
            </a:fld>
            <a:endParaRPr lang="sv-SE" altLang="en-SE"/>
          </a:p>
        </p:txBody>
      </p:sp>
    </p:spTree>
    <p:extLst>
      <p:ext uri="{BB962C8B-B14F-4D97-AF65-F5344CB8AC3E}">
        <p14:creationId xmlns:p14="http://schemas.microsoft.com/office/powerpoint/2010/main" val="105944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00B1383-6015-7ADA-C11F-DD2CF3D211AD}"/>
              </a:ext>
            </a:extLst>
          </p:cNvPr>
          <p:cNvSpPr>
            <a:spLocks noGrp="1"/>
          </p:cNvSpPr>
          <p:nvPr>
            <p:ph type="dt" sz="half" idx="10"/>
          </p:nvPr>
        </p:nvSpPr>
        <p:spPr/>
        <p:txBody>
          <a:bodyPr/>
          <a:lstStyle>
            <a:lvl1pPr>
              <a:defRPr/>
            </a:lvl1pPr>
          </a:lstStyle>
          <a:p>
            <a:pPr>
              <a:defRPr/>
            </a:pPr>
            <a:r>
              <a:rPr lang="sv-SE"/>
              <a:t>Winter 2025</a:t>
            </a:r>
          </a:p>
        </p:txBody>
      </p:sp>
      <p:sp>
        <p:nvSpPr>
          <p:cNvPr id="5" name="Platshållare för sidfot 4">
            <a:extLst>
              <a:ext uri="{FF2B5EF4-FFF2-40B4-BE49-F238E27FC236}">
                <a16:creationId xmlns:a16="http://schemas.microsoft.com/office/drawing/2014/main" id="{1D3F5355-06AB-C886-769D-B21242A1548B}"/>
              </a:ext>
            </a:extLst>
          </p:cNvPr>
          <p:cNvSpPr>
            <a:spLocks noGrp="1"/>
          </p:cNvSpPr>
          <p:nvPr>
            <p:ph type="ftr" sz="quarter" idx="11"/>
          </p:nvPr>
        </p:nvSpPr>
        <p:spPr/>
        <p:txBody>
          <a:bodyPr/>
          <a:lstStyle>
            <a:lvl1pPr>
              <a:defRPr/>
            </a:lvl1pPr>
          </a:lstStyle>
          <a:p>
            <a:pPr>
              <a:defRPr/>
            </a:pPr>
            <a:r>
              <a:rPr lang="sv-SE"/>
              <a:t>Lecture 7| Thermal Insulation &amp; Cryostat Basics- J. G. Weisend II</a:t>
            </a:r>
          </a:p>
        </p:txBody>
      </p:sp>
      <p:sp>
        <p:nvSpPr>
          <p:cNvPr id="6" name="Platshållare för bildnummer 5">
            <a:extLst>
              <a:ext uri="{FF2B5EF4-FFF2-40B4-BE49-F238E27FC236}">
                <a16:creationId xmlns:a16="http://schemas.microsoft.com/office/drawing/2014/main" id="{ADB0D40D-88FD-503E-21DB-3F874E029721}"/>
              </a:ext>
            </a:extLst>
          </p:cNvPr>
          <p:cNvSpPr>
            <a:spLocks noGrp="1"/>
          </p:cNvSpPr>
          <p:nvPr>
            <p:ph type="sldNum" sz="quarter" idx="12"/>
          </p:nvPr>
        </p:nvSpPr>
        <p:spPr/>
        <p:txBody>
          <a:bodyPr/>
          <a:lstStyle>
            <a:lvl1pPr>
              <a:defRPr/>
            </a:lvl1pPr>
          </a:lstStyle>
          <a:p>
            <a:fld id="{9E2D1AEF-29AF-C342-B5E6-76BA8DA4C541}" type="slidenum">
              <a:rPr lang="sv-SE" altLang="en-SE"/>
              <a:pPr/>
              <a:t>‹#›</a:t>
            </a:fld>
            <a:endParaRPr lang="sv-SE" altLang="en-SE"/>
          </a:p>
        </p:txBody>
      </p:sp>
    </p:spTree>
    <p:extLst>
      <p:ext uri="{BB962C8B-B14F-4D97-AF65-F5344CB8AC3E}">
        <p14:creationId xmlns:p14="http://schemas.microsoft.com/office/powerpoint/2010/main" val="923511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F45CF0-BBF3-4964-7FEF-B311FA4A173D}"/>
              </a:ext>
            </a:extLst>
          </p:cNvPr>
          <p:cNvSpPr>
            <a:spLocks noGrp="1"/>
          </p:cNvSpPr>
          <p:nvPr>
            <p:ph type="dt" sz="half" idx="10"/>
          </p:nvPr>
        </p:nvSpPr>
        <p:spPr/>
        <p:txBody>
          <a:bodyPr/>
          <a:lstStyle>
            <a:lvl1pPr>
              <a:defRPr/>
            </a:lvl1pPr>
          </a:lstStyle>
          <a:p>
            <a:pPr>
              <a:defRPr/>
            </a:pPr>
            <a:r>
              <a:rPr lang="sv-SE"/>
              <a:t>Winter 2025</a:t>
            </a:r>
          </a:p>
        </p:txBody>
      </p:sp>
      <p:sp>
        <p:nvSpPr>
          <p:cNvPr id="5" name="Platshållare för sidfot 4">
            <a:extLst>
              <a:ext uri="{FF2B5EF4-FFF2-40B4-BE49-F238E27FC236}">
                <a16:creationId xmlns:a16="http://schemas.microsoft.com/office/drawing/2014/main" id="{7BA06928-CED0-CD48-11DE-7B1CFE04B3B1}"/>
              </a:ext>
            </a:extLst>
          </p:cNvPr>
          <p:cNvSpPr>
            <a:spLocks noGrp="1"/>
          </p:cNvSpPr>
          <p:nvPr>
            <p:ph type="ftr" sz="quarter" idx="11"/>
          </p:nvPr>
        </p:nvSpPr>
        <p:spPr/>
        <p:txBody>
          <a:bodyPr/>
          <a:lstStyle>
            <a:lvl1pPr>
              <a:defRPr/>
            </a:lvl1pPr>
          </a:lstStyle>
          <a:p>
            <a:pPr>
              <a:defRPr/>
            </a:pPr>
            <a:r>
              <a:rPr lang="sv-SE"/>
              <a:t>Lecture 7| Thermal Insulation &amp; Cryostat Basics- J. G. Weisend II</a:t>
            </a:r>
          </a:p>
        </p:txBody>
      </p:sp>
      <p:sp>
        <p:nvSpPr>
          <p:cNvPr id="6" name="Platshållare för bildnummer 5">
            <a:extLst>
              <a:ext uri="{FF2B5EF4-FFF2-40B4-BE49-F238E27FC236}">
                <a16:creationId xmlns:a16="http://schemas.microsoft.com/office/drawing/2014/main" id="{5C83C38A-99FF-4B1E-F3DF-D7BEEBD2626E}"/>
              </a:ext>
            </a:extLst>
          </p:cNvPr>
          <p:cNvSpPr>
            <a:spLocks noGrp="1"/>
          </p:cNvSpPr>
          <p:nvPr>
            <p:ph type="sldNum" sz="quarter" idx="12"/>
          </p:nvPr>
        </p:nvSpPr>
        <p:spPr/>
        <p:txBody>
          <a:bodyPr/>
          <a:lstStyle>
            <a:lvl1pPr>
              <a:defRPr/>
            </a:lvl1pPr>
          </a:lstStyle>
          <a:p>
            <a:fld id="{2002AE13-28E2-C845-AA1A-5AE42D9B544D}" type="slidenum">
              <a:rPr lang="sv-SE" altLang="en-SE"/>
              <a:pPr/>
              <a:t>‹#›</a:t>
            </a:fld>
            <a:endParaRPr lang="sv-SE" altLang="en-SE"/>
          </a:p>
        </p:txBody>
      </p:sp>
    </p:spTree>
    <p:extLst>
      <p:ext uri="{BB962C8B-B14F-4D97-AF65-F5344CB8AC3E}">
        <p14:creationId xmlns:p14="http://schemas.microsoft.com/office/powerpoint/2010/main" val="1828173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0880177D-513C-C4B5-AFB2-2495A9243E01}"/>
              </a:ext>
            </a:extLst>
          </p:cNvPr>
          <p:cNvSpPr/>
          <p:nvPr userDrawn="1"/>
        </p:nvSpPr>
        <p:spPr>
          <a:xfrm>
            <a:off x="0" y="0"/>
            <a:ext cx="9144000" cy="168275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solidFill>
                <a:srgbClr val="0094CA"/>
              </a:solidFill>
            </a:endParaRPr>
          </a:p>
        </p:txBody>
      </p:sp>
      <p:pic>
        <p:nvPicPr>
          <p:cNvPr id="4" name="Bildobjekt 10" descr="ESS-logga-blå.png">
            <a:extLst>
              <a:ext uri="{FF2B5EF4-FFF2-40B4-BE49-F238E27FC236}">
                <a16:creationId xmlns:a16="http://schemas.microsoft.com/office/drawing/2014/main" id="{E5422070-1EAF-1DE6-DD8B-D741BAFC69E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02450" y="363538"/>
            <a:ext cx="1728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sv-SE" dirty="0"/>
              <a:t>Klicka här för att ändra format</a:t>
            </a:r>
          </a:p>
        </p:txBody>
      </p:sp>
      <p:sp>
        <p:nvSpPr>
          <p:cNvPr id="5" name="Platshållare för datum 3">
            <a:extLst>
              <a:ext uri="{FF2B5EF4-FFF2-40B4-BE49-F238E27FC236}">
                <a16:creationId xmlns:a16="http://schemas.microsoft.com/office/drawing/2014/main" id="{C036E764-7D68-416A-FFAC-B038B2A74F68}"/>
              </a:ext>
            </a:extLst>
          </p:cNvPr>
          <p:cNvSpPr>
            <a:spLocks noGrp="1"/>
          </p:cNvSpPr>
          <p:nvPr>
            <p:ph type="dt" sz="half" idx="10"/>
          </p:nvPr>
        </p:nvSpPr>
        <p:spPr/>
        <p:txBody>
          <a:bodyPr/>
          <a:lstStyle>
            <a:lvl1pPr>
              <a:defRPr/>
            </a:lvl1pPr>
          </a:lstStyle>
          <a:p>
            <a:pPr>
              <a:defRPr/>
            </a:pPr>
            <a:r>
              <a:rPr lang="sv-SE"/>
              <a:t>Winter 2025</a:t>
            </a:r>
          </a:p>
        </p:txBody>
      </p:sp>
      <p:sp>
        <p:nvSpPr>
          <p:cNvPr id="6" name="Platshållare för sidfot 4">
            <a:extLst>
              <a:ext uri="{FF2B5EF4-FFF2-40B4-BE49-F238E27FC236}">
                <a16:creationId xmlns:a16="http://schemas.microsoft.com/office/drawing/2014/main" id="{A17DAEB9-6C2B-5FD2-0A5E-8C3AC2E24997}"/>
              </a:ext>
            </a:extLst>
          </p:cNvPr>
          <p:cNvSpPr>
            <a:spLocks noGrp="1"/>
          </p:cNvSpPr>
          <p:nvPr>
            <p:ph type="ftr" sz="quarter" idx="11"/>
          </p:nvPr>
        </p:nvSpPr>
        <p:spPr/>
        <p:txBody>
          <a:bodyPr/>
          <a:lstStyle>
            <a:lvl1pPr>
              <a:defRPr/>
            </a:lvl1pPr>
          </a:lstStyle>
          <a:p>
            <a:pPr>
              <a:defRPr/>
            </a:pPr>
            <a:r>
              <a:rPr lang="sv-SE"/>
              <a:t>Lecture 7| Thermal Insulation &amp; Cryostat Basics- J. G. Weisend II</a:t>
            </a:r>
          </a:p>
        </p:txBody>
      </p:sp>
      <p:sp>
        <p:nvSpPr>
          <p:cNvPr id="7" name="Platshållare för bildnummer 5">
            <a:extLst>
              <a:ext uri="{FF2B5EF4-FFF2-40B4-BE49-F238E27FC236}">
                <a16:creationId xmlns:a16="http://schemas.microsoft.com/office/drawing/2014/main" id="{72ADB6A1-2284-3265-7BC7-A67B31CA7A69}"/>
              </a:ext>
            </a:extLst>
          </p:cNvPr>
          <p:cNvSpPr>
            <a:spLocks noGrp="1"/>
          </p:cNvSpPr>
          <p:nvPr>
            <p:ph type="sldNum" sz="quarter" idx="12"/>
          </p:nvPr>
        </p:nvSpPr>
        <p:spPr/>
        <p:txBody>
          <a:bodyPr/>
          <a:lstStyle>
            <a:lvl1pPr>
              <a:defRPr/>
            </a:lvl1pPr>
          </a:lstStyle>
          <a:p>
            <a:fld id="{69C6F7B1-A359-194C-894A-A4B53FEE486E}" type="slidenum">
              <a:rPr lang="sv-SE" altLang="en-SE"/>
              <a:pPr/>
              <a:t>‹#›</a:t>
            </a:fld>
            <a:endParaRPr lang="sv-SE" altLang="en-SE"/>
          </a:p>
        </p:txBody>
      </p:sp>
    </p:spTree>
    <p:extLst>
      <p:ext uri="{BB962C8B-B14F-4D97-AF65-F5344CB8AC3E}">
        <p14:creationId xmlns:p14="http://schemas.microsoft.com/office/powerpoint/2010/main" val="646584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0C16F9-CB6A-7516-A7E5-005B281FBEC3}"/>
              </a:ext>
            </a:extLst>
          </p:cNvPr>
          <p:cNvSpPr>
            <a:spLocks noGrp="1"/>
          </p:cNvSpPr>
          <p:nvPr>
            <p:ph type="dt" sz="half" idx="10"/>
          </p:nvPr>
        </p:nvSpPr>
        <p:spPr/>
        <p:txBody>
          <a:bodyPr/>
          <a:lstStyle>
            <a:lvl1pPr>
              <a:defRPr/>
            </a:lvl1pPr>
          </a:lstStyle>
          <a:p>
            <a:pPr>
              <a:defRPr/>
            </a:pPr>
            <a:r>
              <a:rPr lang="sv-SE"/>
              <a:t>Winter 2025</a:t>
            </a:r>
            <a:endParaRPr lang="en-US"/>
          </a:p>
        </p:txBody>
      </p:sp>
      <p:sp>
        <p:nvSpPr>
          <p:cNvPr id="6" name="Footer Placeholder 5">
            <a:extLst>
              <a:ext uri="{FF2B5EF4-FFF2-40B4-BE49-F238E27FC236}">
                <a16:creationId xmlns:a16="http://schemas.microsoft.com/office/drawing/2014/main" id="{A4EF7B9E-D326-CF74-A50C-7477F8489BA5}"/>
              </a:ext>
            </a:extLst>
          </p:cNvPr>
          <p:cNvSpPr>
            <a:spLocks noGrp="1"/>
          </p:cNvSpPr>
          <p:nvPr>
            <p:ph type="ftr" sz="quarter" idx="11"/>
          </p:nvPr>
        </p:nvSpPr>
        <p:spPr/>
        <p:txBody>
          <a:bodyPr/>
          <a:lstStyle>
            <a:lvl1pPr>
              <a:defRPr/>
            </a:lvl1pPr>
          </a:lstStyle>
          <a:p>
            <a:pPr>
              <a:defRPr/>
            </a:pPr>
            <a:r>
              <a:rPr lang="en-US"/>
              <a:t>Lecture 7| Thermal Insulation &amp; Cryostat Basics- J. G. Weisend II</a:t>
            </a:r>
          </a:p>
        </p:txBody>
      </p:sp>
      <p:sp>
        <p:nvSpPr>
          <p:cNvPr id="7" name="Slide Number Placeholder 6">
            <a:extLst>
              <a:ext uri="{FF2B5EF4-FFF2-40B4-BE49-F238E27FC236}">
                <a16:creationId xmlns:a16="http://schemas.microsoft.com/office/drawing/2014/main" id="{9FFCD83D-EDDD-1F50-8695-44A5984F6C76}"/>
              </a:ext>
            </a:extLst>
          </p:cNvPr>
          <p:cNvSpPr>
            <a:spLocks noGrp="1"/>
          </p:cNvSpPr>
          <p:nvPr>
            <p:ph type="sldNum" sz="quarter" idx="12"/>
          </p:nvPr>
        </p:nvSpPr>
        <p:spPr/>
        <p:txBody>
          <a:bodyPr/>
          <a:lstStyle>
            <a:lvl1pPr>
              <a:defRPr/>
            </a:lvl1pPr>
          </a:lstStyle>
          <a:p>
            <a:fld id="{7D263D01-B69F-5B4A-B6AD-BCF7BDBEBC0C}" type="slidenum">
              <a:rPr lang="en-US" altLang="en-SE"/>
              <a:pPr/>
              <a:t>‹#›</a:t>
            </a:fld>
            <a:endParaRPr lang="en-US" altLang="en-SE"/>
          </a:p>
        </p:txBody>
      </p:sp>
    </p:spTree>
    <p:extLst>
      <p:ext uri="{BB962C8B-B14F-4D97-AF65-F5344CB8AC3E}">
        <p14:creationId xmlns:p14="http://schemas.microsoft.com/office/powerpoint/2010/main" val="482653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9AE9-E85A-B408-2519-C71632F7803E}"/>
              </a:ext>
            </a:extLst>
          </p:cNvPr>
          <p:cNvSpPr>
            <a:spLocks noGrp="1"/>
          </p:cNvSpPr>
          <p:nvPr>
            <p:ph type="dt" sz="half" idx="10"/>
          </p:nvPr>
        </p:nvSpPr>
        <p:spPr/>
        <p:txBody>
          <a:bodyPr/>
          <a:lstStyle>
            <a:lvl1pPr>
              <a:defRPr/>
            </a:lvl1pPr>
          </a:lstStyle>
          <a:p>
            <a:pPr>
              <a:defRPr/>
            </a:pPr>
            <a:r>
              <a:rPr lang="sv-SE"/>
              <a:t>Winter 2025</a:t>
            </a:r>
            <a:endParaRPr lang="en-US"/>
          </a:p>
        </p:txBody>
      </p:sp>
      <p:sp>
        <p:nvSpPr>
          <p:cNvPr id="6" name="Footer Placeholder 5">
            <a:extLst>
              <a:ext uri="{FF2B5EF4-FFF2-40B4-BE49-F238E27FC236}">
                <a16:creationId xmlns:a16="http://schemas.microsoft.com/office/drawing/2014/main" id="{792F1194-C4D9-9FA7-BF62-2C01CE1130ED}"/>
              </a:ext>
            </a:extLst>
          </p:cNvPr>
          <p:cNvSpPr>
            <a:spLocks noGrp="1"/>
          </p:cNvSpPr>
          <p:nvPr>
            <p:ph type="ftr" sz="quarter" idx="11"/>
          </p:nvPr>
        </p:nvSpPr>
        <p:spPr/>
        <p:txBody>
          <a:bodyPr/>
          <a:lstStyle>
            <a:lvl1pPr>
              <a:defRPr/>
            </a:lvl1pPr>
          </a:lstStyle>
          <a:p>
            <a:pPr>
              <a:defRPr/>
            </a:pPr>
            <a:r>
              <a:rPr lang="en-US"/>
              <a:t>Lecture 7| Thermal Insulation &amp; Cryostat Basics- J. G. Weisend II</a:t>
            </a:r>
          </a:p>
        </p:txBody>
      </p:sp>
      <p:sp>
        <p:nvSpPr>
          <p:cNvPr id="7" name="Slide Number Placeholder 6">
            <a:extLst>
              <a:ext uri="{FF2B5EF4-FFF2-40B4-BE49-F238E27FC236}">
                <a16:creationId xmlns:a16="http://schemas.microsoft.com/office/drawing/2014/main" id="{23665876-59E2-C4F2-69FB-3BFED1CEE2DB}"/>
              </a:ext>
            </a:extLst>
          </p:cNvPr>
          <p:cNvSpPr>
            <a:spLocks noGrp="1"/>
          </p:cNvSpPr>
          <p:nvPr>
            <p:ph type="sldNum" sz="quarter" idx="12"/>
          </p:nvPr>
        </p:nvSpPr>
        <p:spPr/>
        <p:txBody>
          <a:bodyPr/>
          <a:lstStyle>
            <a:lvl1pPr>
              <a:defRPr/>
            </a:lvl1pPr>
          </a:lstStyle>
          <a:p>
            <a:fld id="{9FE40249-C653-784E-80EE-7D981F17C3B4}" type="slidenum">
              <a:rPr lang="en-US" altLang="en-SE"/>
              <a:pPr/>
              <a:t>‹#›</a:t>
            </a:fld>
            <a:endParaRPr lang="en-US" altLang="en-SE"/>
          </a:p>
        </p:txBody>
      </p:sp>
    </p:spTree>
    <p:extLst>
      <p:ext uri="{BB962C8B-B14F-4D97-AF65-F5344CB8AC3E}">
        <p14:creationId xmlns:p14="http://schemas.microsoft.com/office/powerpoint/2010/main" val="920428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1148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62F7EB-4DC9-82C9-1727-FB3576B8E4D5}"/>
              </a:ext>
            </a:extLst>
          </p:cNvPr>
          <p:cNvSpPr>
            <a:spLocks noGrp="1"/>
          </p:cNvSpPr>
          <p:nvPr>
            <p:ph type="dt" sz="half" idx="10"/>
          </p:nvPr>
        </p:nvSpPr>
        <p:spPr/>
        <p:txBody>
          <a:bodyPr/>
          <a:lstStyle>
            <a:lvl1pPr>
              <a:defRPr/>
            </a:lvl1pPr>
          </a:lstStyle>
          <a:p>
            <a:pPr>
              <a:defRPr/>
            </a:pPr>
            <a:r>
              <a:rPr lang="sv-SE"/>
              <a:t>Winter 2025</a:t>
            </a:r>
            <a:endParaRPr lang="en-US"/>
          </a:p>
        </p:txBody>
      </p:sp>
      <p:sp>
        <p:nvSpPr>
          <p:cNvPr id="6" name="Footer Placeholder 5">
            <a:extLst>
              <a:ext uri="{FF2B5EF4-FFF2-40B4-BE49-F238E27FC236}">
                <a16:creationId xmlns:a16="http://schemas.microsoft.com/office/drawing/2014/main" id="{3794562D-4AAD-2EB4-332D-938F3CEEC063}"/>
              </a:ext>
            </a:extLst>
          </p:cNvPr>
          <p:cNvSpPr>
            <a:spLocks noGrp="1"/>
          </p:cNvSpPr>
          <p:nvPr>
            <p:ph type="ftr" sz="quarter" idx="11"/>
          </p:nvPr>
        </p:nvSpPr>
        <p:spPr/>
        <p:txBody>
          <a:bodyPr/>
          <a:lstStyle>
            <a:lvl1pPr>
              <a:defRPr/>
            </a:lvl1pPr>
          </a:lstStyle>
          <a:p>
            <a:pPr>
              <a:defRPr/>
            </a:pPr>
            <a:r>
              <a:rPr lang="en-US"/>
              <a:t>Lecture 7| Thermal Insulation &amp; Cryostat Basics- J. G. Weisend II</a:t>
            </a:r>
          </a:p>
        </p:txBody>
      </p:sp>
      <p:sp>
        <p:nvSpPr>
          <p:cNvPr id="7" name="Slide Number Placeholder 6">
            <a:extLst>
              <a:ext uri="{FF2B5EF4-FFF2-40B4-BE49-F238E27FC236}">
                <a16:creationId xmlns:a16="http://schemas.microsoft.com/office/drawing/2014/main" id="{6E0ECE00-4366-7D8C-60CA-49B92F5B1346}"/>
              </a:ext>
            </a:extLst>
          </p:cNvPr>
          <p:cNvSpPr>
            <a:spLocks noGrp="1"/>
          </p:cNvSpPr>
          <p:nvPr>
            <p:ph type="sldNum" sz="quarter" idx="12"/>
          </p:nvPr>
        </p:nvSpPr>
        <p:spPr/>
        <p:txBody>
          <a:bodyPr/>
          <a:lstStyle>
            <a:lvl1pPr>
              <a:defRPr/>
            </a:lvl1pPr>
          </a:lstStyle>
          <a:p>
            <a:fld id="{9A72F8A7-B4A4-7A4D-83D1-5FDCAF9C259C}" type="slidenum">
              <a:rPr lang="en-US" altLang="en-SE"/>
              <a:pPr/>
              <a:t>‹#›</a:t>
            </a:fld>
            <a:endParaRPr lang="en-US" altLang="en-SE"/>
          </a:p>
        </p:txBody>
      </p:sp>
    </p:spTree>
    <p:extLst>
      <p:ext uri="{BB962C8B-B14F-4D97-AF65-F5344CB8AC3E}">
        <p14:creationId xmlns:p14="http://schemas.microsoft.com/office/powerpoint/2010/main" val="2044100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4114800"/>
          </a:xfrm>
        </p:spPr>
        <p:txBody>
          <a:bodyPr rtlCol="0">
            <a:noAutofit/>
          </a:bodyPr>
          <a:lstStyle/>
          <a:p>
            <a:pPr lvl="0"/>
            <a:endParaRPr lang="en-US" noProof="0"/>
          </a:p>
        </p:txBody>
      </p:sp>
      <p:sp>
        <p:nvSpPr>
          <p:cNvPr id="4" name="Date Placeholder 3">
            <a:extLst>
              <a:ext uri="{FF2B5EF4-FFF2-40B4-BE49-F238E27FC236}">
                <a16:creationId xmlns:a16="http://schemas.microsoft.com/office/drawing/2014/main" id="{3BCAFB69-F3DF-7AD9-585B-183593FB9A5F}"/>
              </a:ext>
            </a:extLst>
          </p:cNvPr>
          <p:cNvSpPr>
            <a:spLocks noGrp="1"/>
          </p:cNvSpPr>
          <p:nvPr>
            <p:ph type="dt" sz="half" idx="10"/>
          </p:nvPr>
        </p:nvSpPr>
        <p:spPr/>
        <p:txBody>
          <a:bodyPr/>
          <a:lstStyle>
            <a:lvl1pPr>
              <a:defRPr/>
            </a:lvl1pPr>
          </a:lstStyle>
          <a:p>
            <a:pPr>
              <a:defRPr/>
            </a:pPr>
            <a:r>
              <a:rPr lang="sv-SE"/>
              <a:t>Winter 2025</a:t>
            </a:r>
            <a:endParaRPr lang="en-US"/>
          </a:p>
        </p:txBody>
      </p:sp>
      <p:sp>
        <p:nvSpPr>
          <p:cNvPr id="5" name="Footer Placeholder 4">
            <a:extLst>
              <a:ext uri="{FF2B5EF4-FFF2-40B4-BE49-F238E27FC236}">
                <a16:creationId xmlns:a16="http://schemas.microsoft.com/office/drawing/2014/main" id="{4A5478A7-34E9-B045-7FC1-65051DC67B49}"/>
              </a:ext>
            </a:extLst>
          </p:cNvPr>
          <p:cNvSpPr>
            <a:spLocks noGrp="1"/>
          </p:cNvSpPr>
          <p:nvPr>
            <p:ph type="ftr" sz="quarter" idx="11"/>
          </p:nvPr>
        </p:nvSpPr>
        <p:spPr/>
        <p:txBody>
          <a:bodyPr/>
          <a:lstStyle>
            <a:lvl1pPr>
              <a:defRPr/>
            </a:lvl1pPr>
          </a:lstStyle>
          <a:p>
            <a:pPr>
              <a:defRPr/>
            </a:pPr>
            <a:r>
              <a:rPr lang="en-US"/>
              <a:t>Lecture 7| Thermal Insulation &amp; Cryostat Basics- J. G. Weisend II</a:t>
            </a:r>
          </a:p>
        </p:txBody>
      </p:sp>
      <p:sp>
        <p:nvSpPr>
          <p:cNvPr id="6" name="Slide Number Placeholder 5">
            <a:extLst>
              <a:ext uri="{FF2B5EF4-FFF2-40B4-BE49-F238E27FC236}">
                <a16:creationId xmlns:a16="http://schemas.microsoft.com/office/drawing/2014/main" id="{00BF0197-D66C-C684-5131-5B240A197A5D}"/>
              </a:ext>
            </a:extLst>
          </p:cNvPr>
          <p:cNvSpPr>
            <a:spLocks noGrp="1"/>
          </p:cNvSpPr>
          <p:nvPr>
            <p:ph type="sldNum" sz="quarter" idx="12"/>
          </p:nvPr>
        </p:nvSpPr>
        <p:spPr/>
        <p:txBody>
          <a:bodyPr/>
          <a:lstStyle>
            <a:lvl1pPr>
              <a:defRPr/>
            </a:lvl1pPr>
          </a:lstStyle>
          <a:p>
            <a:fld id="{F96857D4-B06B-1E40-A74B-FC4AAB23766D}" type="slidenum">
              <a:rPr lang="en-US" altLang="en-SE"/>
              <a:pPr/>
              <a:t>‹#›</a:t>
            </a:fld>
            <a:endParaRPr lang="en-US" altLang="en-SE"/>
          </a:p>
        </p:txBody>
      </p:sp>
    </p:spTree>
    <p:extLst>
      <p:ext uri="{BB962C8B-B14F-4D97-AF65-F5344CB8AC3E}">
        <p14:creationId xmlns:p14="http://schemas.microsoft.com/office/powerpoint/2010/main" val="87457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4" name="Picture 6" descr="FRIB_ppt_top.jpg">
            <a:extLst>
              <a:ext uri="{FF2B5EF4-FFF2-40B4-BE49-F238E27FC236}">
                <a16:creationId xmlns:a16="http://schemas.microsoft.com/office/drawing/2014/main" id="{5D2084B4-C322-30E1-64C0-E8AB3570B2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6E539BD3-E0DB-B2FF-54B1-1D3AADC66FFD}"/>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defRPr/>
            </a:pPr>
            <a:endParaRPr lang="sv-SE" altLang="sv-SE">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F6C2ECC1-5230-388B-7576-B5B51BBA91ED}"/>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sv-SE" altLang="sv-SE">
              <a:cs typeface="Arial" panose="020B0604020202020204" pitchFamily="34" charset="0"/>
            </a:endParaRPr>
          </a:p>
        </p:txBody>
      </p:sp>
      <p:pic>
        <p:nvPicPr>
          <p:cNvPr id="7" name="Picture 9" descr="FRIB_ppt_top.jpg">
            <a:extLst>
              <a:ext uri="{FF2B5EF4-FFF2-40B4-BE49-F238E27FC236}">
                <a16:creationId xmlns:a16="http://schemas.microsoft.com/office/drawing/2014/main" id="{F8B3E51B-FB0B-105E-EE99-1DC8A720A50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1" y="0"/>
            <a:ext cx="8991598" cy="1003300"/>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4644573" y="1071564"/>
            <a:ext cx="4423227" cy="5027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0">
            <a:extLst>
              <a:ext uri="{FF2B5EF4-FFF2-40B4-BE49-F238E27FC236}">
                <a16:creationId xmlns:a16="http://schemas.microsoft.com/office/drawing/2014/main" id="{077F4BA9-6BFB-39C2-F034-05B04EF46985}"/>
              </a:ext>
            </a:extLst>
          </p:cNvPr>
          <p:cNvSpPr>
            <a:spLocks noGrp="1"/>
          </p:cNvSpPr>
          <p:nvPr>
            <p:ph type="ftr" sz="quarter" idx="11"/>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7| Thermal Insulation &amp; Cryostat Basics- J. G. Weisend II</a:t>
            </a:r>
            <a:endParaRPr lang="en-US" dirty="0"/>
          </a:p>
        </p:txBody>
      </p:sp>
      <p:sp>
        <p:nvSpPr>
          <p:cNvPr id="10" name="Slide Number Placeholder 4">
            <a:extLst>
              <a:ext uri="{FF2B5EF4-FFF2-40B4-BE49-F238E27FC236}">
                <a16:creationId xmlns:a16="http://schemas.microsoft.com/office/drawing/2014/main" id="{CF5717EF-DC9E-B05B-F70D-EE8C66C70383}"/>
              </a:ext>
            </a:extLst>
          </p:cNvPr>
          <p:cNvSpPr>
            <a:spLocks noGrp="1"/>
          </p:cNvSpPr>
          <p:nvPr>
            <p:ph type="sldNum" sz="quarter" idx="12"/>
          </p:nvPr>
        </p:nvSpPr>
        <p:spPr/>
        <p:txBody>
          <a:bodyPr/>
          <a:lstStyle>
            <a:lvl1pPr>
              <a:defRPr/>
            </a:lvl1pPr>
          </a:lstStyle>
          <a:p>
            <a:r>
              <a:rPr lang="en-US" altLang="sv-SE"/>
              <a:t>Slide </a:t>
            </a:r>
            <a:fld id="{359D0D33-D405-C540-9FE3-57A53A45E89D}" type="slidenum">
              <a:rPr lang="en-US" altLang="sv-SE"/>
              <a:pPr/>
              <a:t>‹#›</a:t>
            </a:fld>
            <a:endParaRPr lang="en-US" altLang="sv-SE"/>
          </a:p>
        </p:txBody>
      </p:sp>
      <p:sp>
        <p:nvSpPr>
          <p:cNvPr id="11" name="Date Placeholder 3">
            <a:extLst>
              <a:ext uri="{FF2B5EF4-FFF2-40B4-BE49-F238E27FC236}">
                <a16:creationId xmlns:a16="http://schemas.microsoft.com/office/drawing/2014/main" id="{3026C5D2-5ACC-F4B9-8351-CF63EA82A840}"/>
              </a:ext>
            </a:extLst>
          </p:cNvPr>
          <p:cNvSpPr>
            <a:spLocks noGrp="1"/>
          </p:cNvSpPr>
          <p:nvPr>
            <p:ph type="dt" sz="half" idx="13"/>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2665201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1148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5129B9-F158-8907-6509-2665E237D562}"/>
              </a:ext>
            </a:extLst>
          </p:cNvPr>
          <p:cNvSpPr>
            <a:spLocks noGrp="1"/>
          </p:cNvSpPr>
          <p:nvPr>
            <p:ph type="dt" sz="half" idx="10"/>
          </p:nvPr>
        </p:nvSpPr>
        <p:spPr/>
        <p:txBody>
          <a:bodyPr/>
          <a:lstStyle>
            <a:lvl1pPr>
              <a:defRPr/>
            </a:lvl1pPr>
          </a:lstStyle>
          <a:p>
            <a:pPr>
              <a:defRPr/>
            </a:pPr>
            <a:r>
              <a:rPr lang="sv-SE"/>
              <a:t>Winter 2025</a:t>
            </a:r>
            <a:endParaRPr lang="en-US"/>
          </a:p>
        </p:txBody>
      </p:sp>
      <p:sp>
        <p:nvSpPr>
          <p:cNvPr id="6" name="Footer Placeholder 5">
            <a:extLst>
              <a:ext uri="{FF2B5EF4-FFF2-40B4-BE49-F238E27FC236}">
                <a16:creationId xmlns:a16="http://schemas.microsoft.com/office/drawing/2014/main" id="{7A1B5442-5652-FD13-1F65-6BA703576B41}"/>
              </a:ext>
            </a:extLst>
          </p:cNvPr>
          <p:cNvSpPr>
            <a:spLocks noGrp="1"/>
          </p:cNvSpPr>
          <p:nvPr>
            <p:ph type="ftr" sz="quarter" idx="11"/>
          </p:nvPr>
        </p:nvSpPr>
        <p:spPr/>
        <p:txBody>
          <a:bodyPr/>
          <a:lstStyle>
            <a:lvl1pPr>
              <a:defRPr/>
            </a:lvl1pPr>
          </a:lstStyle>
          <a:p>
            <a:pPr>
              <a:defRPr/>
            </a:pPr>
            <a:r>
              <a:rPr lang="en-US"/>
              <a:t>Lecture 7| Thermal Insulation &amp; Cryostat Basics- J. G. Weisend II</a:t>
            </a:r>
          </a:p>
        </p:txBody>
      </p:sp>
      <p:sp>
        <p:nvSpPr>
          <p:cNvPr id="7" name="Slide Number Placeholder 6">
            <a:extLst>
              <a:ext uri="{FF2B5EF4-FFF2-40B4-BE49-F238E27FC236}">
                <a16:creationId xmlns:a16="http://schemas.microsoft.com/office/drawing/2014/main" id="{320AC79B-702A-9C0F-065C-B2D859D40B66}"/>
              </a:ext>
            </a:extLst>
          </p:cNvPr>
          <p:cNvSpPr>
            <a:spLocks noGrp="1"/>
          </p:cNvSpPr>
          <p:nvPr>
            <p:ph type="sldNum" sz="quarter" idx="12"/>
          </p:nvPr>
        </p:nvSpPr>
        <p:spPr/>
        <p:txBody>
          <a:bodyPr/>
          <a:lstStyle>
            <a:lvl1pPr>
              <a:defRPr/>
            </a:lvl1pPr>
          </a:lstStyle>
          <a:p>
            <a:fld id="{6484CDE4-F386-2C48-9055-9DF897E7AE30}" type="slidenum">
              <a:rPr lang="en-US" altLang="en-SE"/>
              <a:pPr/>
              <a:t>‹#›</a:t>
            </a:fld>
            <a:endParaRPr lang="en-US" altLang="en-SE"/>
          </a:p>
        </p:txBody>
      </p:sp>
    </p:spTree>
    <p:extLst>
      <p:ext uri="{BB962C8B-B14F-4D97-AF65-F5344CB8AC3E}">
        <p14:creationId xmlns:p14="http://schemas.microsoft.com/office/powerpoint/2010/main" val="3433529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ontent Placeholder 2"/>
          <p:cNvSpPr>
            <a:spLocks noGrp="1"/>
          </p:cNvSpPr>
          <p:nvPr>
            <p:ph sz="quarter" idx="1"/>
          </p:nvPr>
        </p:nvSpPr>
        <p:spPr>
          <a:xfrm>
            <a:off x="457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FC4280B3-07EA-D567-4C81-B4E98C4B3101}"/>
              </a:ext>
            </a:extLst>
          </p:cNvPr>
          <p:cNvSpPr>
            <a:spLocks noGrp="1" noChangeArrowheads="1"/>
          </p:cNvSpPr>
          <p:nvPr>
            <p:ph type="dt" sz="half" idx="10"/>
          </p:nvPr>
        </p:nvSpPr>
        <p:spPr/>
        <p:txBody>
          <a:bodyPr/>
          <a:lstStyle>
            <a:lvl1pPr>
              <a:defRPr/>
            </a:lvl1pPr>
          </a:lstStyle>
          <a:p>
            <a:pPr>
              <a:defRPr/>
            </a:pPr>
            <a:r>
              <a:rPr lang="sv-SE"/>
              <a:t>Winter 2025</a:t>
            </a:r>
            <a:endParaRPr lang="en-US"/>
          </a:p>
        </p:txBody>
      </p:sp>
      <p:sp>
        <p:nvSpPr>
          <p:cNvPr id="7" name="Rectangle 5">
            <a:extLst>
              <a:ext uri="{FF2B5EF4-FFF2-40B4-BE49-F238E27FC236}">
                <a16:creationId xmlns:a16="http://schemas.microsoft.com/office/drawing/2014/main" id="{8432B13E-B6FB-F914-2DF8-0DA29C2FE9F0}"/>
              </a:ext>
            </a:extLst>
          </p:cNvPr>
          <p:cNvSpPr>
            <a:spLocks noGrp="1" noChangeArrowheads="1"/>
          </p:cNvSpPr>
          <p:nvPr>
            <p:ph type="ftr" sz="quarter" idx="11"/>
          </p:nvPr>
        </p:nvSpPr>
        <p:spPr/>
        <p:txBody>
          <a:bodyPr/>
          <a:lstStyle>
            <a:lvl1pPr>
              <a:defRPr/>
            </a:lvl1pPr>
          </a:lstStyle>
          <a:p>
            <a:pPr>
              <a:defRPr/>
            </a:pPr>
            <a:r>
              <a:rPr lang="en-US"/>
              <a:t>Lecture 7| Thermal Insulation &amp; Cryostat Basics- J. G. Weisend II</a:t>
            </a:r>
          </a:p>
        </p:txBody>
      </p:sp>
      <p:sp>
        <p:nvSpPr>
          <p:cNvPr id="8" name="Rectangle 6">
            <a:extLst>
              <a:ext uri="{FF2B5EF4-FFF2-40B4-BE49-F238E27FC236}">
                <a16:creationId xmlns:a16="http://schemas.microsoft.com/office/drawing/2014/main" id="{CC9D55E0-7770-D719-ACAA-0FED54502BF1}"/>
              </a:ext>
            </a:extLst>
          </p:cNvPr>
          <p:cNvSpPr>
            <a:spLocks noGrp="1" noChangeArrowheads="1"/>
          </p:cNvSpPr>
          <p:nvPr>
            <p:ph type="sldNum" sz="quarter" idx="12"/>
          </p:nvPr>
        </p:nvSpPr>
        <p:spPr/>
        <p:txBody>
          <a:bodyPr/>
          <a:lstStyle>
            <a:lvl1pPr>
              <a:defRPr/>
            </a:lvl1pPr>
          </a:lstStyle>
          <a:p>
            <a:fld id="{FC9690EC-1D50-B04B-954F-380C9E721C9C}" type="slidenum">
              <a:rPr lang="en-US" altLang="en-SE"/>
              <a:pPr/>
              <a:t>‹#›</a:t>
            </a:fld>
            <a:endParaRPr lang="en-US" altLang="en-SE"/>
          </a:p>
        </p:txBody>
      </p:sp>
    </p:spTree>
    <p:extLst>
      <p:ext uri="{BB962C8B-B14F-4D97-AF65-F5344CB8AC3E}">
        <p14:creationId xmlns:p14="http://schemas.microsoft.com/office/powerpoint/2010/main" val="369385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pic>
        <p:nvPicPr>
          <p:cNvPr id="4" name="Picture 6" descr="FRIB_ppt_top.jpg">
            <a:extLst>
              <a:ext uri="{FF2B5EF4-FFF2-40B4-BE49-F238E27FC236}">
                <a16:creationId xmlns:a16="http://schemas.microsoft.com/office/drawing/2014/main" id="{67EA0D15-79E7-28E0-9F51-FAA46E37F9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F2A7C46E-6165-2D39-4122-A6FA6BBC0460}"/>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defRPr/>
            </a:pPr>
            <a:endParaRPr lang="sv-SE" altLang="sv-SE">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8F7B1003-FDAB-CF46-1D51-D27FBB3AEAE1}"/>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sv-SE" altLang="sv-SE">
              <a:cs typeface="Arial" panose="020B0604020202020204" pitchFamily="34" charset="0"/>
            </a:endParaRPr>
          </a:p>
        </p:txBody>
      </p:sp>
      <p:pic>
        <p:nvPicPr>
          <p:cNvPr id="7" name="Picture 9" descr="FRIB_ppt_top.jpg">
            <a:extLst>
              <a:ext uri="{FF2B5EF4-FFF2-40B4-BE49-F238E27FC236}">
                <a16:creationId xmlns:a16="http://schemas.microsoft.com/office/drawing/2014/main" id="{E3C47542-913E-451A-4C7B-C82F6B05EF5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0"/>
            <a:ext cx="8991600" cy="1003300"/>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76200" y="1067099"/>
            <a:ext cx="8991604"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76200" y="3581400"/>
            <a:ext cx="8991604"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0">
            <a:extLst>
              <a:ext uri="{FF2B5EF4-FFF2-40B4-BE49-F238E27FC236}">
                <a16:creationId xmlns:a16="http://schemas.microsoft.com/office/drawing/2014/main" id="{6F661ED1-87A7-1073-DD3A-EB06A8138D7A}"/>
              </a:ext>
            </a:extLst>
          </p:cNvPr>
          <p:cNvSpPr>
            <a:spLocks noGrp="1"/>
          </p:cNvSpPr>
          <p:nvPr>
            <p:ph type="ftr" sz="quarter" idx="11"/>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7| Thermal Insulation &amp; Cryostat Basics- J. G. Weisend II</a:t>
            </a:r>
            <a:endParaRPr lang="en-US" dirty="0"/>
          </a:p>
        </p:txBody>
      </p:sp>
      <p:sp>
        <p:nvSpPr>
          <p:cNvPr id="10" name="Slide Number Placeholder 4">
            <a:extLst>
              <a:ext uri="{FF2B5EF4-FFF2-40B4-BE49-F238E27FC236}">
                <a16:creationId xmlns:a16="http://schemas.microsoft.com/office/drawing/2014/main" id="{ABAFC3E8-3EFD-D8E3-B33B-29390FB75838}"/>
              </a:ext>
            </a:extLst>
          </p:cNvPr>
          <p:cNvSpPr>
            <a:spLocks noGrp="1"/>
          </p:cNvSpPr>
          <p:nvPr>
            <p:ph type="sldNum" sz="quarter" idx="12"/>
          </p:nvPr>
        </p:nvSpPr>
        <p:spPr/>
        <p:txBody>
          <a:bodyPr/>
          <a:lstStyle>
            <a:lvl1pPr>
              <a:defRPr/>
            </a:lvl1pPr>
          </a:lstStyle>
          <a:p>
            <a:r>
              <a:rPr lang="en-US" altLang="sv-SE"/>
              <a:t>Slide </a:t>
            </a:r>
            <a:fld id="{CB06EADB-F105-CF41-9A04-6A619F0181DC}" type="slidenum">
              <a:rPr lang="en-US" altLang="sv-SE"/>
              <a:pPr/>
              <a:t>‹#›</a:t>
            </a:fld>
            <a:endParaRPr lang="en-US" altLang="sv-SE"/>
          </a:p>
        </p:txBody>
      </p:sp>
      <p:sp>
        <p:nvSpPr>
          <p:cNvPr id="11" name="Date Placeholder 3">
            <a:extLst>
              <a:ext uri="{FF2B5EF4-FFF2-40B4-BE49-F238E27FC236}">
                <a16:creationId xmlns:a16="http://schemas.microsoft.com/office/drawing/2014/main" id="{7AAB1044-54B8-477F-2E4D-DF06373BA91D}"/>
              </a:ext>
            </a:extLst>
          </p:cNvPr>
          <p:cNvSpPr>
            <a:spLocks noGrp="1"/>
          </p:cNvSpPr>
          <p:nvPr>
            <p:ph type="dt" sz="half" idx="13"/>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17901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pic>
        <p:nvPicPr>
          <p:cNvPr id="4" name="Picture 4" descr="FRIB_ppt_top.jpg">
            <a:extLst>
              <a:ext uri="{FF2B5EF4-FFF2-40B4-BE49-F238E27FC236}">
                <a16:creationId xmlns:a16="http://schemas.microsoft.com/office/drawing/2014/main" id="{25935C34-2641-0B3B-CFFC-1DB71A787F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A43FDC61-0F17-F71C-B330-0B70874A6520}"/>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defRPr/>
            </a:pPr>
            <a:endParaRPr lang="sv-SE" altLang="sv-SE">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B411475C-747A-957A-84FF-4931E43B4FEE}"/>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sv-SE" altLang="sv-SE">
              <a:cs typeface="Arial" panose="020B0604020202020204" pitchFamily="34" charset="0"/>
            </a:endParaRPr>
          </a:p>
        </p:txBody>
      </p:sp>
      <p:pic>
        <p:nvPicPr>
          <p:cNvPr id="7" name="Picture 9" descr="FRIB_ppt_top.jpg">
            <a:extLst>
              <a:ext uri="{FF2B5EF4-FFF2-40B4-BE49-F238E27FC236}">
                <a16:creationId xmlns:a16="http://schemas.microsoft.com/office/drawing/2014/main" id="{75D9E0CE-CC07-C34F-ABA2-EA07DA792BE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1" y="0"/>
            <a:ext cx="8991598" cy="1003300"/>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76201" y="1067099"/>
            <a:ext cx="4419600"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1"/>
          </p:nvPr>
        </p:nvSpPr>
        <p:spPr>
          <a:xfrm>
            <a:off x="4625525" y="1067099"/>
            <a:ext cx="444227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76201" y="3581400"/>
            <a:ext cx="4419599"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3"/>
          </p:nvPr>
        </p:nvSpPr>
        <p:spPr>
          <a:xfrm>
            <a:off x="4625525" y="3581400"/>
            <a:ext cx="444227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0">
            <a:extLst>
              <a:ext uri="{FF2B5EF4-FFF2-40B4-BE49-F238E27FC236}">
                <a16:creationId xmlns:a16="http://schemas.microsoft.com/office/drawing/2014/main" id="{FB6DD4AA-FAB1-FF2A-A961-97414B78D675}"/>
              </a:ext>
            </a:extLst>
          </p:cNvPr>
          <p:cNvSpPr>
            <a:spLocks noGrp="1"/>
          </p:cNvSpPr>
          <p:nvPr>
            <p:ph type="ftr" sz="quarter" idx="14"/>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7| Thermal Insulation &amp; Cryostat Basics- J. G. Weisend II</a:t>
            </a:r>
            <a:endParaRPr lang="en-US" dirty="0"/>
          </a:p>
        </p:txBody>
      </p:sp>
      <p:sp>
        <p:nvSpPr>
          <p:cNvPr id="9" name="Slide Number Placeholder 4">
            <a:extLst>
              <a:ext uri="{FF2B5EF4-FFF2-40B4-BE49-F238E27FC236}">
                <a16:creationId xmlns:a16="http://schemas.microsoft.com/office/drawing/2014/main" id="{68DCDBEA-A7E2-ABF6-C4F4-86249ABE19F9}"/>
              </a:ext>
            </a:extLst>
          </p:cNvPr>
          <p:cNvSpPr>
            <a:spLocks noGrp="1"/>
          </p:cNvSpPr>
          <p:nvPr>
            <p:ph type="sldNum" sz="quarter" idx="15"/>
          </p:nvPr>
        </p:nvSpPr>
        <p:spPr/>
        <p:txBody>
          <a:bodyPr/>
          <a:lstStyle>
            <a:lvl1pPr>
              <a:defRPr/>
            </a:lvl1pPr>
          </a:lstStyle>
          <a:p>
            <a:r>
              <a:rPr lang="en-US" altLang="sv-SE"/>
              <a:t>Slide </a:t>
            </a:r>
            <a:fld id="{4388465E-017E-114F-BBF7-017C57C0BC71}" type="slidenum">
              <a:rPr lang="en-US" altLang="sv-SE"/>
              <a:pPr/>
              <a:t>‹#›</a:t>
            </a:fld>
            <a:endParaRPr lang="en-US" altLang="sv-SE"/>
          </a:p>
        </p:txBody>
      </p:sp>
      <p:sp>
        <p:nvSpPr>
          <p:cNvPr id="10" name="Date Placeholder 3">
            <a:extLst>
              <a:ext uri="{FF2B5EF4-FFF2-40B4-BE49-F238E27FC236}">
                <a16:creationId xmlns:a16="http://schemas.microsoft.com/office/drawing/2014/main" id="{D1C678C3-1261-2D1D-86D7-4994430409A9}"/>
              </a:ext>
            </a:extLst>
          </p:cNvPr>
          <p:cNvSpPr>
            <a:spLocks noGrp="1"/>
          </p:cNvSpPr>
          <p:nvPr>
            <p:ph type="dt" sz="half" idx="16"/>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2978193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5" descr="FRIB_ppt_top.jpg">
            <a:extLst>
              <a:ext uri="{FF2B5EF4-FFF2-40B4-BE49-F238E27FC236}">
                <a16:creationId xmlns:a16="http://schemas.microsoft.com/office/drawing/2014/main" id="{F6EB1362-944D-A6CF-E4A1-AE8A2D3DA1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a:extLst>
              <a:ext uri="{FF2B5EF4-FFF2-40B4-BE49-F238E27FC236}">
                <a16:creationId xmlns:a16="http://schemas.microsoft.com/office/drawing/2014/main" id="{FA41051A-1B06-8C3B-9FFA-22E9E6557763}"/>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defRPr/>
            </a:pPr>
            <a:endParaRPr lang="sv-SE" altLang="sv-SE">
              <a:latin typeface="Helvetica" pitchFamily="2" charset="0"/>
              <a:cs typeface="Arial" panose="020B0604020202020204" pitchFamily="34" charset="0"/>
            </a:endParaRPr>
          </a:p>
        </p:txBody>
      </p:sp>
      <p:sp>
        <p:nvSpPr>
          <p:cNvPr id="5" name="Rectangle 7">
            <a:extLst>
              <a:ext uri="{FF2B5EF4-FFF2-40B4-BE49-F238E27FC236}">
                <a16:creationId xmlns:a16="http://schemas.microsoft.com/office/drawing/2014/main" id="{E6F87635-FFFB-DA11-76F9-1A07CBB8565D}"/>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sv-SE" altLang="sv-SE">
              <a:cs typeface="Arial" panose="020B0604020202020204" pitchFamily="34" charset="0"/>
            </a:endParaRPr>
          </a:p>
        </p:txBody>
      </p:sp>
      <p:pic>
        <p:nvPicPr>
          <p:cNvPr id="6" name="Picture 9" descr="FRIB_ppt_top.jpg">
            <a:extLst>
              <a:ext uri="{FF2B5EF4-FFF2-40B4-BE49-F238E27FC236}">
                <a16:creationId xmlns:a16="http://schemas.microsoft.com/office/drawing/2014/main" id="{CDA6B1C5-2932-AEB1-6397-AF169C6FBBE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0"/>
            <a:ext cx="8991600" cy="1003300"/>
          </a:xfrm>
        </p:spPr>
        <p:txBody>
          <a:bodyPr anchor="ctr"/>
          <a:lstStyle/>
          <a:p>
            <a:r>
              <a:rPr lang="en-US"/>
              <a:t>Click to edit Master title style</a:t>
            </a:r>
            <a:endParaRPr lang="en-US" dirty="0"/>
          </a:p>
        </p:txBody>
      </p:sp>
      <p:sp>
        <p:nvSpPr>
          <p:cNvPr id="7" name="Footer Placeholder 10">
            <a:extLst>
              <a:ext uri="{FF2B5EF4-FFF2-40B4-BE49-F238E27FC236}">
                <a16:creationId xmlns:a16="http://schemas.microsoft.com/office/drawing/2014/main" id="{BF397DDD-A4E2-8D8C-1703-36B144910488}"/>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7| Thermal Insulation &amp; Cryostat Basics- J. G. Weisend II</a:t>
            </a:r>
            <a:endParaRPr lang="en-US" dirty="0"/>
          </a:p>
        </p:txBody>
      </p:sp>
      <p:sp>
        <p:nvSpPr>
          <p:cNvPr id="8" name="Slide Number Placeholder 4">
            <a:extLst>
              <a:ext uri="{FF2B5EF4-FFF2-40B4-BE49-F238E27FC236}">
                <a16:creationId xmlns:a16="http://schemas.microsoft.com/office/drawing/2014/main" id="{C9E11D88-11A4-FFF0-DEEC-7C7A48D7FDC2}"/>
              </a:ext>
            </a:extLst>
          </p:cNvPr>
          <p:cNvSpPr>
            <a:spLocks noGrp="1"/>
          </p:cNvSpPr>
          <p:nvPr>
            <p:ph type="sldNum" sz="quarter" idx="11"/>
          </p:nvPr>
        </p:nvSpPr>
        <p:spPr/>
        <p:txBody>
          <a:bodyPr/>
          <a:lstStyle>
            <a:lvl1pPr>
              <a:defRPr/>
            </a:lvl1pPr>
          </a:lstStyle>
          <a:p>
            <a:r>
              <a:rPr lang="en-US" altLang="sv-SE"/>
              <a:t>Slide </a:t>
            </a:r>
            <a:fld id="{DB72C088-3B3A-C04D-B94A-F0B1D275E912}" type="slidenum">
              <a:rPr lang="en-US" altLang="sv-SE"/>
              <a:pPr/>
              <a:t>‹#›</a:t>
            </a:fld>
            <a:endParaRPr lang="en-US" altLang="sv-SE"/>
          </a:p>
        </p:txBody>
      </p:sp>
      <p:sp>
        <p:nvSpPr>
          <p:cNvPr id="9" name="Date Placeholder 3">
            <a:extLst>
              <a:ext uri="{FF2B5EF4-FFF2-40B4-BE49-F238E27FC236}">
                <a16:creationId xmlns:a16="http://schemas.microsoft.com/office/drawing/2014/main" id="{FCAA6B38-758B-CF29-DA19-19084C896160}"/>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236232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 clean bottom">
    <p:spTree>
      <p:nvGrpSpPr>
        <p:cNvPr id="1" name=""/>
        <p:cNvGrpSpPr/>
        <p:nvPr/>
      </p:nvGrpSpPr>
      <p:grpSpPr>
        <a:xfrm>
          <a:off x="0" y="0"/>
          <a:ext cx="0" cy="0"/>
          <a:chOff x="0" y="0"/>
          <a:chExt cx="0" cy="0"/>
        </a:xfrm>
      </p:grpSpPr>
      <p:pic>
        <p:nvPicPr>
          <p:cNvPr id="4" name="Picture 4" descr="FRIB_ppt_top.jpg">
            <a:extLst>
              <a:ext uri="{FF2B5EF4-FFF2-40B4-BE49-F238E27FC236}">
                <a16:creationId xmlns:a16="http://schemas.microsoft.com/office/drawing/2014/main" id="{2EF8DB95-A859-0989-1777-62C8FA159D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33D2DF3B-3141-3807-B1DE-B3D50A1B575F}"/>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defRPr/>
            </a:pPr>
            <a:endParaRPr lang="sv-SE" altLang="sv-SE">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4F7233F3-ACDC-190E-4901-396F6E2C4216}"/>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sv-SE" altLang="sv-SE">
              <a:cs typeface="Arial" panose="020B0604020202020204" pitchFamily="34" charset="0"/>
            </a:endParaRPr>
          </a:p>
        </p:txBody>
      </p:sp>
      <p:sp>
        <p:nvSpPr>
          <p:cNvPr id="2" name="Title 1"/>
          <p:cNvSpPr>
            <a:spLocks noGrp="1"/>
          </p:cNvSpPr>
          <p:nvPr>
            <p:ph type="title"/>
          </p:nvPr>
        </p:nvSpPr>
        <p:spPr>
          <a:xfrm>
            <a:off x="76200" y="0"/>
            <a:ext cx="8991600" cy="1003300"/>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76200" y="1067099"/>
            <a:ext cx="8991604" cy="5009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0">
            <a:extLst>
              <a:ext uri="{FF2B5EF4-FFF2-40B4-BE49-F238E27FC236}">
                <a16:creationId xmlns:a16="http://schemas.microsoft.com/office/drawing/2014/main" id="{36D7E7B1-97C6-5910-3290-44EB2917E6EB}"/>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7| Thermal Insulation &amp; Cryostat Basics- J. G. Weisend II</a:t>
            </a:r>
            <a:endParaRPr lang="en-US" dirty="0"/>
          </a:p>
        </p:txBody>
      </p:sp>
      <p:sp>
        <p:nvSpPr>
          <p:cNvPr id="8" name="Slide Number Placeholder 4">
            <a:extLst>
              <a:ext uri="{FF2B5EF4-FFF2-40B4-BE49-F238E27FC236}">
                <a16:creationId xmlns:a16="http://schemas.microsoft.com/office/drawing/2014/main" id="{83A31C9F-5B39-E9E8-1E16-5015392054D7}"/>
              </a:ext>
            </a:extLst>
          </p:cNvPr>
          <p:cNvSpPr>
            <a:spLocks noGrp="1"/>
          </p:cNvSpPr>
          <p:nvPr>
            <p:ph type="sldNum" sz="quarter" idx="11"/>
          </p:nvPr>
        </p:nvSpPr>
        <p:spPr/>
        <p:txBody>
          <a:bodyPr/>
          <a:lstStyle>
            <a:lvl1pPr>
              <a:defRPr/>
            </a:lvl1pPr>
          </a:lstStyle>
          <a:p>
            <a:r>
              <a:rPr lang="en-US" altLang="sv-SE"/>
              <a:t>Slide </a:t>
            </a:r>
            <a:fld id="{D7B8C77E-6942-EB4F-B9B9-14D859320A01}" type="slidenum">
              <a:rPr lang="en-US" altLang="sv-SE"/>
              <a:pPr/>
              <a:t>‹#›</a:t>
            </a:fld>
            <a:endParaRPr lang="en-US" altLang="sv-SE"/>
          </a:p>
        </p:txBody>
      </p:sp>
      <p:sp>
        <p:nvSpPr>
          <p:cNvPr id="9" name="Date Placeholder 3">
            <a:extLst>
              <a:ext uri="{FF2B5EF4-FFF2-40B4-BE49-F238E27FC236}">
                <a16:creationId xmlns:a16="http://schemas.microsoft.com/office/drawing/2014/main" id="{A732AAFF-8665-0362-2D4A-BA6B6CCE7B94}"/>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361197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6084E260-37FE-6A7D-C048-E04B40AC4EED}"/>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defRPr/>
            </a:pPr>
            <a:endParaRPr lang="sv-SE" altLang="sv-SE">
              <a:latin typeface="Helvetica" pitchFamily="2" charset="0"/>
              <a:cs typeface="Arial" panose="020B0604020202020204" pitchFamily="34" charset="0"/>
            </a:endParaRPr>
          </a:p>
        </p:txBody>
      </p:sp>
      <p:sp>
        <p:nvSpPr>
          <p:cNvPr id="3" name="Rectangle 2">
            <a:extLst>
              <a:ext uri="{FF2B5EF4-FFF2-40B4-BE49-F238E27FC236}">
                <a16:creationId xmlns:a16="http://schemas.microsoft.com/office/drawing/2014/main" id="{C3B61DBF-827F-03CB-B98C-A04CDD57FC64}"/>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sv-SE" altLang="sv-SE">
              <a:cs typeface="Arial" panose="020B0604020202020204" pitchFamily="34" charset="0"/>
            </a:endParaRPr>
          </a:p>
        </p:txBody>
      </p:sp>
      <p:sp>
        <p:nvSpPr>
          <p:cNvPr id="4" name="Footer Placeholder 10">
            <a:extLst>
              <a:ext uri="{FF2B5EF4-FFF2-40B4-BE49-F238E27FC236}">
                <a16:creationId xmlns:a16="http://schemas.microsoft.com/office/drawing/2014/main" id="{6FD087A9-D418-58E9-710D-5DCDCB6E9BED}"/>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7| Thermal Insulation &amp; Cryostat Basics- J. G. Weisend II</a:t>
            </a:r>
            <a:endParaRPr lang="en-US" dirty="0"/>
          </a:p>
        </p:txBody>
      </p:sp>
      <p:sp>
        <p:nvSpPr>
          <p:cNvPr id="5" name="Slide Number Placeholder 4">
            <a:extLst>
              <a:ext uri="{FF2B5EF4-FFF2-40B4-BE49-F238E27FC236}">
                <a16:creationId xmlns:a16="http://schemas.microsoft.com/office/drawing/2014/main" id="{11D76B80-AA28-BEC7-5B48-85FCED1B19ED}"/>
              </a:ext>
            </a:extLst>
          </p:cNvPr>
          <p:cNvSpPr>
            <a:spLocks noGrp="1"/>
          </p:cNvSpPr>
          <p:nvPr>
            <p:ph type="sldNum" sz="quarter" idx="11"/>
          </p:nvPr>
        </p:nvSpPr>
        <p:spPr/>
        <p:txBody>
          <a:bodyPr/>
          <a:lstStyle>
            <a:lvl1pPr>
              <a:defRPr/>
            </a:lvl1pPr>
          </a:lstStyle>
          <a:p>
            <a:r>
              <a:rPr lang="en-US" altLang="sv-SE"/>
              <a:t>Slide </a:t>
            </a:r>
            <a:fld id="{E4F9998B-394A-DE4C-8F3B-AC8CEB0FBCE6}" type="slidenum">
              <a:rPr lang="en-US" altLang="sv-SE"/>
              <a:pPr/>
              <a:t>‹#›</a:t>
            </a:fld>
            <a:endParaRPr lang="en-US" altLang="sv-SE"/>
          </a:p>
        </p:txBody>
      </p:sp>
      <p:sp>
        <p:nvSpPr>
          <p:cNvPr id="6" name="Date Placeholder 3">
            <a:extLst>
              <a:ext uri="{FF2B5EF4-FFF2-40B4-BE49-F238E27FC236}">
                <a16:creationId xmlns:a16="http://schemas.microsoft.com/office/drawing/2014/main" id="{2CDD55B7-3B5B-578F-2486-1C319855E1EE}"/>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116170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0094CA"/>
        </a:solidFill>
        <a:effectLst/>
      </p:bgPr>
    </p:bg>
    <p:spTree>
      <p:nvGrpSpPr>
        <p:cNvPr id="1" name=""/>
        <p:cNvGrpSpPr/>
        <p:nvPr/>
      </p:nvGrpSpPr>
      <p:grpSpPr>
        <a:xfrm>
          <a:off x="0" y="0"/>
          <a:ext cx="0" cy="0"/>
          <a:chOff x="0" y="0"/>
          <a:chExt cx="0" cy="0"/>
        </a:xfrm>
      </p:grpSpPr>
      <p:pic>
        <p:nvPicPr>
          <p:cNvPr id="4" name="Bildobjekt 7" descr="ESS-vit-logga.png">
            <a:extLst>
              <a:ext uri="{FF2B5EF4-FFF2-40B4-BE49-F238E27FC236}">
                <a16:creationId xmlns:a16="http://schemas.microsoft.com/office/drawing/2014/main" id="{1FC0ACE0-1B92-9D15-8D5B-0A46D8D30A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8850" y="260350"/>
            <a:ext cx="16557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sv-SE"/>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Click to edit Master subtitle style</a:t>
            </a:r>
          </a:p>
        </p:txBody>
      </p:sp>
      <p:sp>
        <p:nvSpPr>
          <p:cNvPr id="5" name="Date Placeholder 3">
            <a:extLst>
              <a:ext uri="{FF2B5EF4-FFF2-40B4-BE49-F238E27FC236}">
                <a16:creationId xmlns:a16="http://schemas.microsoft.com/office/drawing/2014/main" id="{BF743199-8F6E-2AFA-E5C0-BE170A74F258}"/>
              </a:ext>
            </a:extLst>
          </p:cNvPr>
          <p:cNvSpPr>
            <a:spLocks noGrp="1"/>
          </p:cNvSpPr>
          <p:nvPr>
            <p:ph type="dt" sz="half" idx="10"/>
          </p:nvPr>
        </p:nvSpPr>
        <p:spPr/>
        <p:txBody>
          <a:bodyPr/>
          <a:lstStyle>
            <a:lvl1pPr>
              <a:defRPr>
                <a:solidFill>
                  <a:prstClr val="black">
                    <a:tint val="75000"/>
                  </a:prstClr>
                </a:solidFill>
                <a:latin typeface="Calibri"/>
              </a:defRPr>
            </a:lvl1pPr>
          </a:lstStyle>
          <a:p>
            <a:pPr>
              <a:defRPr/>
            </a:pPr>
            <a:r>
              <a:rPr lang="sv-SE"/>
              <a:t>Winter 2025</a:t>
            </a:r>
            <a:endParaRPr lang="sv-SE" dirty="0"/>
          </a:p>
        </p:txBody>
      </p:sp>
      <p:sp>
        <p:nvSpPr>
          <p:cNvPr id="6" name="Footer Placeholder 4">
            <a:extLst>
              <a:ext uri="{FF2B5EF4-FFF2-40B4-BE49-F238E27FC236}">
                <a16:creationId xmlns:a16="http://schemas.microsoft.com/office/drawing/2014/main" id="{F3596C0F-57A8-2FFD-1339-E2B20ABE045D}"/>
              </a:ext>
            </a:extLst>
          </p:cNvPr>
          <p:cNvSpPr>
            <a:spLocks noGrp="1"/>
          </p:cNvSpPr>
          <p:nvPr>
            <p:ph type="ftr" sz="quarter" idx="11"/>
          </p:nvPr>
        </p:nvSpPr>
        <p:spPr/>
        <p:txBody>
          <a:bodyPr/>
          <a:lstStyle>
            <a:lvl1pPr>
              <a:defRPr>
                <a:solidFill>
                  <a:prstClr val="black">
                    <a:tint val="75000"/>
                  </a:prstClr>
                </a:solidFill>
                <a:latin typeface="Calibri"/>
              </a:defRPr>
            </a:lvl1pPr>
          </a:lstStyle>
          <a:p>
            <a:pPr>
              <a:defRPr/>
            </a:pPr>
            <a:r>
              <a:rPr lang="sv-SE"/>
              <a:t>Lecture 7| Thermal Insulation &amp; Cryostat Basics- J. G. Weisend II</a:t>
            </a:r>
            <a:endParaRPr lang="sv-SE" dirty="0"/>
          </a:p>
        </p:txBody>
      </p:sp>
      <p:sp>
        <p:nvSpPr>
          <p:cNvPr id="7" name="Slide Number Placeholder 5">
            <a:extLst>
              <a:ext uri="{FF2B5EF4-FFF2-40B4-BE49-F238E27FC236}">
                <a16:creationId xmlns:a16="http://schemas.microsoft.com/office/drawing/2014/main" id="{87948444-D15F-EF59-DC43-011542B059DA}"/>
              </a:ext>
            </a:extLst>
          </p:cNvPr>
          <p:cNvSpPr>
            <a:spLocks noGrp="1"/>
          </p:cNvSpPr>
          <p:nvPr>
            <p:ph type="sldNum" sz="quarter" idx="12"/>
          </p:nvPr>
        </p:nvSpPr>
        <p:spPr/>
        <p:txBody>
          <a:bodyPr/>
          <a:lstStyle>
            <a:lvl1pPr>
              <a:defRPr>
                <a:solidFill>
                  <a:srgbClr val="898989"/>
                </a:solidFill>
                <a:latin typeface="Calibri" panose="020F0502020204030204" pitchFamily="34" charset="0"/>
              </a:defRPr>
            </a:lvl1pPr>
          </a:lstStyle>
          <a:p>
            <a:fld id="{BEF61C50-4D5A-D745-818D-C0426C78C878}" type="slidenum">
              <a:rPr lang="sv-SE" altLang="sv-SE"/>
              <a:pPr/>
              <a:t>‹#›</a:t>
            </a:fld>
            <a:endParaRPr lang="sv-SE" altLang="sv-SE"/>
          </a:p>
        </p:txBody>
      </p:sp>
    </p:spTree>
    <p:extLst>
      <p:ext uri="{BB962C8B-B14F-4D97-AF65-F5344CB8AC3E}">
        <p14:creationId xmlns:p14="http://schemas.microsoft.com/office/powerpoint/2010/main" val="37536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image" Target="../media/image3.png"/><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661D35B-1E9A-61AF-4871-6C9F913338DB}"/>
              </a:ext>
            </a:extLst>
          </p:cNvPr>
          <p:cNvSpPr>
            <a:spLocks noGrp="1" noChangeArrowheads="1"/>
          </p:cNvSpPr>
          <p:nvPr>
            <p:ph type="title"/>
          </p:nvPr>
        </p:nvSpPr>
        <p:spPr bwMode="auto">
          <a:xfrm>
            <a:off x="76200" y="76200"/>
            <a:ext cx="8991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6091" tIns="22437" rIns="56091" bIns="22437" numCol="1" anchor="t" anchorCtr="0" compatLnSpc="1">
            <a:prstTxWarp prst="textNoShape">
              <a:avLst/>
            </a:prstTxWarp>
            <a:spAutoFit/>
          </a:bodyPr>
          <a:lstStyle/>
          <a:p>
            <a:pPr lvl="0"/>
            <a:r>
              <a:rPr lang="en-US" altLang="sv-SE"/>
              <a:t>Click to edit Master title style</a:t>
            </a:r>
          </a:p>
        </p:txBody>
      </p:sp>
      <p:sp>
        <p:nvSpPr>
          <p:cNvPr id="1027" name="Rectangle 6">
            <a:extLst>
              <a:ext uri="{FF2B5EF4-FFF2-40B4-BE49-F238E27FC236}">
                <a16:creationId xmlns:a16="http://schemas.microsoft.com/office/drawing/2014/main" id="{6C0C36D4-7C9E-1708-0526-346F366EDDC5}"/>
              </a:ext>
            </a:extLst>
          </p:cNvPr>
          <p:cNvSpPr>
            <a:spLocks noGrp="1" noChangeArrowheads="1"/>
          </p:cNvSpPr>
          <p:nvPr>
            <p:ph type="body" idx="1"/>
          </p:nvPr>
        </p:nvSpPr>
        <p:spPr bwMode="auto">
          <a:xfrm>
            <a:off x="76200" y="1066800"/>
            <a:ext cx="89916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a:p>
            <a:pPr lvl="4"/>
            <a:r>
              <a:rPr lang="en-US" altLang="sv-SE"/>
              <a:t>Fifth level</a:t>
            </a:r>
          </a:p>
        </p:txBody>
      </p:sp>
      <p:sp>
        <p:nvSpPr>
          <p:cNvPr id="20" name="Footer Placeholder 10">
            <a:extLst>
              <a:ext uri="{FF2B5EF4-FFF2-40B4-BE49-F238E27FC236}">
                <a16:creationId xmlns:a16="http://schemas.microsoft.com/office/drawing/2014/main" id="{F229972E-F266-854F-9315-44B0920D280A}"/>
              </a:ext>
            </a:extLst>
          </p:cNvPr>
          <p:cNvSpPr>
            <a:spLocks noGrp="1"/>
          </p:cNvSpPr>
          <p:nvPr>
            <p:ph type="ftr" sz="quarter" idx="3"/>
          </p:nvPr>
        </p:nvSpPr>
        <p:spPr>
          <a:xfrm>
            <a:off x="3810000" y="6324600"/>
            <a:ext cx="5181600" cy="196850"/>
          </a:xfrm>
          <a:prstGeom prst="rect">
            <a:avLst/>
          </a:prstGeom>
        </p:spPr>
        <p:txBody>
          <a:bodyPr lIns="0" tIns="0" rIns="0" bIns="0" anchor="ct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7| Thermal Insulation &amp; Cryostat Basics- J. G. Weisend II</a:t>
            </a:r>
            <a:endParaRPr lang="en-US" dirty="0"/>
          </a:p>
        </p:txBody>
      </p:sp>
      <p:sp>
        <p:nvSpPr>
          <p:cNvPr id="21" name="Slide Number Placeholder 4">
            <a:extLst>
              <a:ext uri="{FF2B5EF4-FFF2-40B4-BE49-F238E27FC236}">
                <a16:creationId xmlns:a16="http://schemas.microsoft.com/office/drawing/2014/main" id="{E8CEAA76-4E00-B14C-95E3-3160368EFC71}"/>
              </a:ext>
            </a:extLst>
          </p:cNvPr>
          <p:cNvSpPr>
            <a:spLocks noGrp="1"/>
          </p:cNvSpPr>
          <p:nvPr>
            <p:ph type="sldNum" sz="quarter" idx="4"/>
          </p:nvPr>
        </p:nvSpPr>
        <p:spPr>
          <a:xfrm>
            <a:off x="8229600" y="6553200"/>
            <a:ext cx="762000" cy="196850"/>
          </a:xfrm>
          <a:prstGeom prst="rect">
            <a:avLst/>
          </a:prstGeom>
        </p:spPr>
        <p:txBody>
          <a:bodyPr vert="horz" wrap="square" lIns="0" tIns="0" rIns="0" bIns="0" numCol="1" anchor="ctr" anchorCtr="0" compatLnSpc="1">
            <a:prstTxWarp prst="textNoShape">
              <a:avLst/>
            </a:prstTxWarp>
          </a:bodyPr>
          <a:lstStyle>
            <a:lvl1pPr algn="r">
              <a:lnSpc>
                <a:spcPct val="90000"/>
              </a:lnSpc>
              <a:defRPr sz="1000">
                <a:solidFill>
                  <a:srgbClr val="064308"/>
                </a:solidFill>
                <a:cs typeface="Arial" panose="020B0604020202020204" pitchFamily="34" charset="0"/>
              </a:defRPr>
            </a:lvl1pPr>
          </a:lstStyle>
          <a:p>
            <a:r>
              <a:rPr lang="en-US" altLang="sv-SE"/>
              <a:t>Slide </a:t>
            </a:r>
            <a:fld id="{175DC960-0F68-0F47-940C-F9ACC517140A}" type="slidenum">
              <a:rPr lang="en-US" altLang="sv-SE"/>
              <a:pPr/>
              <a:t>‹#›</a:t>
            </a:fld>
            <a:endParaRPr lang="en-US" altLang="sv-SE"/>
          </a:p>
        </p:txBody>
      </p:sp>
      <p:sp>
        <p:nvSpPr>
          <p:cNvPr id="22" name="Date Placeholder 3">
            <a:extLst>
              <a:ext uri="{FF2B5EF4-FFF2-40B4-BE49-F238E27FC236}">
                <a16:creationId xmlns:a16="http://schemas.microsoft.com/office/drawing/2014/main" id="{F18C19BF-C020-1441-A856-563B67118A9C}"/>
              </a:ext>
            </a:extLst>
          </p:cNvPr>
          <p:cNvSpPr>
            <a:spLocks noGrp="1"/>
          </p:cNvSpPr>
          <p:nvPr>
            <p:ph type="dt" sz="half" idx="2"/>
          </p:nvPr>
        </p:nvSpPr>
        <p:spPr>
          <a:xfrm>
            <a:off x="3810000" y="6553200"/>
            <a:ext cx="4343400" cy="196850"/>
          </a:xfrm>
          <a:prstGeom prst="rect">
            <a:avLst/>
          </a:prstGeom>
        </p:spPr>
        <p:txBody>
          <a:bodyPr lIns="0" tIns="0" rIns="0" bIns="0" anchor="ct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Lst>
  <p:hf hdr="0"/>
  <p:txStyles>
    <p:titleStyle>
      <a:lvl1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159"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318"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477"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637"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82563" indent="-182563" algn="l" defTabSz="806450" rtl="0" eaLnBrk="0" fontAlgn="base" hangingPunct="0">
        <a:lnSpc>
          <a:spcPct val="90000"/>
        </a:lnSpc>
        <a:spcBef>
          <a:spcPts val="1200"/>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5125" indent="-153988" algn="l" defTabSz="806450" rtl="0" eaLnBrk="0" fontAlgn="base" hangingPunct="0">
        <a:lnSpc>
          <a:spcPct val="90000"/>
        </a:lnSpc>
        <a:spcBef>
          <a:spcPts val="200"/>
        </a:spcBef>
        <a:spcAft>
          <a:spcPct val="0"/>
        </a:spcAft>
        <a:buSzPct val="100000"/>
        <a:buFont typeface="Arial" panose="020B0604020202020204" pitchFamily="34" charset="0"/>
        <a:buChar char="•"/>
        <a:defRPr sz="2000">
          <a:solidFill>
            <a:schemeClr val="tx1"/>
          </a:solidFill>
          <a:latin typeface="Arial" charset="0"/>
          <a:ea typeface="ＭＳ Ｐゴシック" charset="-128"/>
          <a:cs typeface="ＭＳ Ｐゴシック"/>
        </a:defRPr>
      </a:lvl2pPr>
      <a:lvl3pPr marL="593725" indent="-163513" algn="l" defTabSz="806450" rtl="0" eaLnBrk="0" fontAlgn="base" hangingPunct="0">
        <a:lnSpc>
          <a:spcPct val="90000"/>
        </a:lnSpc>
        <a:spcBef>
          <a:spcPts val="200"/>
        </a:spcBef>
        <a:spcAft>
          <a:spcPct val="0"/>
        </a:spcAft>
        <a:buSzPct val="100000"/>
        <a:buFont typeface="Lucida Grande" panose="020B0600040502020204" pitchFamily="34" charset="0"/>
        <a:buChar char="»"/>
        <a:defRPr>
          <a:solidFill>
            <a:schemeClr val="tx1"/>
          </a:solidFill>
          <a:latin typeface="Arial" charset="0"/>
          <a:ea typeface="ヒラギノ角ゴ Pro W3" pitchFamily="-111" charset="-128"/>
          <a:cs typeface="ヒラギノ角ゴ Pro W3" pitchFamily="-111" charset="-128"/>
        </a:defRPr>
      </a:lvl3pPr>
      <a:lvl4pPr marL="730250" indent="-136525" algn="l" defTabSz="806450" rtl="0" eaLnBrk="0" fontAlgn="base" hangingPunct="0">
        <a:lnSpc>
          <a:spcPct val="90000"/>
        </a:lnSpc>
        <a:spcBef>
          <a:spcPts val="200"/>
        </a:spcBef>
        <a:spcAft>
          <a:spcPct val="0"/>
        </a:spcAft>
        <a:buClr>
          <a:srgbClr val="999999"/>
        </a:buClr>
        <a:buSzPct val="100000"/>
        <a:buFont typeface="Arial" panose="020B0604020202020204" pitchFamily="34" charset="0"/>
        <a:buChar char="•"/>
        <a:defRPr sz="1600">
          <a:solidFill>
            <a:schemeClr val="tx1"/>
          </a:solidFill>
          <a:latin typeface="Helvetica" charset="0"/>
          <a:ea typeface="ヒラギノ角ゴ Pro W3" pitchFamily="-111" charset="-128"/>
          <a:cs typeface="ヒラギノ角ゴ Pro W3"/>
        </a:defRPr>
      </a:lvl4pPr>
      <a:lvl5pPr marL="1004888" indent="-182563" algn="l" defTabSz="806450" rtl="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charset="0"/>
          <a:ea typeface="ヒラギノ角ゴ Pro W3" pitchFamily="-111" charset="-128"/>
          <a:cs typeface="ヒラギノ角ゴ Pro W3"/>
        </a:defRPr>
      </a:lvl5pPr>
      <a:lvl6pPr marL="2223889"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1050"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8209"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5368"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Platshållare för text 2">
            <a:extLst>
              <a:ext uri="{FF2B5EF4-FFF2-40B4-BE49-F238E27FC236}">
                <a16:creationId xmlns:a16="http://schemas.microsoft.com/office/drawing/2014/main" id="{00A93E74-EDE4-7563-8D3C-C858FFFEDA5A}"/>
              </a:ext>
            </a:extLst>
          </p:cNvPr>
          <p:cNvSpPr>
            <a:spLocks noGrp="1" noChangeArrowheads="1"/>
          </p:cNvSpPr>
          <p:nvPr>
            <p:ph type="body" idx="1"/>
          </p:nvPr>
        </p:nvSpPr>
        <p:spPr bwMode="auto">
          <a:xfrm>
            <a:off x="593725" y="1965325"/>
            <a:ext cx="65357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en-SE"/>
              <a:t>Klicka här för att ändra format på bakgrundstexten</a:t>
            </a:r>
          </a:p>
          <a:p>
            <a:pPr lvl="1"/>
            <a:r>
              <a:rPr lang="sv-SE" altLang="en-SE"/>
              <a:t>Nivå två</a:t>
            </a:r>
          </a:p>
          <a:p>
            <a:pPr lvl="2"/>
            <a:r>
              <a:rPr lang="sv-SE" altLang="en-SE"/>
              <a:t>Nivå tre</a:t>
            </a:r>
          </a:p>
          <a:p>
            <a:pPr lvl="3"/>
            <a:r>
              <a:rPr lang="sv-SE" altLang="en-SE"/>
              <a:t>Nivå fyra</a:t>
            </a:r>
          </a:p>
          <a:p>
            <a:pPr lvl="4"/>
            <a:r>
              <a:rPr lang="sv-SE" altLang="en-SE"/>
              <a:t>Nivå fem</a:t>
            </a:r>
          </a:p>
        </p:txBody>
      </p:sp>
      <p:sp>
        <p:nvSpPr>
          <p:cNvPr id="4" name="Platshållare för datum 3">
            <a:extLst>
              <a:ext uri="{FF2B5EF4-FFF2-40B4-BE49-F238E27FC236}">
                <a16:creationId xmlns:a16="http://schemas.microsoft.com/office/drawing/2014/main" id="{77C31371-8F49-80A0-2CF6-0397824E145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pPr>
              <a:defRPr/>
            </a:pPr>
            <a:r>
              <a:rPr lang="sv-SE"/>
              <a:t>Winter 2025</a:t>
            </a:r>
          </a:p>
        </p:txBody>
      </p:sp>
      <p:sp>
        <p:nvSpPr>
          <p:cNvPr id="5" name="Platshållare för sidfot 4">
            <a:extLst>
              <a:ext uri="{FF2B5EF4-FFF2-40B4-BE49-F238E27FC236}">
                <a16:creationId xmlns:a16="http://schemas.microsoft.com/office/drawing/2014/main" id="{908634FE-B1A8-20B0-2EC1-03BB27B1C72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pPr>
              <a:defRPr/>
            </a:pPr>
            <a:r>
              <a:rPr lang="sv-SE"/>
              <a:t>Lecture 7| Thermal Insulation &amp; Cryostat Basics- J. G. Weisend II</a:t>
            </a:r>
            <a:endParaRPr lang="sv-SE" dirty="0"/>
          </a:p>
        </p:txBody>
      </p:sp>
      <p:sp>
        <p:nvSpPr>
          <p:cNvPr id="6" name="Platshållare för bildnummer 5">
            <a:extLst>
              <a:ext uri="{FF2B5EF4-FFF2-40B4-BE49-F238E27FC236}">
                <a16:creationId xmlns:a16="http://schemas.microsoft.com/office/drawing/2014/main" id="{85FDD299-1F35-0D39-C3CB-BE6C4606DD7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94CA"/>
                </a:solidFill>
              </a:defRPr>
            </a:lvl1pPr>
          </a:lstStyle>
          <a:p>
            <a:fld id="{10DAF21C-155E-524F-A379-49DA6D3D6553}" type="slidenum">
              <a:rPr lang="sv-SE" altLang="en-SE"/>
              <a:pPr/>
              <a:t>‹#›</a:t>
            </a:fld>
            <a:endParaRPr lang="sv-SE" altLang="en-SE"/>
          </a:p>
        </p:txBody>
      </p:sp>
      <p:sp>
        <p:nvSpPr>
          <p:cNvPr id="7" name="Rektangel 6">
            <a:extLst>
              <a:ext uri="{FF2B5EF4-FFF2-40B4-BE49-F238E27FC236}">
                <a16:creationId xmlns:a16="http://schemas.microsoft.com/office/drawing/2014/main" id="{41500BF6-40DC-A766-20F4-7DE40137A381}"/>
              </a:ext>
            </a:extLst>
          </p:cNvPr>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solidFill>
                <a:srgbClr val="0094CA"/>
              </a:solidFill>
            </a:endParaRPr>
          </a:p>
        </p:txBody>
      </p:sp>
      <p:pic>
        <p:nvPicPr>
          <p:cNvPr id="62473" name="Bildobjekt 7" descr="ESS-vit-logga.png">
            <a:extLst>
              <a:ext uri="{FF2B5EF4-FFF2-40B4-BE49-F238E27FC236}">
                <a16:creationId xmlns:a16="http://schemas.microsoft.com/office/drawing/2014/main" id="{E2B66080-1476-102E-62A7-D83DC2B43183}"/>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7326313" y="379413"/>
            <a:ext cx="13604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Platshållare för rubrik 10">
            <a:extLst>
              <a:ext uri="{FF2B5EF4-FFF2-40B4-BE49-F238E27FC236}">
                <a16:creationId xmlns:a16="http://schemas.microsoft.com/office/drawing/2014/main" id="{1D861055-C42B-4007-B03E-FC477F43841C}"/>
              </a:ext>
            </a:extLst>
          </p:cNvPr>
          <p:cNvSpPr>
            <a:spLocks noGrp="1" noChangeArrowheads="1"/>
          </p:cNvSpPr>
          <p:nvPr>
            <p:ph type="title"/>
          </p:nvPr>
        </p:nvSpPr>
        <p:spPr bwMode="auto">
          <a:xfrm>
            <a:off x="593725" y="0"/>
            <a:ext cx="57626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sv-SE" altLang="en-SE"/>
              <a:t>Klicka här för att ändra format</a:t>
            </a:r>
          </a:p>
        </p:txBody>
      </p:sp>
    </p:spTree>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 id="2147484271" r:id="rId14"/>
    <p:sldLayoutId id="2147484272" r:id="rId15"/>
    <p:sldLayoutId id="2147484273" r:id="rId16"/>
    <p:sldLayoutId id="2147484274" r:id="rId17"/>
    <p:sldLayoutId id="2147484275" r:id="rId18"/>
    <p:sldLayoutId id="2147484276" r:id="rId19"/>
    <p:sldLayoutId id="2147484277" r:id="rId20"/>
    <p:sldLayoutId id="2147484278" r:id="rId21"/>
  </p:sldLayoutIdLst>
  <p:hf hdr="0"/>
  <p:txStyles>
    <p:titleStyle>
      <a:lvl1pPr algn="l" defTabSz="457200" rtl="0" fontAlgn="base">
        <a:spcBef>
          <a:spcPct val="0"/>
        </a:spcBef>
        <a:spcAft>
          <a:spcPct val="0"/>
        </a:spcAft>
        <a:defRPr sz="2800" kern="1200">
          <a:solidFill>
            <a:schemeClr val="bg1"/>
          </a:solidFill>
          <a:latin typeface="+mj-lt"/>
          <a:ea typeface="+mj-ea"/>
          <a:cs typeface="+mj-cs"/>
        </a:defRPr>
      </a:lvl1pPr>
      <a:lvl2pPr algn="l" defTabSz="457200" rtl="0" fontAlgn="base">
        <a:spcBef>
          <a:spcPct val="0"/>
        </a:spcBef>
        <a:spcAft>
          <a:spcPct val="0"/>
        </a:spcAft>
        <a:defRPr sz="2800">
          <a:solidFill>
            <a:schemeClr val="bg1"/>
          </a:solidFill>
          <a:latin typeface="Calibri" panose="020F0502020204030204" pitchFamily="34" charset="0"/>
        </a:defRPr>
      </a:lvl2pPr>
      <a:lvl3pPr algn="l" defTabSz="457200" rtl="0" fontAlgn="base">
        <a:spcBef>
          <a:spcPct val="0"/>
        </a:spcBef>
        <a:spcAft>
          <a:spcPct val="0"/>
        </a:spcAft>
        <a:defRPr sz="2800">
          <a:solidFill>
            <a:schemeClr val="bg1"/>
          </a:solidFill>
          <a:latin typeface="Calibri" panose="020F0502020204030204" pitchFamily="34" charset="0"/>
        </a:defRPr>
      </a:lvl3pPr>
      <a:lvl4pPr algn="l" defTabSz="457200" rtl="0" fontAlgn="base">
        <a:spcBef>
          <a:spcPct val="0"/>
        </a:spcBef>
        <a:spcAft>
          <a:spcPct val="0"/>
        </a:spcAft>
        <a:defRPr sz="2800">
          <a:solidFill>
            <a:schemeClr val="bg1"/>
          </a:solidFill>
          <a:latin typeface="Calibri" panose="020F0502020204030204" pitchFamily="34" charset="0"/>
        </a:defRPr>
      </a:lvl4pPr>
      <a:lvl5pPr algn="l" defTabSz="457200" rtl="0" fontAlgn="base">
        <a:spcBef>
          <a:spcPct val="0"/>
        </a:spcBef>
        <a:spcAft>
          <a:spcPct val="0"/>
        </a:spcAft>
        <a:defRPr sz="2800">
          <a:solidFill>
            <a:schemeClr val="bg1"/>
          </a:solidFill>
          <a:latin typeface="Calibri" panose="020F0502020204030204" pitchFamily="34" charset="0"/>
        </a:defRPr>
      </a:lvl5pPr>
      <a:lvl6pPr marL="457200" algn="l" defTabSz="457200" rtl="0" fontAlgn="base">
        <a:spcBef>
          <a:spcPct val="0"/>
        </a:spcBef>
        <a:spcAft>
          <a:spcPct val="0"/>
        </a:spcAft>
        <a:defRPr sz="2800">
          <a:solidFill>
            <a:schemeClr val="bg1"/>
          </a:solidFill>
          <a:latin typeface="Calibri" panose="020F0502020204030204" pitchFamily="34" charset="0"/>
        </a:defRPr>
      </a:lvl6pPr>
      <a:lvl7pPr marL="914400" algn="l" defTabSz="457200" rtl="0" fontAlgn="base">
        <a:spcBef>
          <a:spcPct val="0"/>
        </a:spcBef>
        <a:spcAft>
          <a:spcPct val="0"/>
        </a:spcAft>
        <a:defRPr sz="2800">
          <a:solidFill>
            <a:schemeClr val="bg1"/>
          </a:solidFill>
          <a:latin typeface="Calibri" panose="020F0502020204030204" pitchFamily="34" charset="0"/>
        </a:defRPr>
      </a:lvl7pPr>
      <a:lvl8pPr marL="1371600" algn="l" defTabSz="457200" rtl="0" fontAlgn="base">
        <a:spcBef>
          <a:spcPct val="0"/>
        </a:spcBef>
        <a:spcAft>
          <a:spcPct val="0"/>
        </a:spcAft>
        <a:defRPr sz="2800">
          <a:solidFill>
            <a:schemeClr val="bg1"/>
          </a:solidFill>
          <a:latin typeface="Calibri" panose="020F0502020204030204" pitchFamily="34" charset="0"/>
        </a:defRPr>
      </a:lvl8pPr>
      <a:lvl9pPr marL="1828800" algn="l" defTabSz="457200" rtl="0" fontAlgn="base">
        <a:spcBef>
          <a:spcPct val="0"/>
        </a:spcBef>
        <a:spcAft>
          <a:spcPct val="0"/>
        </a:spcAft>
        <a:defRPr sz="2800">
          <a:solidFill>
            <a:schemeClr val="bg1"/>
          </a:solidFill>
          <a:latin typeface="Calibri" panose="020F0502020204030204" pitchFamily="34" charset="0"/>
        </a:defRPr>
      </a:lvl9pPr>
    </p:titleStyle>
    <p:bodyStyle>
      <a:lvl1pPr algn="l" defTabSz="457200" rtl="0" fontAlgn="base">
        <a:lnSpc>
          <a:spcPts val="2400"/>
        </a:lnSpc>
        <a:spcBef>
          <a:spcPct val="20000"/>
        </a:spcBef>
        <a:spcAft>
          <a:spcPts val="1200"/>
        </a:spcAft>
        <a:buFont typeface="Wingdings" pitchFamily="2" charset="2"/>
        <a:defRPr sz="2000" kern="1200">
          <a:solidFill>
            <a:srgbClr val="0094CA"/>
          </a:solidFill>
          <a:latin typeface="+mn-lt"/>
          <a:ea typeface="+mn-ea"/>
          <a:cs typeface="+mn-cs"/>
        </a:defRPr>
      </a:lvl1pPr>
      <a:lvl2pPr marL="457200" algn="l" defTabSz="457200" rtl="0" fontAlgn="base">
        <a:spcBef>
          <a:spcPct val="20000"/>
        </a:spcBef>
        <a:spcAft>
          <a:spcPct val="0"/>
        </a:spcAft>
        <a:buFont typeface="Wingdings" pitchFamily="2" charset="2"/>
        <a:defRPr sz="2000" kern="1200">
          <a:solidFill>
            <a:srgbClr val="0094CA"/>
          </a:solidFill>
          <a:latin typeface="+mn-lt"/>
          <a:ea typeface="+mn-ea"/>
          <a:cs typeface="+mn-cs"/>
        </a:defRPr>
      </a:lvl2pPr>
      <a:lvl3pPr marL="914400" algn="l" defTabSz="457200" rtl="0" fontAlgn="base">
        <a:spcBef>
          <a:spcPct val="20000"/>
        </a:spcBef>
        <a:spcAft>
          <a:spcPct val="0"/>
        </a:spcAft>
        <a:buFont typeface="Wingdings" pitchFamily="2" charset="2"/>
        <a:defRPr sz="2000" kern="1200">
          <a:solidFill>
            <a:srgbClr val="0094CA"/>
          </a:solidFill>
          <a:latin typeface="+mn-lt"/>
          <a:ea typeface="+mn-ea"/>
          <a:cs typeface="+mn-cs"/>
        </a:defRPr>
      </a:lvl3pPr>
      <a:lvl4pPr marL="1371600" algn="l" defTabSz="457200" rtl="0" fontAlgn="base">
        <a:spcBef>
          <a:spcPct val="20000"/>
        </a:spcBef>
        <a:spcAft>
          <a:spcPct val="0"/>
        </a:spcAft>
        <a:buFont typeface="Wingdings" pitchFamily="2" charset="2"/>
        <a:defRPr sz="2000" kern="1200">
          <a:solidFill>
            <a:srgbClr val="0094CA"/>
          </a:solidFill>
          <a:latin typeface="+mn-lt"/>
          <a:ea typeface="+mn-ea"/>
          <a:cs typeface="+mn-cs"/>
        </a:defRPr>
      </a:lvl4pPr>
      <a:lvl5pPr marL="1828800" algn="l" defTabSz="457200" rtl="0" fontAlgn="base">
        <a:spcBef>
          <a:spcPct val="20000"/>
        </a:spcBef>
        <a:spcAft>
          <a:spcPct val="0"/>
        </a:spcAft>
        <a:buFont typeface="Wingdings" pitchFamily="2" charset="2"/>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4.bin"/><Relationship Id="rId1" Type="http://schemas.openxmlformats.org/officeDocument/2006/relationships/slideLayout" Target="../slideLayouts/slideLayout10.x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6.bin"/><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7.bin"/><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8.bin"/><Relationship Id="rId1" Type="http://schemas.openxmlformats.org/officeDocument/2006/relationships/slideLayout" Target="../slideLayouts/slideLayout10.xml"/><Relationship Id="rId5" Type="http://schemas.openxmlformats.org/officeDocument/2006/relationships/image" Target="../media/image25.emf"/><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10.x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3481-337E-0C40-8A9F-AC1C13F75D13}"/>
              </a:ext>
            </a:extLst>
          </p:cNvPr>
          <p:cNvSpPr>
            <a:spLocks noGrp="1"/>
          </p:cNvSpPr>
          <p:nvPr>
            <p:ph type="ctrTitle"/>
          </p:nvPr>
        </p:nvSpPr>
        <p:spPr/>
        <p:txBody>
          <a:bodyPr>
            <a:normAutofit fontScale="90000"/>
          </a:bodyPr>
          <a:lstStyle/>
          <a:p>
            <a:pPr>
              <a:defRPr/>
            </a:pPr>
            <a:r>
              <a:rPr lang="sv-SE" sz="4000" b="0" dirty="0" err="1">
                <a:solidFill>
                  <a:srgbClr val="FFFFFF"/>
                </a:solidFill>
              </a:rPr>
              <a:t>Lecture</a:t>
            </a:r>
            <a:r>
              <a:rPr lang="sv-SE" sz="4000" b="0" dirty="0">
                <a:solidFill>
                  <a:srgbClr val="FFFFFF"/>
                </a:solidFill>
              </a:rPr>
              <a:t> 7</a:t>
            </a:r>
            <a:br>
              <a:rPr lang="sv-SE" sz="4000" b="0" dirty="0">
                <a:solidFill>
                  <a:srgbClr val="FFFFFF"/>
                </a:solidFill>
              </a:rPr>
            </a:br>
            <a:r>
              <a:rPr lang="sv-SE" sz="4000" b="0" dirty="0" err="1">
                <a:solidFill>
                  <a:srgbClr val="FFFFFF"/>
                </a:solidFill>
              </a:rPr>
              <a:t>Thermal</a:t>
            </a:r>
            <a:r>
              <a:rPr lang="sv-SE" sz="4000" b="0" dirty="0">
                <a:solidFill>
                  <a:srgbClr val="FFFFFF"/>
                </a:solidFill>
              </a:rPr>
              <a:t> </a:t>
            </a:r>
            <a:r>
              <a:rPr lang="sv-SE" sz="4000" b="0" dirty="0" err="1">
                <a:solidFill>
                  <a:srgbClr val="FFFFFF"/>
                </a:solidFill>
              </a:rPr>
              <a:t>Insulation</a:t>
            </a:r>
            <a:r>
              <a:rPr lang="sv-SE" sz="4000" b="0" dirty="0">
                <a:solidFill>
                  <a:srgbClr val="FFFFFF"/>
                </a:solidFill>
              </a:rPr>
              <a:t> &amp; </a:t>
            </a:r>
            <a:r>
              <a:rPr lang="sv-SE" sz="4000" b="0" dirty="0" err="1">
                <a:solidFill>
                  <a:srgbClr val="FFFFFF"/>
                </a:solidFill>
              </a:rPr>
              <a:t>Cryostat</a:t>
            </a:r>
            <a:r>
              <a:rPr lang="sv-SE" sz="4000" b="0" dirty="0">
                <a:solidFill>
                  <a:srgbClr val="FFFFFF"/>
                </a:solidFill>
              </a:rPr>
              <a:t> Basics</a:t>
            </a:r>
          </a:p>
        </p:txBody>
      </p:sp>
      <p:sp>
        <p:nvSpPr>
          <p:cNvPr id="14338" name="Subtitle 2">
            <a:extLst>
              <a:ext uri="{FF2B5EF4-FFF2-40B4-BE49-F238E27FC236}">
                <a16:creationId xmlns:a16="http://schemas.microsoft.com/office/drawing/2014/main" id="{5824AF78-E3EC-ED3B-7012-610F6A948FF2}"/>
              </a:ext>
            </a:extLst>
          </p:cNvPr>
          <p:cNvSpPr>
            <a:spLocks noGrp="1" noChangeArrowheads="1"/>
          </p:cNvSpPr>
          <p:nvPr>
            <p:ph type="subTitle" idx="1"/>
          </p:nvPr>
        </p:nvSpPr>
        <p:spPr>
          <a:xfrm>
            <a:off x="1371600" y="3886200"/>
            <a:ext cx="6400800" cy="815975"/>
          </a:xfrm>
        </p:spPr>
        <p:txBody>
          <a:bodyPr/>
          <a:lstStyle/>
          <a:p>
            <a:r>
              <a:rPr lang="sv-SE" altLang="sv-SE" sz="2000">
                <a:solidFill>
                  <a:schemeClr val="bg1"/>
                </a:solidFill>
                <a:latin typeface="Arial" panose="020B0604020202020204" pitchFamily="34" charset="0"/>
                <a:ea typeface="ＭＳ Ｐゴシック" panose="020B0600070205080204" pitchFamily="34" charset="-128"/>
              </a:rPr>
              <a:t>J. G. Weisend II</a:t>
            </a:r>
          </a:p>
        </p:txBody>
      </p:sp>
      <p:sp>
        <p:nvSpPr>
          <p:cNvPr id="4" name="Date Placeholder 3">
            <a:extLst>
              <a:ext uri="{FF2B5EF4-FFF2-40B4-BE49-F238E27FC236}">
                <a16:creationId xmlns:a16="http://schemas.microsoft.com/office/drawing/2014/main" id="{C89289D9-19A9-054A-B905-477A2E4FCE30}"/>
              </a:ext>
            </a:extLst>
          </p:cNvPr>
          <p:cNvSpPr>
            <a:spLocks noGrp="1"/>
          </p:cNvSpPr>
          <p:nvPr>
            <p:ph type="dt" sz="quarter" idx="10"/>
          </p:nvPr>
        </p:nvSpPr>
        <p:spPr/>
        <p:txBody>
          <a:bodyPr/>
          <a:lstStyle/>
          <a:p>
            <a:pPr>
              <a:defRPr/>
            </a:pPr>
            <a:r>
              <a:rPr lang="sv-SE"/>
              <a:t>Winter 2025</a:t>
            </a:r>
            <a:endParaRPr lang="sv-SE" dirty="0"/>
          </a:p>
        </p:txBody>
      </p:sp>
      <p:sp>
        <p:nvSpPr>
          <p:cNvPr id="5" name="Footer Placeholder 4">
            <a:extLst>
              <a:ext uri="{FF2B5EF4-FFF2-40B4-BE49-F238E27FC236}">
                <a16:creationId xmlns:a16="http://schemas.microsoft.com/office/drawing/2014/main" id="{1E709EAD-6032-0A41-80E0-118BF70746D1}"/>
              </a:ext>
            </a:extLst>
          </p:cNvPr>
          <p:cNvSpPr>
            <a:spLocks noGrp="1"/>
          </p:cNvSpPr>
          <p:nvPr>
            <p:ph type="ftr" sz="quarter" idx="11"/>
          </p:nvPr>
        </p:nvSpPr>
        <p:spPr/>
        <p:txBody>
          <a:bodyPr/>
          <a:lstStyle/>
          <a:p>
            <a:pPr>
              <a:defRPr/>
            </a:pPr>
            <a:r>
              <a:rPr lang="sv-SE"/>
              <a:t>Lecture 7| Thermal Insulation &amp; Cryostat Basics- J. G. Weisend II</a:t>
            </a:r>
            <a:endParaRPr lang="sv-SE" dirty="0"/>
          </a:p>
        </p:txBody>
      </p:sp>
      <p:sp>
        <p:nvSpPr>
          <p:cNvPr id="14341" name="Slide Number Placeholder 5">
            <a:extLst>
              <a:ext uri="{FF2B5EF4-FFF2-40B4-BE49-F238E27FC236}">
                <a16:creationId xmlns:a16="http://schemas.microsoft.com/office/drawing/2014/main" id="{2A841029-E123-3492-D078-E41CA8469E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fld id="{AB660ADD-8910-6246-B744-B1ADDFFCBF63}" type="slidenum">
              <a:rPr lang="sv-SE" altLang="sv-SE" sz="1000">
                <a:solidFill>
                  <a:srgbClr val="898989"/>
                </a:solidFill>
                <a:latin typeface="Calibri" panose="020F0502020204030204" pitchFamily="34" charset="0"/>
              </a:rPr>
              <a:pPr>
                <a:spcBef>
                  <a:spcPct val="0"/>
                </a:spcBef>
                <a:buSzTx/>
                <a:buFontTx/>
                <a:buNone/>
              </a:pPr>
              <a:t>1</a:t>
            </a:fld>
            <a:endParaRPr lang="sv-SE" altLang="sv-SE" sz="1000">
              <a:solidFill>
                <a:srgbClr val="898989"/>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a:extLst>
              <a:ext uri="{FF2B5EF4-FFF2-40B4-BE49-F238E27FC236}">
                <a16:creationId xmlns:a16="http://schemas.microsoft.com/office/drawing/2014/main" id="{5A0411BF-271D-06A8-5468-B66090AD420A}"/>
              </a:ext>
            </a:extLst>
          </p:cNvPr>
          <p:cNvSpPr>
            <a:spLocks noGrp="1" noChangeArrowheads="1"/>
          </p:cNvSpPr>
          <p:nvPr>
            <p:ph type="title"/>
          </p:nvPr>
        </p:nvSpPr>
        <p:spPr>
          <a:xfrm>
            <a:off x="0" y="4572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Outgassing and Getters</a:t>
            </a:r>
          </a:p>
        </p:txBody>
      </p:sp>
      <p:sp>
        <p:nvSpPr>
          <p:cNvPr id="23554" name="Content Placeholder 1">
            <a:extLst>
              <a:ext uri="{FF2B5EF4-FFF2-40B4-BE49-F238E27FC236}">
                <a16:creationId xmlns:a16="http://schemas.microsoft.com/office/drawing/2014/main" id="{5E5A2E20-85CB-B8A6-B5C1-E6B238146E66}"/>
              </a:ext>
            </a:extLst>
          </p:cNvPr>
          <p:cNvSpPr>
            <a:spLocks noGrp="1" noChangeArrowheads="1"/>
          </p:cNvSpPr>
          <p:nvPr>
            <p:ph idx="1"/>
          </p:nvPr>
        </p:nvSpPr>
        <p:spPr>
          <a:xfrm>
            <a:off x="127000" y="1524000"/>
            <a:ext cx="8991600" cy="5027613"/>
          </a:xfrm>
        </p:spPr>
        <p:txBody>
          <a:bodyPr/>
          <a:lstStyle/>
          <a:p>
            <a:r>
              <a:rPr lang="en-US" altLang="sv-SE">
                <a:latin typeface="Arial" panose="020B0604020202020204" pitchFamily="34" charset="0"/>
                <a:ea typeface="ＭＳ Ｐゴシック" panose="020B0600070205080204" pitchFamily="34" charset="-128"/>
              </a:rPr>
              <a:t>All material outgas into a vacuum. This can raise the pressure in a sealed vacuum space</a:t>
            </a:r>
          </a:p>
          <a:p>
            <a:r>
              <a:rPr lang="en-US" altLang="sv-SE">
                <a:latin typeface="Arial" panose="020B0604020202020204" pitchFamily="34" charset="0"/>
                <a:ea typeface="ＭＳ Ｐゴシック" panose="020B0600070205080204" pitchFamily="34" charset="-128"/>
              </a:rPr>
              <a:t>Reduce outgassing by:</a:t>
            </a:r>
          </a:p>
          <a:p>
            <a:pPr lvl="1"/>
            <a:r>
              <a:rPr lang="en-US" altLang="sv-SE">
                <a:latin typeface="Arial" panose="020B0604020202020204" pitchFamily="34" charset="0"/>
                <a:ea typeface="ＭＳ Ｐゴシック" panose="020B0600070205080204" pitchFamily="34" charset="-128"/>
              </a:rPr>
              <a:t>Minimize  amount of polymers, wire insulation, FRP etc – difficult</a:t>
            </a:r>
          </a:p>
          <a:p>
            <a:pPr lvl="1"/>
            <a:r>
              <a:rPr lang="en-US" altLang="sv-SE">
                <a:latin typeface="Arial" panose="020B0604020202020204" pitchFamily="34" charset="0"/>
                <a:ea typeface="ＭＳ Ｐゴシック" panose="020B0600070205080204" pitchFamily="34" charset="-128"/>
              </a:rPr>
              <a:t>Keep vacuum surfaces as clean as possible. Remove any oil or cutting fluid, wear gloves etc.</a:t>
            </a:r>
          </a:p>
          <a:p>
            <a:r>
              <a:rPr lang="en-US" altLang="sv-SE">
                <a:latin typeface="Arial" panose="020B0604020202020204" pitchFamily="34" charset="0"/>
                <a:ea typeface="ＭＳ Ｐゴシック" panose="020B0600070205080204" pitchFamily="34" charset="-128"/>
              </a:rPr>
              <a:t>Getters: materials inserted into vacuum spaces to remove residual gas at low pressures</a:t>
            </a:r>
          </a:p>
          <a:p>
            <a:r>
              <a:rPr lang="en-US" altLang="sv-SE">
                <a:latin typeface="Arial" panose="020B0604020202020204" pitchFamily="34" charset="0"/>
                <a:ea typeface="ＭＳ Ｐゴシック" panose="020B0600070205080204" pitchFamily="34" charset="-128"/>
              </a:rPr>
              <a:t>In cryogenic systems, getters may be useful in removing residual gas and passively managing small leaks</a:t>
            </a:r>
          </a:p>
          <a:p>
            <a:endParaRPr lang="en-US" altLang="sv-SE" baseline="-25000">
              <a:latin typeface="Arial" panose="020B0604020202020204" pitchFamily="34" charset="0"/>
              <a:ea typeface="ヒラギノ角ゴ Pro W3" pitchFamily="1" charset="-128"/>
            </a:endParaRPr>
          </a:p>
        </p:txBody>
      </p:sp>
      <p:sp>
        <p:nvSpPr>
          <p:cNvPr id="23555" name="Date Placeholder 5">
            <a:extLst>
              <a:ext uri="{FF2B5EF4-FFF2-40B4-BE49-F238E27FC236}">
                <a16:creationId xmlns:a16="http://schemas.microsoft.com/office/drawing/2014/main" id="{20173076-2E8C-3D68-C968-F99E97FBE4D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23556" name="Footer Placeholder 3">
            <a:extLst>
              <a:ext uri="{FF2B5EF4-FFF2-40B4-BE49-F238E27FC236}">
                <a16:creationId xmlns:a16="http://schemas.microsoft.com/office/drawing/2014/main" id="{7AA197DD-C80A-920E-84B2-D439CEEE4BC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23557" name="Slide Number Placeholder 4">
            <a:extLst>
              <a:ext uri="{FF2B5EF4-FFF2-40B4-BE49-F238E27FC236}">
                <a16:creationId xmlns:a16="http://schemas.microsoft.com/office/drawing/2014/main" id="{F71FD37A-E249-12D5-9D9F-BDDC28DB25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64C1C554-9075-E54E-9945-54AAD9DA79F5}" type="slidenum">
              <a:rPr lang="en-US" altLang="sv-SE" sz="1000"/>
              <a:pPr>
                <a:spcBef>
                  <a:spcPct val="0"/>
                </a:spcBef>
                <a:buSzTx/>
                <a:buFontTx/>
                <a:buNone/>
              </a:pPr>
              <a:t>10</a:t>
            </a:fld>
            <a:endParaRPr lang="en-US" altLang="sv-SE"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a:extLst>
              <a:ext uri="{FF2B5EF4-FFF2-40B4-BE49-F238E27FC236}">
                <a16:creationId xmlns:a16="http://schemas.microsoft.com/office/drawing/2014/main" id="{CA1A4457-DA3B-2906-BAD5-9CEA84EE2E4F}"/>
              </a:ext>
            </a:extLst>
          </p:cNvPr>
          <p:cNvSpPr>
            <a:spLocks noGrp="1" noChangeArrowheads="1"/>
          </p:cNvSpPr>
          <p:nvPr>
            <p:ph type="title"/>
          </p:nvPr>
        </p:nvSpPr>
        <p:spPr>
          <a:xfrm>
            <a:off x="0" y="4572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Outgassing and Getters</a:t>
            </a:r>
          </a:p>
        </p:txBody>
      </p:sp>
      <p:sp>
        <p:nvSpPr>
          <p:cNvPr id="24578" name="Content Placeholder 1">
            <a:extLst>
              <a:ext uri="{FF2B5EF4-FFF2-40B4-BE49-F238E27FC236}">
                <a16:creationId xmlns:a16="http://schemas.microsoft.com/office/drawing/2014/main" id="{24E2D430-C2C8-A00F-AE1B-F2548A89B446}"/>
              </a:ext>
            </a:extLst>
          </p:cNvPr>
          <p:cNvSpPr>
            <a:spLocks noGrp="1" noChangeArrowheads="1"/>
          </p:cNvSpPr>
          <p:nvPr>
            <p:ph idx="1"/>
          </p:nvPr>
        </p:nvSpPr>
        <p:spPr>
          <a:xfrm>
            <a:off x="152400" y="1524000"/>
            <a:ext cx="8991600" cy="5027613"/>
          </a:xfrm>
        </p:spPr>
        <p:txBody>
          <a:bodyPr/>
          <a:lstStyle/>
          <a:p>
            <a:pPr>
              <a:lnSpc>
                <a:spcPct val="100000"/>
              </a:lnSpc>
            </a:pPr>
            <a:r>
              <a:rPr lang="en-US" altLang="sv-SE" sz="2000">
                <a:latin typeface="Arial" panose="020B0604020202020204" pitchFamily="34" charset="0"/>
                <a:ea typeface="ＭＳ Ｐゴシック" panose="020B0600070205080204" pitchFamily="34" charset="-128"/>
              </a:rPr>
              <a:t>3 types of getters</a:t>
            </a:r>
          </a:p>
          <a:p>
            <a:pPr lvl="1">
              <a:lnSpc>
                <a:spcPct val="100000"/>
              </a:lnSpc>
            </a:pPr>
            <a:r>
              <a:rPr lang="en-US" altLang="sv-SE">
                <a:latin typeface="Arial" panose="020B0604020202020204" pitchFamily="34" charset="0"/>
                <a:ea typeface="ＭＳ Ｐゴシック" panose="020B0600070205080204" pitchFamily="34" charset="-128"/>
              </a:rPr>
              <a:t>Adsorbers –gas bonds to surface</a:t>
            </a:r>
          </a:p>
          <a:p>
            <a:pPr lvl="2">
              <a:lnSpc>
                <a:spcPct val="100000"/>
              </a:lnSpc>
            </a:pPr>
            <a:r>
              <a:rPr lang="en-US" altLang="sv-SE" sz="2000">
                <a:latin typeface="Arial" panose="020B0604020202020204" pitchFamily="34" charset="0"/>
                <a:ea typeface="ＭＳ Ｐゴシック" panose="020B0600070205080204" pitchFamily="34" charset="-128"/>
              </a:rPr>
              <a:t>Activated charcoal, silica gel</a:t>
            </a:r>
          </a:p>
          <a:p>
            <a:pPr lvl="2">
              <a:lnSpc>
                <a:spcPct val="100000"/>
              </a:lnSpc>
            </a:pPr>
            <a:r>
              <a:rPr lang="en-US" altLang="sv-SE" sz="2000">
                <a:latin typeface="Arial" panose="020B0604020202020204" pitchFamily="34" charset="0"/>
                <a:ea typeface="ＭＳ Ｐゴシック" panose="020B0600070205080204" pitchFamily="34" charset="-128"/>
              </a:rPr>
              <a:t>Effectiveness increases with decreasing temperature – good for cryogenic systems</a:t>
            </a:r>
          </a:p>
          <a:p>
            <a:pPr lvl="1">
              <a:lnSpc>
                <a:spcPct val="100000"/>
              </a:lnSpc>
            </a:pPr>
            <a:r>
              <a:rPr lang="en-US" altLang="sv-SE">
                <a:latin typeface="Arial" panose="020B0604020202020204" pitchFamily="34" charset="0"/>
                <a:ea typeface="ヒラギノ角ゴ Pro W3" pitchFamily="1" charset="-128"/>
              </a:rPr>
              <a:t>Chemical getters – chemical reaction between material and gas</a:t>
            </a:r>
          </a:p>
          <a:p>
            <a:pPr lvl="2">
              <a:lnSpc>
                <a:spcPct val="100000"/>
              </a:lnSpc>
            </a:pPr>
            <a:r>
              <a:rPr lang="en-US" altLang="sv-SE" sz="2000">
                <a:latin typeface="Arial" panose="020B0604020202020204" pitchFamily="34" charset="0"/>
                <a:ea typeface="ＭＳ Ｐゴシック" panose="020B0600070205080204" pitchFamily="34" charset="-128"/>
              </a:rPr>
              <a:t>Ba &amp; other Alkali metals – not very common in cryogenics</a:t>
            </a:r>
          </a:p>
          <a:p>
            <a:pPr lvl="1">
              <a:lnSpc>
                <a:spcPct val="100000"/>
              </a:lnSpc>
            </a:pPr>
            <a:r>
              <a:rPr lang="en-US" altLang="sv-SE">
                <a:latin typeface="Arial" panose="020B0604020202020204" pitchFamily="34" charset="0"/>
                <a:ea typeface="ヒラギノ角ゴ Pro W3" pitchFamily="1" charset="-128"/>
              </a:rPr>
              <a:t>Solution or absorber getters – gas is absorbed in interstitial space  of metals</a:t>
            </a:r>
          </a:p>
          <a:p>
            <a:pPr lvl="2">
              <a:lnSpc>
                <a:spcPct val="100000"/>
              </a:lnSpc>
            </a:pPr>
            <a:r>
              <a:rPr lang="en-US" altLang="sv-SE" sz="2000">
                <a:latin typeface="Arial" panose="020B0604020202020204" pitchFamily="34" charset="0"/>
                <a:ea typeface="ＭＳ Ｐゴシック" panose="020B0600070205080204" pitchFamily="34" charset="-128"/>
              </a:rPr>
              <a:t>Ti, Zr, Th works well with H</a:t>
            </a:r>
            <a:r>
              <a:rPr lang="en-US" altLang="sv-SE" sz="2000" baseline="-25000">
                <a:latin typeface="Arial" panose="020B0604020202020204" pitchFamily="34" charset="0"/>
                <a:ea typeface="ＭＳ Ｐゴシック" panose="020B0600070205080204" pitchFamily="34" charset="-128"/>
              </a:rPr>
              <a:t>2</a:t>
            </a:r>
            <a:r>
              <a:rPr lang="en-US" altLang="sv-SE" sz="2000">
                <a:latin typeface="Arial" panose="020B0604020202020204" pitchFamily="34" charset="0"/>
                <a:ea typeface="ＭＳ Ｐゴシック" panose="020B0600070205080204" pitchFamily="34" charset="-128"/>
              </a:rPr>
              <a:t>, O</a:t>
            </a:r>
            <a:r>
              <a:rPr lang="en-US" altLang="sv-SE" sz="2000" baseline="-25000">
                <a:latin typeface="Arial" panose="020B0604020202020204" pitchFamily="34" charset="0"/>
                <a:ea typeface="ＭＳ Ｐゴシック" panose="020B0600070205080204" pitchFamily="34" charset="-128"/>
              </a:rPr>
              <a:t>2</a:t>
            </a:r>
            <a:r>
              <a:rPr lang="en-US" altLang="sv-SE" sz="2000">
                <a:latin typeface="Arial" panose="020B0604020202020204" pitchFamily="34" charset="0"/>
                <a:ea typeface="ＭＳ Ｐゴシック" panose="020B0600070205080204" pitchFamily="34" charset="-128"/>
              </a:rPr>
              <a:t> and N</a:t>
            </a:r>
            <a:r>
              <a:rPr lang="en-US" altLang="sv-SE" sz="2000" baseline="-25000">
                <a:latin typeface="Arial" panose="020B0604020202020204" pitchFamily="34" charset="0"/>
                <a:ea typeface="ＭＳ Ｐゴシック" panose="020B0600070205080204" pitchFamily="34" charset="-128"/>
              </a:rPr>
              <a:t>2 </a:t>
            </a:r>
          </a:p>
          <a:p>
            <a:pPr lvl="2">
              <a:lnSpc>
                <a:spcPct val="100000"/>
              </a:lnSpc>
            </a:pPr>
            <a:r>
              <a:rPr lang="en-US" altLang="sv-SE" sz="2000">
                <a:latin typeface="Arial" panose="020B0604020202020204" pitchFamily="34" charset="0"/>
                <a:ea typeface="ＭＳ Ｐゴシック" panose="020B0600070205080204" pitchFamily="34" charset="-128"/>
              </a:rPr>
              <a:t>Much better at room temperature</a:t>
            </a:r>
          </a:p>
          <a:p>
            <a:pPr lvl="2">
              <a:lnSpc>
                <a:spcPct val="100000"/>
              </a:lnSpc>
            </a:pPr>
            <a:r>
              <a:rPr lang="en-US" altLang="sv-SE" sz="2000">
                <a:latin typeface="Arial" panose="020B0604020202020204" pitchFamily="34" charset="0"/>
                <a:ea typeface="ＭＳ Ｐゴシック" panose="020B0600070205080204" pitchFamily="34" charset="-128"/>
              </a:rPr>
              <a:t>Occasional use in room temperature applications in cryogenic systems</a:t>
            </a:r>
          </a:p>
        </p:txBody>
      </p:sp>
      <p:sp>
        <p:nvSpPr>
          <p:cNvPr id="24579" name="Date Placeholder 5">
            <a:extLst>
              <a:ext uri="{FF2B5EF4-FFF2-40B4-BE49-F238E27FC236}">
                <a16:creationId xmlns:a16="http://schemas.microsoft.com/office/drawing/2014/main" id="{DE26883D-3C72-B2C6-EE46-86B49F810D8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24580" name="Footer Placeholder 3">
            <a:extLst>
              <a:ext uri="{FF2B5EF4-FFF2-40B4-BE49-F238E27FC236}">
                <a16:creationId xmlns:a16="http://schemas.microsoft.com/office/drawing/2014/main" id="{D07AA220-2E11-211A-5A0C-36CD86E2C3D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24581" name="Slide Number Placeholder 4">
            <a:extLst>
              <a:ext uri="{FF2B5EF4-FFF2-40B4-BE49-F238E27FC236}">
                <a16:creationId xmlns:a16="http://schemas.microsoft.com/office/drawing/2014/main" id="{C03F145E-A4D8-4771-1804-CFD1839BF7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FE6C0098-0A73-9A42-BEC0-709013F9EFBB}" type="slidenum">
              <a:rPr lang="en-US" altLang="sv-SE" sz="1000"/>
              <a:pPr>
                <a:spcBef>
                  <a:spcPct val="0"/>
                </a:spcBef>
                <a:buSzTx/>
                <a:buFontTx/>
                <a:buNone/>
              </a:pPr>
              <a:t>11</a:t>
            </a:fld>
            <a:endParaRPr lang="en-US" altLang="sv-SE"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
            <a:extLst>
              <a:ext uri="{FF2B5EF4-FFF2-40B4-BE49-F238E27FC236}">
                <a16:creationId xmlns:a16="http://schemas.microsoft.com/office/drawing/2014/main" id="{8EB6E249-F696-6DE0-AFCC-A9A8F5FC4D02}"/>
              </a:ext>
            </a:extLst>
          </p:cNvPr>
          <p:cNvSpPr>
            <a:spLocks noGrp="1" noChangeArrowheads="1"/>
          </p:cNvSpPr>
          <p:nvPr>
            <p:ph type="title"/>
          </p:nvPr>
        </p:nvSpPr>
        <p:spPr>
          <a:xfrm>
            <a:off x="25400" y="304800"/>
            <a:ext cx="8991600" cy="922338"/>
          </a:xfrm>
        </p:spPr>
        <p:txBody>
          <a:bodyPr/>
          <a:lstStyle/>
          <a:p>
            <a:r>
              <a:rPr lang="en-US" altLang="sv-SE">
                <a:solidFill>
                  <a:srgbClr val="FFFFFF"/>
                </a:solidFill>
                <a:latin typeface="Arial" panose="020B0604020202020204" pitchFamily="34" charset="0"/>
                <a:ea typeface="ヒラギノ角ゴ Pro W3" pitchFamily="1" charset="-128"/>
              </a:rPr>
              <a:t>Getters, Cryogenics </a:t>
            </a:r>
            <a:br>
              <a:rPr lang="en-US" altLang="sv-SE">
                <a:solidFill>
                  <a:srgbClr val="FFFFFF"/>
                </a:solidFill>
                <a:latin typeface="Arial" panose="020B0604020202020204" pitchFamily="34" charset="0"/>
                <a:ea typeface="ヒラギノ角ゴ Pro W3" pitchFamily="1" charset="-128"/>
              </a:rPr>
            </a:br>
            <a:r>
              <a:rPr lang="en-US" altLang="sv-SE">
                <a:solidFill>
                  <a:srgbClr val="FFFFFF"/>
                </a:solidFill>
                <a:latin typeface="Arial" panose="020B0604020202020204" pitchFamily="34" charset="0"/>
                <a:ea typeface="ヒラギノ角ゴ Pro W3" pitchFamily="1" charset="-128"/>
              </a:rPr>
              <a:t>and Gilligan</a:t>
            </a:r>
            <a:r>
              <a:rPr lang="ja-JP" altLang="en-US">
                <a:solidFill>
                  <a:srgbClr val="FFFFFF"/>
                </a:solidFill>
                <a:latin typeface="Arial" panose="020B0604020202020204" pitchFamily="34" charset="0"/>
                <a:ea typeface="ヒラギノ角ゴ Pro W3" pitchFamily="1" charset="-128"/>
              </a:rPr>
              <a:t>’</a:t>
            </a:r>
            <a:r>
              <a:rPr lang="en-US" altLang="ja-JP">
                <a:solidFill>
                  <a:srgbClr val="FFFFFF"/>
                </a:solidFill>
                <a:latin typeface="Arial" panose="020B0604020202020204" pitchFamily="34" charset="0"/>
                <a:ea typeface="ヒラギノ角ゴ Pro W3" pitchFamily="1" charset="-128"/>
              </a:rPr>
              <a:t>s island</a:t>
            </a:r>
            <a:endParaRPr lang="en-US" altLang="sv-SE">
              <a:solidFill>
                <a:srgbClr val="FFFFFF"/>
              </a:solidFill>
              <a:latin typeface="Arial" panose="020B0604020202020204" pitchFamily="34" charset="0"/>
              <a:ea typeface="ＭＳ Ｐゴシック" panose="020B0600070205080204" pitchFamily="34" charset="-128"/>
            </a:endParaRPr>
          </a:p>
        </p:txBody>
      </p:sp>
      <p:sp>
        <p:nvSpPr>
          <p:cNvPr id="25602" name="Content Placeholder 1">
            <a:extLst>
              <a:ext uri="{FF2B5EF4-FFF2-40B4-BE49-F238E27FC236}">
                <a16:creationId xmlns:a16="http://schemas.microsoft.com/office/drawing/2014/main" id="{2DA595D7-D2FF-3F13-7742-A90A434D5083}"/>
              </a:ext>
            </a:extLst>
          </p:cNvPr>
          <p:cNvSpPr>
            <a:spLocks noGrp="1" noChangeArrowheads="1"/>
          </p:cNvSpPr>
          <p:nvPr>
            <p:ph idx="1"/>
          </p:nvPr>
        </p:nvSpPr>
        <p:spPr>
          <a:xfrm>
            <a:off x="139700" y="1447800"/>
            <a:ext cx="8991600" cy="5027613"/>
          </a:xfrm>
        </p:spPr>
        <p:txBody>
          <a:bodyPr/>
          <a:lstStyle/>
          <a:p>
            <a:r>
              <a:rPr lang="en-US" altLang="sv-SE">
                <a:latin typeface="Arial" panose="020B0604020202020204" pitchFamily="34" charset="0"/>
                <a:ea typeface="ヒラギノ角ゴ Pro W3" pitchFamily="1" charset="-128"/>
              </a:rPr>
              <a:t>It turns out that one of the most common and effective materials used for getters of low pressure He gas is activated charcoal made from coconut husks. </a:t>
            </a:r>
          </a:p>
          <a:p>
            <a:r>
              <a:rPr lang="en-US" altLang="sv-SE">
                <a:latin typeface="Arial" panose="020B0604020202020204" pitchFamily="34" charset="0"/>
                <a:ea typeface="ヒラギノ角ゴ Pro W3" pitchFamily="1" charset="-128"/>
              </a:rPr>
              <a:t>There is a significant amount of this material in the LHC magnet cryostats</a:t>
            </a:r>
          </a:p>
        </p:txBody>
      </p:sp>
      <p:sp>
        <p:nvSpPr>
          <p:cNvPr id="25603" name="Date Placeholder 5">
            <a:extLst>
              <a:ext uri="{FF2B5EF4-FFF2-40B4-BE49-F238E27FC236}">
                <a16:creationId xmlns:a16="http://schemas.microsoft.com/office/drawing/2014/main" id="{93651774-B07D-E647-9797-9005BDC3610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25604" name="Footer Placeholder 3">
            <a:extLst>
              <a:ext uri="{FF2B5EF4-FFF2-40B4-BE49-F238E27FC236}">
                <a16:creationId xmlns:a16="http://schemas.microsoft.com/office/drawing/2014/main" id="{E1E1EF15-FCD4-82B3-272F-679D372D5BB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25605" name="Slide Number Placeholder 4">
            <a:extLst>
              <a:ext uri="{FF2B5EF4-FFF2-40B4-BE49-F238E27FC236}">
                <a16:creationId xmlns:a16="http://schemas.microsoft.com/office/drawing/2014/main" id="{19638DA7-65FC-AF26-6806-E9BC2C8C2B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E3F2D86A-8BAE-3A4C-B1EB-F3F0A5DCBBBA}" type="slidenum">
              <a:rPr lang="en-US" altLang="sv-SE" sz="1000"/>
              <a:pPr>
                <a:spcBef>
                  <a:spcPct val="0"/>
                </a:spcBef>
                <a:buSzTx/>
                <a:buFontTx/>
                <a:buNone/>
              </a:pPr>
              <a:t>12</a:t>
            </a:fld>
            <a:endParaRPr lang="en-US" altLang="sv-SE" sz="1000"/>
          </a:p>
        </p:txBody>
      </p:sp>
      <p:pic>
        <p:nvPicPr>
          <p:cNvPr id="25606" name="Picture 2" descr="H:\Mechanical Engineering\Cryogenic Engineering Class\Figures\Professor-Gilligans_l.jpg">
            <a:extLst>
              <a:ext uri="{FF2B5EF4-FFF2-40B4-BE49-F238E27FC236}">
                <a16:creationId xmlns:a16="http://schemas.microsoft.com/office/drawing/2014/main" id="{6F866ACA-2FE2-4A25-6982-725043B31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528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7">
            <a:extLst>
              <a:ext uri="{FF2B5EF4-FFF2-40B4-BE49-F238E27FC236}">
                <a16:creationId xmlns:a16="http://schemas.microsoft.com/office/drawing/2014/main" id="{20EF973A-029B-1A7C-47F2-130F580EAF7F}"/>
              </a:ext>
            </a:extLst>
          </p:cNvPr>
          <p:cNvSpPr txBox="1">
            <a:spLocks noChangeArrowheads="1"/>
          </p:cNvSpPr>
          <p:nvPr/>
        </p:nvSpPr>
        <p:spPr bwMode="auto">
          <a:xfrm>
            <a:off x="4724400" y="3352800"/>
            <a:ext cx="2703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800">
                <a:solidFill>
                  <a:schemeClr val="tx1"/>
                </a:solidFill>
              </a:rPr>
              <a:t>The Professor says:</a:t>
            </a:r>
          </a:p>
          <a:p>
            <a:pPr eaLnBrk="1" hangingPunct="1">
              <a:lnSpc>
                <a:spcPct val="100000"/>
              </a:lnSpc>
              <a:spcBef>
                <a:spcPct val="0"/>
              </a:spcBef>
              <a:buSzTx/>
              <a:buFontTx/>
              <a:buNone/>
            </a:pPr>
            <a:r>
              <a:rPr lang="ja-JP" altLang="en-US" sz="1800">
                <a:solidFill>
                  <a:schemeClr val="tx1"/>
                </a:solidFill>
              </a:rPr>
              <a:t>“</a:t>
            </a:r>
            <a:r>
              <a:rPr lang="en-US" altLang="ja-JP" sz="1800">
                <a:solidFill>
                  <a:schemeClr val="tx1"/>
                </a:solidFill>
              </a:rPr>
              <a:t>Lets look for the Higgs!</a:t>
            </a:r>
            <a:r>
              <a:rPr lang="ja-JP" altLang="en-US" sz="1800">
                <a:solidFill>
                  <a:schemeClr val="tx1"/>
                </a:solidFill>
              </a:rPr>
              <a:t>”</a:t>
            </a:r>
            <a:endParaRPr lang="en-US" altLang="sv-SE" sz="180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2">
            <a:extLst>
              <a:ext uri="{FF2B5EF4-FFF2-40B4-BE49-F238E27FC236}">
                <a16:creationId xmlns:a16="http://schemas.microsoft.com/office/drawing/2014/main" id="{12D0624D-C898-E5CE-911E-D5F8D3112D94}"/>
              </a:ext>
            </a:extLst>
          </p:cNvPr>
          <p:cNvSpPr>
            <a:spLocks noGrp="1" noChangeArrowheads="1"/>
          </p:cNvSpPr>
          <p:nvPr>
            <p:ph type="title"/>
          </p:nvPr>
        </p:nvSpPr>
        <p:spPr>
          <a:xfrm>
            <a:off x="-152400" y="228600"/>
            <a:ext cx="8991600" cy="922338"/>
          </a:xfrm>
        </p:spPr>
        <p:txBody>
          <a:bodyPr/>
          <a:lstStyle/>
          <a:p>
            <a:r>
              <a:rPr lang="en-US" altLang="sv-SE">
                <a:solidFill>
                  <a:srgbClr val="FFFFFF"/>
                </a:solidFill>
                <a:latin typeface="Arial" panose="020B0604020202020204" pitchFamily="34" charset="0"/>
                <a:ea typeface="ＭＳ Ｐゴシック" panose="020B0600070205080204" pitchFamily="34" charset="-128"/>
              </a:rPr>
              <a:t>Foam &amp; Other Insulation </a:t>
            </a:r>
            <a:br>
              <a:rPr lang="en-US" altLang="sv-SE">
                <a:solidFill>
                  <a:srgbClr val="FFFFFF"/>
                </a:solidFill>
                <a:latin typeface="Arial" panose="020B0604020202020204" pitchFamily="34" charset="0"/>
                <a:ea typeface="ＭＳ Ｐゴシック" panose="020B0600070205080204" pitchFamily="34" charset="-128"/>
              </a:rPr>
            </a:br>
            <a:r>
              <a:rPr lang="en-US" altLang="sv-SE">
                <a:solidFill>
                  <a:srgbClr val="FFFFFF"/>
                </a:solidFill>
                <a:latin typeface="Arial" panose="020B0604020202020204" pitchFamily="34" charset="0"/>
                <a:ea typeface="ＭＳ Ｐゴシック" panose="020B0600070205080204" pitchFamily="34" charset="-128"/>
              </a:rPr>
              <a:t>Methods</a:t>
            </a:r>
          </a:p>
        </p:txBody>
      </p:sp>
      <p:sp>
        <p:nvSpPr>
          <p:cNvPr id="26626" name="Content Placeholder 1">
            <a:extLst>
              <a:ext uri="{FF2B5EF4-FFF2-40B4-BE49-F238E27FC236}">
                <a16:creationId xmlns:a16="http://schemas.microsoft.com/office/drawing/2014/main" id="{011DFCE4-AA14-C66F-E13B-A8CDAD51FA7C}"/>
              </a:ext>
            </a:extLst>
          </p:cNvPr>
          <p:cNvSpPr>
            <a:spLocks noGrp="1" noChangeArrowheads="1"/>
          </p:cNvSpPr>
          <p:nvPr>
            <p:ph idx="1"/>
          </p:nvPr>
        </p:nvSpPr>
        <p:spPr>
          <a:xfrm>
            <a:off x="38100" y="1524000"/>
            <a:ext cx="8991600" cy="5027613"/>
          </a:xfrm>
        </p:spPr>
        <p:txBody>
          <a:bodyPr/>
          <a:lstStyle/>
          <a:p>
            <a:r>
              <a:rPr lang="en-US" altLang="sv-SE">
                <a:latin typeface="Arial" panose="020B0604020202020204" pitchFamily="34" charset="0"/>
                <a:ea typeface="ＭＳ Ｐゴシック" panose="020B0600070205080204" pitchFamily="34" charset="-128"/>
              </a:rPr>
              <a:t>Not all cryogenic systems use vacuum insulation</a:t>
            </a:r>
          </a:p>
          <a:p>
            <a:r>
              <a:rPr lang="en-US" altLang="sv-SE">
                <a:latin typeface="Arial" panose="020B0604020202020204" pitchFamily="34" charset="0"/>
                <a:ea typeface="ＭＳ Ｐゴシック" panose="020B0600070205080204" pitchFamily="34" charset="-128"/>
              </a:rPr>
              <a:t>This is particularly true of storage vessels for fluids other than helium</a:t>
            </a:r>
          </a:p>
          <a:p>
            <a:r>
              <a:rPr lang="en-US" altLang="sv-SE">
                <a:latin typeface="Arial" panose="020B0604020202020204" pitchFamily="34" charset="0"/>
                <a:ea typeface="ＭＳ Ｐゴシック" panose="020B0600070205080204" pitchFamily="34" charset="-128"/>
              </a:rPr>
              <a:t>Reasons for using alternatives to vacuum insulation</a:t>
            </a:r>
          </a:p>
          <a:p>
            <a:pPr lvl="1"/>
            <a:r>
              <a:rPr lang="en-US" altLang="sv-SE">
                <a:latin typeface="Arial" panose="020B0604020202020204" pitchFamily="34" charset="0"/>
                <a:ea typeface="ＭＳ Ｐゴシック" panose="020B0600070205080204" pitchFamily="34" charset="-128"/>
              </a:rPr>
              <a:t>Cost</a:t>
            </a:r>
          </a:p>
          <a:p>
            <a:pPr lvl="1"/>
            <a:r>
              <a:rPr lang="en-US" altLang="sv-SE">
                <a:latin typeface="Arial" panose="020B0604020202020204" pitchFamily="34" charset="0"/>
                <a:ea typeface="ＭＳ Ｐゴシック" panose="020B0600070205080204" pitchFamily="34" charset="-128"/>
              </a:rPr>
              <a:t>Weight – Space shuttle main tank</a:t>
            </a:r>
          </a:p>
          <a:p>
            <a:pPr lvl="1"/>
            <a:r>
              <a:rPr lang="en-US" altLang="sv-SE">
                <a:latin typeface="Arial" panose="020B0604020202020204" pitchFamily="34" charset="0"/>
                <a:ea typeface="ＭＳ Ｐゴシック" panose="020B0600070205080204" pitchFamily="34" charset="-128"/>
              </a:rPr>
              <a:t>Required hold time – related to size</a:t>
            </a:r>
          </a:p>
          <a:p>
            <a:pPr lvl="1"/>
            <a:r>
              <a:rPr lang="en-US" altLang="sv-SE">
                <a:latin typeface="Arial" panose="020B0604020202020204" pitchFamily="34" charset="0"/>
                <a:ea typeface="ＭＳ Ｐゴシック" panose="020B0600070205080204" pitchFamily="34" charset="-128"/>
              </a:rPr>
              <a:t>Complex vessel shapes</a:t>
            </a:r>
          </a:p>
          <a:p>
            <a:r>
              <a:rPr lang="en-US" altLang="sv-SE">
                <a:latin typeface="Arial" panose="020B0604020202020204" pitchFamily="34" charset="0"/>
                <a:ea typeface="ＭＳ Ｐゴシック" panose="020B0600070205080204" pitchFamily="34" charset="-128"/>
              </a:rPr>
              <a:t>Some solutions</a:t>
            </a:r>
          </a:p>
          <a:p>
            <a:pPr lvl="1"/>
            <a:r>
              <a:rPr lang="en-US" altLang="sv-SE">
                <a:latin typeface="Arial" panose="020B0604020202020204" pitchFamily="34" charset="0"/>
                <a:ea typeface="ＭＳ Ｐゴシック" panose="020B0600070205080204" pitchFamily="34" charset="-128"/>
              </a:rPr>
              <a:t>Expanded  closed  or open cell foams</a:t>
            </a:r>
          </a:p>
          <a:p>
            <a:pPr lvl="1"/>
            <a:r>
              <a:rPr lang="en-US" altLang="sv-SE">
                <a:latin typeface="Arial" panose="020B0604020202020204" pitchFamily="34" charset="0"/>
                <a:ea typeface="ＭＳ Ｐゴシック" panose="020B0600070205080204" pitchFamily="34" charset="-128"/>
              </a:rPr>
              <a:t>Rock wool, fiberglass or other porous  material</a:t>
            </a:r>
          </a:p>
          <a:p>
            <a:r>
              <a:rPr lang="en-US" altLang="sv-SE">
                <a:latin typeface="Arial" panose="020B0604020202020204" pitchFamily="34" charset="0"/>
                <a:ea typeface="ＭＳ Ｐゴシック" panose="020B0600070205080204" pitchFamily="34" charset="-128"/>
              </a:rPr>
              <a:t>These all require vapor barriers to prevent air from being pulled into the insulation and condensed (can cause both a safety hazard via O</a:t>
            </a:r>
            <a:r>
              <a:rPr lang="en-US" altLang="sv-SE" baseline="-25000">
                <a:latin typeface="Arial" panose="020B0604020202020204" pitchFamily="34" charset="0"/>
                <a:ea typeface="ＭＳ Ｐゴシック" panose="020B0600070205080204" pitchFamily="34" charset="-128"/>
              </a:rPr>
              <a:t>2</a:t>
            </a:r>
            <a:r>
              <a:rPr lang="en-US" altLang="sv-SE">
                <a:latin typeface="Arial" panose="020B0604020202020204" pitchFamily="34" charset="0"/>
                <a:ea typeface="ＭＳ Ｐゴシック" panose="020B0600070205080204" pitchFamily="34" charset="-128"/>
              </a:rPr>
              <a:t> enrichment &amp; reduce effectiveness)</a:t>
            </a:r>
          </a:p>
          <a:p>
            <a:pPr>
              <a:buFont typeface="Wingdings" pitchFamily="2" charset="2"/>
              <a:buNone/>
            </a:pPr>
            <a:endParaRPr lang="en-US" altLang="sv-SE">
              <a:latin typeface="Arial" panose="020B0604020202020204" pitchFamily="34" charset="0"/>
              <a:ea typeface="ＭＳ Ｐゴシック" panose="020B0600070205080204" pitchFamily="34" charset="-128"/>
            </a:endParaRPr>
          </a:p>
          <a:p>
            <a:pPr>
              <a:buFont typeface="Wingdings" pitchFamily="2" charset="2"/>
              <a:buNone/>
            </a:pPr>
            <a:endParaRPr lang="en-US" altLang="sv-SE">
              <a:latin typeface="Arial" panose="020B0604020202020204" pitchFamily="34" charset="0"/>
              <a:ea typeface="ＭＳ Ｐゴシック" panose="020B0600070205080204" pitchFamily="34" charset="-128"/>
            </a:endParaRPr>
          </a:p>
        </p:txBody>
      </p:sp>
      <p:sp>
        <p:nvSpPr>
          <p:cNvPr id="26627" name="Date Placeholder 5">
            <a:extLst>
              <a:ext uri="{FF2B5EF4-FFF2-40B4-BE49-F238E27FC236}">
                <a16:creationId xmlns:a16="http://schemas.microsoft.com/office/drawing/2014/main" id="{F0B34684-91DB-307B-0232-3AFE28F3257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26628" name="Footer Placeholder 3">
            <a:extLst>
              <a:ext uri="{FF2B5EF4-FFF2-40B4-BE49-F238E27FC236}">
                <a16:creationId xmlns:a16="http://schemas.microsoft.com/office/drawing/2014/main" id="{CE1B8335-D646-6BE3-4CF3-0B8C9936267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26629" name="Slide Number Placeholder 4">
            <a:extLst>
              <a:ext uri="{FF2B5EF4-FFF2-40B4-BE49-F238E27FC236}">
                <a16:creationId xmlns:a16="http://schemas.microsoft.com/office/drawing/2014/main" id="{18464167-8965-2B95-EAD6-7447D581B4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15C3D20B-A2C9-F241-88B4-6D59530C82F8}" type="slidenum">
              <a:rPr lang="en-US" altLang="sv-SE" sz="1000"/>
              <a:pPr>
                <a:spcBef>
                  <a:spcPct val="0"/>
                </a:spcBef>
                <a:buSzTx/>
                <a:buFontTx/>
                <a:buNone/>
              </a:pPr>
              <a:t>13</a:t>
            </a:fld>
            <a:endParaRPr lang="en-US" altLang="sv-SE" sz="1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a:extLst>
              <a:ext uri="{FF2B5EF4-FFF2-40B4-BE49-F238E27FC236}">
                <a16:creationId xmlns:a16="http://schemas.microsoft.com/office/drawing/2014/main" id="{8F43BB6D-5D82-2162-0583-70610411B490}"/>
              </a:ext>
            </a:extLst>
          </p:cNvPr>
          <p:cNvSpPr>
            <a:spLocks noGrp="1" noChangeArrowheads="1"/>
          </p:cNvSpPr>
          <p:nvPr>
            <p:ph type="title"/>
          </p:nvPr>
        </p:nvSpPr>
        <p:spPr>
          <a:xfrm>
            <a:off x="-12700" y="304800"/>
            <a:ext cx="8991600" cy="703263"/>
          </a:xfrm>
        </p:spPr>
        <p:txBody>
          <a:bodyPr/>
          <a:lstStyle/>
          <a:p>
            <a:r>
              <a:rPr lang="en-US" altLang="sv-SE" sz="2400">
                <a:solidFill>
                  <a:srgbClr val="FFFFFF"/>
                </a:solidFill>
                <a:latin typeface="Arial" panose="020B0604020202020204" pitchFamily="34" charset="0"/>
                <a:ea typeface="ＭＳ Ｐゴシック" panose="020B0600070205080204" pitchFamily="34" charset="-128"/>
              </a:rPr>
              <a:t>Design Example:Complex  Foam Insulation </a:t>
            </a:r>
            <a:br>
              <a:rPr lang="en-US" altLang="sv-SE" sz="2400">
                <a:solidFill>
                  <a:srgbClr val="FFFFFF"/>
                </a:solidFill>
                <a:latin typeface="Arial" panose="020B0604020202020204" pitchFamily="34" charset="0"/>
                <a:ea typeface="ＭＳ Ｐゴシック" panose="020B0600070205080204" pitchFamily="34" charset="-128"/>
              </a:rPr>
            </a:br>
            <a:r>
              <a:rPr lang="en-US" altLang="sv-SE" sz="2400">
                <a:solidFill>
                  <a:srgbClr val="FFFFFF"/>
                </a:solidFill>
                <a:latin typeface="Arial" panose="020B0604020202020204" pitchFamily="34" charset="0"/>
                <a:ea typeface="ＭＳ Ｐゴシック" panose="020B0600070205080204" pitchFamily="34" charset="-128"/>
              </a:rPr>
              <a:t>System: LH</a:t>
            </a:r>
            <a:r>
              <a:rPr lang="en-US" altLang="sv-SE" sz="2400" baseline="-25000">
                <a:solidFill>
                  <a:srgbClr val="FFFFFF"/>
                </a:solidFill>
                <a:latin typeface="Arial" panose="020B0604020202020204" pitchFamily="34" charset="0"/>
                <a:ea typeface="ＭＳ Ｐゴシック" panose="020B0600070205080204" pitchFamily="34" charset="-128"/>
              </a:rPr>
              <a:t>2</a:t>
            </a:r>
            <a:r>
              <a:rPr lang="en-US" altLang="sv-SE" sz="2400">
                <a:solidFill>
                  <a:srgbClr val="FFFFFF"/>
                </a:solidFill>
                <a:latin typeface="Arial" panose="020B0604020202020204" pitchFamily="34" charset="0"/>
                <a:ea typeface="ＭＳ Ｐゴシック" panose="020B0600070205080204" pitchFamily="34" charset="-128"/>
              </a:rPr>
              <a:t> Tank for 2</a:t>
            </a:r>
            <a:r>
              <a:rPr lang="en-US" altLang="sv-SE" sz="2400" baseline="30000">
                <a:solidFill>
                  <a:srgbClr val="FFFFFF"/>
                </a:solidFill>
                <a:latin typeface="Arial" panose="020B0604020202020204" pitchFamily="34" charset="0"/>
                <a:ea typeface="ＭＳ Ｐゴシック" panose="020B0600070205080204" pitchFamily="34" charset="-128"/>
              </a:rPr>
              <a:t>nd</a:t>
            </a:r>
            <a:r>
              <a:rPr lang="en-US" altLang="sv-SE" sz="2400">
                <a:solidFill>
                  <a:srgbClr val="FFFFFF"/>
                </a:solidFill>
                <a:latin typeface="Arial" panose="020B0604020202020204" pitchFamily="34" charset="0"/>
                <a:ea typeface="ＭＳ Ｐゴシック" panose="020B0600070205080204" pitchFamily="34" charset="-128"/>
              </a:rPr>
              <a:t> Stage Saturn V</a:t>
            </a:r>
          </a:p>
        </p:txBody>
      </p:sp>
      <p:pic>
        <p:nvPicPr>
          <p:cNvPr id="27650" name="Picture 8">
            <a:extLst>
              <a:ext uri="{FF2B5EF4-FFF2-40B4-BE49-F238E27FC236}">
                <a16:creationId xmlns:a16="http://schemas.microsoft.com/office/drawing/2014/main" id="{D42DF7B0-8ECD-0794-B539-CD3090F914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46" t="2196" r="-471"/>
          <a:stretch>
            <a:fillRect/>
          </a:stretch>
        </p:blipFill>
        <p:spPr>
          <a:xfrm rot="10800000">
            <a:off x="304800" y="1447800"/>
            <a:ext cx="5581650" cy="3581400"/>
          </a:xfrm>
          <a:noFill/>
        </p:spPr>
      </p:pic>
      <p:sp>
        <p:nvSpPr>
          <p:cNvPr id="27651" name="Date Placeholder 5">
            <a:extLst>
              <a:ext uri="{FF2B5EF4-FFF2-40B4-BE49-F238E27FC236}">
                <a16:creationId xmlns:a16="http://schemas.microsoft.com/office/drawing/2014/main" id="{4F323FDD-FC67-F6C9-C278-9F9C97F656D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27652" name="Footer Placeholder 3">
            <a:extLst>
              <a:ext uri="{FF2B5EF4-FFF2-40B4-BE49-F238E27FC236}">
                <a16:creationId xmlns:a16="http://schemas.microsoft.com/office/drawing/2014/main" id="{85CEF67A-3E27-DBB9-44FC-912F63FFE35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27653" name="Slide Number Placeholder 4">
            <a:extLst>
              <a:ext uri="{FF2B5EF4-FFF2-40B4-BE49-F238E27FC236}">
                <a16:creationId xmlns:a16="http://schemas.microsoft.com/office/drawing/2014/main" id="{A36CF497-F33F-893A-B326-2015C126F8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689959FA-A20F-AE45-A51A-02E107264C0E}" type="slidenum">
              <a:rPr lang="en-US" altLang="sv-SE" sz="1000"/>
              <a:pPr>
                <a:spcBef>
                  <a:spcPct val="0"/>
                </a:spcBef>
                <a:buSzTx/>
                <a:buFontTx/>
                <a:buNone/>
              </a:pPr>
              <a:t>14</a:t>
            </a:fld>
            <a:endParaRPr lang="en-US" altLang="sv-SE" sz="1000"/>
          </a:p>
        </p:txBody>
      </p:sp>
      <p:sp>
        <p:nvSpPr>
          <p:cNvPr id="27654" name="Content Placeholder 9">
            <a:extLst>
              <a:ext uri="{FF2B5EF4-FFF2-40B4-BE49-F238E27FC236}">
                <a16:creationId xmlns:a16="http://schemas.microsoft.com/office/drawing/2014/main" id="{CE6FD1A2-36E4-8A46-6FFA-D4FCB63FD5BA}"/>
              </a:ext>
            </a:extLst>
          </p:cNvPr>
          <p:cNvSpPr>
            <a:spLocks noGrp="1" noChangeArrowheads="1"/>
          </p:cNvSpPr>
          <p:nvPr>
            <p:ph idx="4294967295"/>
          </p:nvPr>
        </p:nvSpPr>
        <p:spPr>
          <a:xfrm>
            <a:off x="152400" y="4953000"/>
            <a:ext cx="8991600" cy="1905000"/>
          </a:xfrm>
        </p:spPr>
        <p:txBody>
          <a:bodyPr/>
          <a:lstStyle/>
          <a:p>
            <a:r>
              <a:rPr lang="en-US" altLang="sv-SE" sz="1800">
                <a:latin typeface="Arial" panose="020B0604020202020204" pitchFamily="34" charset="0"/>
                <a:ea typeface="ＭＳ Ｐゴシック" panose="020B0600070205080204" pitchFamily="34" charset="-128"/>
              </a:rPr>
              <a:t>Allows helium purging of the insulation</a:t>
            </a:r>
          </a:p>
          <a:p>
            <a:r>
              <a:rPr lang="en-US" altLang="sv-SE" sz="1800">
                <a:latin typeface="Arial" panose="020B0604020202020204" pitchFamily="34" charset="0"/>
                <a:ea typeface="ＭＳ Ｐゴシック" panose="020B0600070205080204" pitchFamily="34" charset="-128"/>
              </a:rPr>
              <a:t>Weight ~ 4.15 kg/m</a:t>
            </a:r>
            <a:r>
              <a:rPr lang="en-US" altLang="sv-SE" sz="1800" baseline="30000">
                <a:latin typeface="Arial" panose="020B0604020202020204" pitchFamily="34" charset="0"/>
                <a:ea typeface="ＭＳ Ｐゴシック" panose="020B0600070205080204" pitchFamily="34" charset="-128"/>
              </a:rPr>
              <a:t>2</a:t>
            </a:r>
            <a:endParaRPr lang="en-US" altLang="sv-SE" sz="1800">
              <a:latin typeface="Arial" panose="020B0604020202020204" pitchFamily="34" charset="0"/>
              <a:ea typeface="ＭＳ Ｐゴシック" panose="020B0600070205080204" pitchFamily="34" charset="-128"/>
            </a:endParaRPr>
          </a:p>
          <a:p>
            <a:r>
              <a:rPr lang="en-US" altLang="sv-SE" sz="1800">
                <a:latin typeface="Arial" panose="020B0604020202020204" pitchFamily="34" charset="0"/>
                <a:ea typeface="ＭＳ Ｐゴシック" panose="020B0600070205080204" pitchFamily="34" charset="-128"/>
              </a:rPr>
              <a:t>Performance: measured effective thermal conductivity (0.86 – 1.1 mW/cm K) at T</a:t>
            </a:r>
            <a:r>
              <a:rPr lang="en-US" altLang="sv-SE" sz="1800" baseline="-25000">
                <a:latin typeface="Arial" panose="020B0604020202020204" pitchFamily="34" charset="0"/>
                <a:ea typeface="ＭＳ Ｐゴシック" panose="020B0600070205080204" pitchFamily="34" charset="-128"/>
              </a:rPr>
              <a:t>av</a:t>
            </a:r>
            <a:r>
              <a:rPr lang="en-US" altLang="sv-SE" sz="1800">
                <a:latin typeface="Arial" panose="020B0604020202020204" pitchFamily="34" charset="0"/>
                <a:ea typeface="ＭＳ Ｐゴシック" panose="020B0600070205080204" pitchFamily="34" charset="-128"/>
              </a:rPr>
              <a:t> = 144 K  Note this includes conduction, convection and radiation heat transfer</a:t>
            </a:r>
            <a:endParaRPr lang="en-US" altLang="sv-SE" sz="1800" baseline="-25000">
              <a:latin typeface="Arial" panose="020B0604020202020204" pitchFamily="34" charset="0"/>
              <a:ea typeface="ＭＳ Ｐゴシック" panose="020B0600070205080204" pitchFamily="34" charset="-128"/>
            </a:endParaRPr>
          </a:p>
        </p:txBody>
      </p:sp>
      <p:sp>
        <p:nvSpPr>
          <p:cNvPr id="27655" name="TextBox 8">
            <a:extLst>
              <a:ext uri="{FF2B5EF4-FFF2-40B4-BE49-F238E27FC236}">
                <a16:creationId xmlns:a16="http://schemas.microsoft.com/office/drawing/2014/main" id="{7B4C2549-E68F-7813-D475-DF2598A7F365}"/>
              </a:ext>
            </a:extLst>
          </p:cNvPr>
          <p:cNvSpPr txBox="1">
            <a:spLocks noChangeArrowheads="1"/>
          </p:cNvSpPr>
          <p:nvPr/>
        </p:nvSpPr>
        <p:spPr bwMode="auto">
          <a:xfrm>
            <a:off x="5562600" y="3276600"/>
            <a:ext cx="299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rPr>
              <a:t>From </a:t>
            </a:r>
            <a:r>
              <a:rPr lang="en-US" altLang="sv-SE" sz="1400" u="sng">
                <a:solidFill>
                  <a:schemeClr val="tx1"/>
                </a:solidFill>
              </a:rPr>
              <a:t>Cryogenic Engineering</a:t>
            </a:r>
            <a:r>
              <a:rPr lang="en-US" altLang="sv-SE" sz="1400">
                <a:solidFill>
                  <a:schemeClr val="tx1"/>
                </a:solidFill>
              </a:rPr>
              <a:t>, Flynn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7">
            <a:extLst>
              <a:ext uri="{FF2B5EF4-FFF2-40B4-BE49-F238E27FC236}">
                <a16:creationId xmlns:a16="http://schemas.microsoft.com/office/drawing/2014/main" id="{41365155-ACA8-9B41-811C-7CB4A30144E1}"/>
              </a:ext>
            </a:extLst>
          </p:cNvPr>
          <p:cNvSpPr>
            <a:spLocks noGrp="1" noChangeArrowheads="1"/>
          </p:cNvSpPr>
          <p:nvPr>
            <p:ph type="title"/>
          </p:nvPr>
        </p:nvSpPr>
        <p:spPr>
          <a:xfrm>
            <a:off x="0" y="4572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Radiation Heat Transfer</a:t>
            </a:r>
          </a:p>
        </p:txBody>
      </p:sp>
      <p:sp>
        <p:nvSpPr>
          <p:cNvPr id="28674" name="Content Placeholder 8">
            <a:extLst>
              <a:ext uri="{FF2B5EF4-FFF2-40B4-BE49-F238E27FC236}">
                <a16:creationId xmlns:a16="http://schemas.microsoft.com/office/drawing/2014/main" id="{666941F6-A005-B715-00AB-7944FEB85BB7}"/>
              </a:ext>
            </a:extLst>
          </p:cNvPr>
          <p:cNvSpPr>
            <a:spLocks noGrp="1" noChangeArrowheads="1"/>
          </p:cNvSpPr>
          <p:nvPr>
            <p:ph idx="1"/>
          </p:nvPr>
        </p:nvSpPr>
        <p:spPr>
          <a:xfrm>
            <a:off x="0" y="1447800"/>
            <a:ext cx="8991600" cy="5027613"/>
          </a:xfrm>
        </p:spPr>
        <p:txBody>
          <a:bodyPr/>
          <a:lstStyle/>
          <a:p>
            <a:r>
              <a:rPr lang="en-US" altLang="sv-SE">
                <a:latin typeface="Arial" panose="020B0604020202020204" pitchFamily="34" charset="0"/>
                <a:ea typeface="ＭＳ Ｐゴシック" panose="020B0600070205080204" pitchFamily="34" charset="-128"/>
              </a:rPr>
              <a:t>Frequently the largest source of heat leak to cryogenic systems</a:t>
            </a:r>
          </a:p>
          <a:p>
            <a:r>
              <a:rPr lang="en-US" altLang="sv-SE">
                <a:latin typeface="Arial" panose="020B0604020202020204" pitchFamily="34" charset="0"/>
                <a:ea typeface="ＭＳ Ｐゴシック" panose="020B0600070205080204" pitchFamily="34" charset="-128"/>
              </a:rPr>
              <a:t>Fundamental Equation: Stefan-Boltzmann Law – energy emitted from an ideal black body: E</a:t>
            </a:r>
            <a:r>
              <a:rPr lang="en-US" altLang="sv-SE" baseline="-25000">
                <a:latin typeface="Arial" panose="020B0604020202020204" pitchFamily="34" charset="0"/>
                <a:ea typeface="ＭＳ Ｐゴシック" panose="020B0600070205080204" pitchFamily="34" charset="-128"/>
              </a:rPr>
              <a:t>b </a:t>
            </a:r>
            <a:r>
              <a:rPr lang="en-US" altLang="sv-SE">
                <a:latin typeface="Arial" panose="020B0604020202020204" pitchFamily="34" charset="0"/>
                <a:ea typeface="ＭＳ Ｐゴシック" panose="020B0600070205080204" pitchFamily="34" charset="-128"/>
              </a:rPr>
              <a:t>= </a:t>
            </a:r>
            <a:r>
              <a:rPr lang="en-US" altLang="sv-SE">
                <a:latin typeface="Symbol" pitchFamily="2" charset="2"/>
                <a:ea typeface="ＭＳ Ｐゴシック" panose="020B0600070205080204" pitchFamily="34" charset="-128"/>
              </a:rPr>
              <a:t>s</a:t>
            </a:r>
            <a:r>
              <a:rPr lang="en-US" altLang="sv-SE">
                <a:latin typeface="Arial" panose="020B0604020202020204" pitchFamily="34" charset="0"/>
                <a:ea typeface="ＭＳ Ｐゴシック" panose="020B0600070205080204" pitchFamily="34" charset="-128"/>
              </a:rPr>
              <a:t>T</a:t>
            </a:r>
            <a:r>
              <a:rPr lang="en-US" altLang="sv-SE" baseline="30000">
                <a:latin typeface="Arial" panose="020B0604020202020204" pitchFamily="34" charset="0"/>
                <a:ea typeface="ＭＳ Ｐゴシック" panose="020B0600070205080204" pitchFamily="34" charset="-128"/>
              </a:rPr>
              <a:t>4 </a:t>
            </a:r>
            <a:r>
              <a:rPr lang="en-US" altLang="sv-SE">
                <a:latin typeface="Arial" panose="020B0604020202020204" pitchFamily="34" charset="0"/>
                <a:ea typeface="ＭＳ Ｐゴシック" panose="020B0600070205080204" pitchFamily="34" charset="-128"/>
              </a:rPr>
              <a:t>  where </a:t>
            </a:r>
            <a:r>
              <a:rPr lang="en-US" altLang="sv-SE">
                <a:latin typeface="Symbol" pitchFamily="2" charset="2"/>
                <a:ea typeface="ＭＳ Ｐゴシック" panose="020B0600070205080204" pitchFamily="34" charset="-128"/>
              </a:rPr>
              <a:t>s</a:t>
            </a:r>
            <a:r>
              <a:rPr lang="en-US" altLang="sv-SE">
                <a:latin typeface="Arial" panose="020B0604020202020204" pitchFamily="34" charset="0"/>
                <a:ea typeface="ＭＳ Ｐゴシック" panose="020B0600070205080204" pitchFamily="34" charset="-128"/>
              </a:rPr>
              <a:t> = 5.67x10</a:t>
            </a:r>
            <a:r>
              <a:rPr lang="en-US" altLang="sv-SE" baseline="30000">
                <a:latin typeface="Arial" panose="020B0604020202020204" pitchFamily="34" charset="0"/>
                <a:ea typeface="ＭＳ Ｐゴシック" panose="020B0600070205080204" pitchFamily="34" charset="-128"/>
              </a:rPr>
              <a:t>-8</a:t>
            </a:r>
            <a:r>
              <a:rPr lang="en-US" altLang="sv-SE">
                <a:latin typeface="Arial" panose="020B0604020202020204" pitchFamily="34" charset="0"/>
                <a:ea typeface="ＭＳ Ｐゴシック" panose="020B0600070205080204" pitchFamily="34" charset="-128"/>
              </a:rPr>
              <a:t> W/m</a:t>
            </a:r>
            <a:r>
              <a:rPr lang="en-US" altLang="sv-SE" baseline="30000">
                <a:latin typeface="Arial" panose="020B0604020202020204" pitchFamily="34" charset="0"/>
                <a:ea typeface="ＭＳ Ｐゴシック" panose="020B0600070205080204" pitchFamily="34" charset="-128"/>
              </a:rPr>
              <a:t>2</a:t>
            </a:r>
            <a:r>
              <a:rPr lang="en-US" altLang="sv-SE">
                <a:latin typeface="Arial" panose="020B0604020202020204" pitchFamily="34" charset="0"/>
                <a:ea typeface="ＭＳ Ｐゴシック" panose="020B0600070205080204" pitchFamily="34" charset="-128"/>
              </a:rPr>
              <a:t>K</a:t>
            </a:r>
            <a:r>
              <a:rPr lang="en-US" altLang="sv-SE" baseline="30000">
                <a:latin typeface="Arial" panose="020B0604020202020204" pitchFamily="34" charset="0"/>
                <a:ea typeface="ＭＳ Ｐゴシック" panose="020B0600070205080204" pitchFamily="34" charset="-128"/>
              </a:rPr>
              <a:t>4</a:t>
            </a:r>
          </a:p>
          <a:p>
            <a:pPr>
              <a:buFont typeface="Wingdings" pitchFamily="2" charset="2"/>
              <a:buNone/>
            </a:pPr>
            <a:endParaRPr lang="en-US" altLang="sv-SE">
              <a:latin typeface="Arial" panose="020B0604020202020204" pitchFamily="34" charset="0"/>
              <a:ea typeface="ＭＳ Ｐゴシック" panose="020B0600070205080204" pitchFamily="34" charset="-128"/>
            </a:endParaRPr>
          </a:p>
          <a:p>
            <a:pPr lvl="1"/>
            <a:r>
              <a:rPr lang="en-US" altLang="sv-SE">
                <a:latin typeface="Arial" panose="020B0604020202020204" pitchFamily="34" charset="0"/>
                <a:ea typeface="ＭＳ Ｐゴシック" panose="020B0600070205080204" pitchFamily="34" charset="-128"/>
              </a:rPr>
              <a:t>Real world Assumptions:</a:t>
            </a:r>
          </a:p>
          <a:p>
            <a:pPr lvl="2"/>
            <a:r>
              <a:rPr lang="en-US" altLang="sv-SE">
                <a:latin typeface="Arial" panose="020B0604020202020204" pitchFamily="34" charset="0"/>
                <a:ea typeface="ヒラギノ角ゴ Pro W3" pitchFamily="1" charset="-128"/>
              </a:rPr>
              <a:t>Emissivity (</a:t>
            </a:r>
            <a:r>
              <a:rPr lang="en-US" altLang="sv-SE">
                <a:latin typeface="Symbol" pitchFamily="2" charset="2"/>
                <a:ea typeface="ヒラギノ角ゴ Pro W3" pitchFamily="1" charset="-128"/>
              </a:rPr>
              <a:t>e</a:t>
            </a:r>
            <a:r>
              <a:rPr lang="en-US" altLang="sv-SE">
                <a:latin typeface="Arial" panose="020B0604020202020204" pitchFamily="34" charset="0"/>
                <a:ea typeface="ヒラギノ角ゴ Pro W3" pitchFamily="1" charset="-128"/>
              </a:rPr>
              <a:t>) &lt;&lt; 1 and independent of wavelength (grey body)</a:t>
            </a:r>
          </a:p>
          <a:p>
            <a:pPr lvl="2">
              <a:buFont typeface="Lucida Grande" panose="020B0600040502020204" pitchFamily="34" charset="0"/>
              <a:buNone/>
            </a:pPr>
            <a:endParaRPr lang="en-US" altLang="sv-SE">
              <a:latin typeface="Arial" panose="020B0604020202020204" pitchFamily="34" charset="0"/>
              <a:ea typeface="ヒラギノ角ゴ Pro W3" pitchFamily="1" charset="-128"/>
            </a:endParaRPr>
          </a:p>
          <a:p>
            <a:pPr lvl="2"/>
            <a:r>
              <a:rPr lang="en-US" altLang="sv-SE">
                <a:latin typeface="Arial" panose="020B0604020202020204" pitchFamily="34" charset="0"/>
                <a:ea typeface="ヒラギノ角ゴ Pro W3" pitchFamily="1" charset="-128"/>
              </a:rPr>
              <a:t>Two parallel infinite plates: Radiative heat flux (W/m</a:t>
            </a:r>
            <a:r>
              <a:rPr lang="en-US" altLang="sv-SE" baseline="30000">
                <a:latin typeface="Arial" panose="020B0604020202020204" pitchFamily="34" charset="0"/>
                <a:ea typeface="ヒラギノ角ゴ Pro W3" pitchFamily="1" charset="-128"/>
              </a:rPr>
              <a:t>2</a:t>
            </a:r>
            <a:r>
              <a:rPr lang="en-US" altLang="sv-SE">
                <a:latin typeface="Arial" panose="020B0604020202020204" pitchFamily="34" charset="0"/>
                <a:ea typeface="ヒラギノ角ゴ Pro W3" pitchFamily="1" charset="-128"/>
              </a:rPr>
              <a:t>)</a:t>
            </a:r>
          </a:p>
          <a:p>
            <a:pPr lvl="2"/>
            <a:endParaRPr lang="en-US" altLang="sv-SE">
              <a:latin typeface="Arial" panose="020B0604020202020204" pitchFamily="34" charset="0"/>
              <a:ea typeface="ヒラギノ角ゴ Pro W3" pitchFamily="1" charset="-128"/>
            </a:endParaRPr>
          </a:p>
          <a:p>
            <a:pPr lvl="2">
              <a:buFont typeface="Lucida Grande" panose="020B0600040502020204" pitchFamily="34" charset="0"/>
              <a:buNone/>
            </a:pPr>
            <a:r>
              <a:rPr lang="en-US" altLang="sv-SE">
                <a:latin typeface="Arial" panose="020B0604020202020204" pitchFamily="34" charset="0"/>
                <a:ea typeface="ヒラギノ角ゴ Pro W3" pitchFamily="1" charset="-128"/>
              </a:rPr>
              <a:t>Eq. A</a:t>
            </a:r>
          </a:p>
          <a:p>
            <a:pPr lvl="2">
              <a:buFont typeface="Lucida Grande" panose="020B0600040502020204" pitchFamily="34" charset="0"/>
              <a:buNone/>
            </a:pPr>
            <a:endParaRPr lang="en-US" altLang="sv-SE">
              <a:latin typeface="Arial" panose="020B0604020202020204" pitchFamily="34" charset="0"/>
              <a:ea typeface="ヒラギノ角ゴ Pro W3" pitchFamily="1" charset="-128"/>
            </a:endParaRPr>
          </a:p>
          <a:p>
            <a:pPr lvl="2">
              <a:buFont typeface="Lucida Grande" panose="020B0600040502020204" pitchFamily="34" charset="0"/>
              <a:buNone/>
            </a:pPr>
            <a:endParaRPr lang="en-US" altLang="sv-SE">
              <a:latin typeface="Arial" panose="020B0604020202020204" pitchFamily="34" charset="0"/>
              <a:ea typeface="ヒラギノ角ゴ Pro W3" pitchFamily="1" charset="-128"/>
            </a:endParaRPr>
          </a:p>
          <a:p>
            <a:pPr lvl="2"/>
            <a:r>
              <a:rPr lang="en-US" altLang="sv-SE">
                <a:latin typeface="Arial" panose="020B0604020202020204" pitchFamily="34" charset="0"/>
                <a:ea typeface="ヒラギノ角ゴ Pro W3" pitchFamily="1" charset="-128"/>
              </a:rPr>
              <a:t>Frequently in cryogenic systems</a:t>
            </a:r>
            <a:r>
              <a:rPr lang="en-US" altLang="sv-SE">
                <a:latin typeface="Symbol" pitchFamily="2" charset="2"/>
                <a:ea typeface="ヒラギノ角ゴ Pro W3" pitchFamily="1" charset="-128"/>
              </a:rPr>
              <a:t> e</a:t>
            </a:r>
            <a:r>
              <a:rPr lang="en-US" altLang="sv-SE" baseline="-25000">
                <a:latin typeface="Symbol" pitchFamily="2" charset="2"/>
                <a:ea typeface="ヒラギノ角ゴ Pro W3" pitchFamily="1" charset="-128"/>
              </a:rPr>
              <a:t>1 </a:t>
            </a:r>
            <a:r>
              <a:rPr lang="en-US" altLang="sv-SE">
                <a:latin typeface="Arial" panose="020B0604020202020204" pitchFamily="34" charset="0"/>
                <a:ea typeface="ヒラギノ角ゴ Pro W3" pitchFamily="1" charset="-128"/>
              </a:rPr>
              <a:t>~ </a:t>
            </a:r>
            <a:r>
              <a:rPr lang="en-US" altLang="sv-SE">
                <a:latin typeface="Symbol" pitchFamily="2" charset="2"/>
                <a:ea typeface="ヒラギノ角ゴ Pro W3" pitchFamily="1" charset="-128"/>
              </a:rPr>
              <a:t>e</a:t>
            </a:r>
            <a:r>
              <a:rPr lang="en-US" altLang="sv-SE" baseline="-25000">
                <a:latin typeface="Symbol" pitchFamily="2" charset="2"/>
                <a:ea typeface="ヒラギノ角ゴ Pro W3" pitchFamily="1" charset="-128"/>
              </a:rPr>
              <a:t>2</a:t>
            </a:r>
            <a:r>
              <a:rPr lang="en-US" altLang="sv-SE">
                <a:latin typeface="Arial" panose="020B0604020202020204" pitchFamily="34" charset="0"/>
                <a:ea typeface="ヒラギノ角ゴ Pro W3" pitchFamily="1" charset="-128"/>
              </a:rPr>
              <a:t> &lt;&lt; 1 then Eq. A</a:t>
            </a:r>
            <a:r>
              <a:rPr lang="en-US" altLang="sv-SE" baseline="-25000">
                <a:latin typeface="Symbol" pitchFamily="2" charset="2"/>
                <a:ea typeface="ヒラギノ角ゴ Pro W3" pitchFamily="1" charset="-128"/>
              </a:rPr>
              <a:t>  </a:t>
            </a:r>
            <a:r>
              <a:rPr lang="en-US" altLang="sv-SE">
                <a:latin typeface="Arial" panose="020B0604020202020204" pitchFamily="34" charset="0"/>
                <a:ea typeface="ヒラギノ角ゴ Pro W3" pitchFamily="1" charset="-128"/>
              </a:rPr>
              <a:t> becomes:</a:t>
            </a:r>
          </a:p>
          <a:p>
            <a:pPr lvl="2">
              <a:buFont typeface="Lucida Grande" panose="020B0600040502020204" pitchFamily="34" charset="0"/>
              <a:buNone/>
            </a:pPr>
            <a:endParaRPr lang="en-US" altLang="sv-SE">
              <a:latin typeface="Arial" panose="020B0604020202020204" pitchFamily="34" charset="0"/>
              <a:ea typeface="ヒラギノ角ゴ Pro W3" pitchFamily="1" charset="-128"/>
            </a:endParaRPr>
          </a:p>
          <a:p>
            <a:pPr lvl="2">
              <a:buFont typeface="Lucida Grande" panose="020B0600040502020204" pitchFamily="34" charset="0"/>
              <a:buNone/>
            </a:pPr>
            <a:r>
              <a:rPr lang="en-US" altLang="sv-SE">
                <a:latin typeface="Arial" panose="020B0604020202020204" pitchFamily="34" charset="0"/>
                <a:ea typeface="ヒラギノ角ゴ Pro W3" pitchFamily="1" charset="-128"/>
              </a:rPr>
              <a:t>Eq. B </a:t>
            </a:r>
          </a:p>
          <a:p>
            <a:pPr lvl="2">
              <a:buFont typeface="Lucida Grande" panose="020B0600040502020204" pitchFamily="34" charset="0"/>
              <a:buNone/>
            </a:pPr>
            <a:endParaRPr lang="en-US" altLang="sv-SE">
              <a:latin typeface="Arial" panose="020B0604020202020204" pitchFamily="34" charset="0"/>
              <a:ea typeface="ヒラギノ角ゴ Pro W3" pitchFamily="1" charset="-128"/>
            </a:endParaRPr>
          </a:p>
          <a:p>
            <a:pPr lvl="2">
              <a:buFont typeface="Lucida Grande" panose="020B0600040502020204" pitchFamily="34" charset="0"/>
              <a:buNone/>
            </a:pPr>
            <a:endParaRPr lang="en-US" altLang="sv-SE">
              <a:latin typeface="Arial" panose="020B0604020202020204" pitchFamily="34" charset="0"/>
              <a:ea typeface="ヒラギノ角ゴ Pro W3" pitchFamily="1" charset="-128"/>
            </a:endParaRPr>
          </a:p>
          <a:p>
            <a:pPr lvl="1"/>
            <a:endParaRPr lang="en-US" altLang="sv-SE">
              <a:latin typeface="Arial" panose="020B0604020202020204" pitchFamily="34" charset="0"/>
              <a:ea typeface="ＭＳ Ｐゴシック" panose="020B0600070205080204" pitchFamily="34" charset="-128"/>
            </a:endParaRPr>
          </a:p>
          <a:p>
            <a:pPr lvl="1"/>
            <a:endParaRPr lang="en-US" altLang="sv-SE">
              <a:latin typeface="Arial" panose="020B0604020202020204" pitchFamily="34" charset="0"/>
              <a:ea typeface="ＭＳ Ｐゴシック" panose="020B0600070205080204" pitchFamily="34" charset="-128"/>
            </a:endParaRPr>
          </a:p>
          <a:p>
            <a:pPr lvl="1"/>
            <a:endParaRPr lang="en-US" altLang="sv-SE">
              <a:latin typeface="Arial" panose="020B0604020202020204" pitchFamily="34" charset="0"/>
              <a:ea typeface="ＭＳ Ｐゴシック" panose="020B0600070205080204" pitchFamily="34" charset="-128"/>
            </a:endParaRPr>
          </a:p>
          <a:p>
            <a:pPr lvl="1"/>
            <a:r>
              <a:rPr lang="en-US" altLang="sv-SE">
                <a:latin typeface="Arial" panose="020B0604020202020204" pitchFamily="34" charset="0"/>
                <a:ea typeface="ＭＳ Ｐゴシック" panose="020B0600070205080204" pitchFamily="34" charset="-128"/>
              </a:rPr>
              <a:t>	</a:t>
            </a:r>
          </a:p>
        </p:txBody>
      </p:sp>
      <p:sp>
        <p:nvSpPr>
          <p:cNvPr id="28675" name="Date Placeholder 6">
            <a:extLst>
              <a:ext uri="{FF2B5EF4-FFF2-40B4-BE49-F238E27FC236}">
                <a16:creationId xmlns:a16="http://schemas.microsoft.com/office/drawing/2014/main" id="{3DED5E96-82CD-F35E-17BF-BA3C51F9489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28676" name="Footer Placeholder 4">
            <a:extLst>
              <a:ext uri="{FF2B5EF4-FFF2-40B4-BE49-F238E27FC236}">
                <a16:creationId xmlns:a16="http://schemas.microsoft.com/office/drawing/2014/main" id="{233A2168-D74B-ED0B-A777-0AB6D73B412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28677" name="Slide Number Placeholder 5">
            <a:extLst>
              <a:ext uri="{FF2B5EF4-FFF2-40B4-BE49-F238E27FC236}">
                <a16:creationId xmlns:a16="http://schemas.microsoft.com/office/drawing/2014/main" id="{6B8735E3-D689-D3F1-3235-F693FF8C72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723A53B8-59EA-CF4A-8EB9-11DFD84C6B0A}" type="slidenum">
              <a:rPr lang="en-US" altLang="sv-SE" sz="1000"/>
              <a:pPr>
                <a:spcBef>
                  <a:spcPct val="0"/>
                </a:spcBef>
                <a:buSzTx/>
                <a:buFontTx/>
                <a:buNone/>
              </a:pPr>
              <a:t>15</a:t>
            </a:fld>
            <a:endParaRPr lang="en-US" altLang="sv-SE" sz="1000"/>
          </a:p>
        </p:txBody>
      </p:sp>
      <p:graphicFrame>
        <p:nvGraphicFramePr>
          <p:cNvPr id="28678" name="Object 2">
            <a:extLst>
              <a:ext uri="{FF2B5EF4-FFF2-40B4-BE49-F238E27FC236}">
                <a16:creationId xmlns:a16="http://schemas.microsoft.com/office/drawing/2014/main" id="{AA018831-A4D1-A290-76E3-093E878E8EEE}"/>
              </a:ext>
            </a:extLst>
          </p:cNvPr>
          <p:cNvGraphicFramePr>
            <a:graphicFrameLocks noChangeAspect="1"/>
          </p:cNvGraphicFramePr>
          <p:nvPr/>
        </p:nvGraphicFramePr>
        <p:xfrm>
          <a:off x="2057400" y="4114800"/>
          <a:ext cx="2895600" cy="914400"/>
        </p:xfrm>
        <a:graphic>
          <a:graphicData uri="http://schemas.openxmlformats.org/presentationml/2006/ole">
            <mc:AlternateContent xmlns:mc="http://schemas.openxmlformats.org/markup-compatibility/2006">
              <mc:Choice xmlns:v="urn:schemas-microsoft-com:vml" Requires="v">
                <p:oleObj name="Equation" r:id="rId2" imgW="44183300" imgH="16383000" progId="Equation.3">
                  <p:embed/>
                </p:oleObj>
              </mc:Choice>
              <mc:Fallback>
                <p:oleObj name="Equation" r:id="rId2" imgW="44183300" imgH="163830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114800"/>
                        <a:ext cx="2895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8679" name="Object 4">
            <a:extLst>
              <a:ext uri="{FF2B5EF4-FFF2-40B4-BE49-F238E27FC236}">
                <a16:creationId xmlns:a16="http://schemas.microsoft.com/office/drawing/2014/main" id="{FE45B5D5-3F6E-F5E7-BCA3-D1C90E82C709}"/>
              </a:ext>
            </a:extLst>
          </p:cNvPr>
          <p:cNvGraphicFramePr>
            <a:graphicFrameLocks noChangeAspect="1"/>
          </p:cNvGraphicFramePr>
          <p:nvPr/>
        </p:nvGraphicFramePr>
        <p:xfrm>
          <a:off x="2133600" y="5638800"/>
          <a:ext cx="2819400" cy="747713"/>
        </p:xfrm>
        <a:graphic>
          <a:graphicData uri="http://schemas.openxmlformats.org/presentationml/2006/ole">
            <mc:AlternateContent xmlns:mc="http://schemas.openxmlformats.org/markup-compatibility/2006">
              <mc:Choice xmlns:v="urn:schemas-microsoft-com:vml" Requires="v">
                <p:oleObj name="Equation" r:id="rId4" imgW="28384500" imgH="9944100" progId="Equation.3">
                  <p:embed/>
                </p:oleObj>
              </mc:Choice>
              <mc:Fallback>
                <p:oleObj name="Equation" r:id="rId4" imgW="28384500" imgH="9944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638800"/>
                        <a:ext cx="2819400"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7">
            <a:extLst>
              <a:ext uri="{FF2B5EF4-FFF2-40B4-BE49-F238E27FC236}">
                <a16:creationId xmlns:a16="http://schemas.microsoft.com/office/drawing/2014/main" id="{71ADCAC4-1411-BE0E-52AF-52A79270AC26}"/>
              </a:ext>
            </a:extLst>
          </p:cNvPr>
          <p:cNvSpPr>
            <a:spLocks noGrp="1" noChangeArrowheads="1"/>
          </p:cNvSpPr>
          <p:nvPr>
            <p:ph type="title"/>
          </p:nvPr>
        </p:nvSpPr>
        <p:spPr>
          <a:xfrm>
            <a:off x="-25400" y="3810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Radiation Heat Transfer</a:t>
            </a:r>
          </a:p>
        </p:txBody>
      </p:sp>
      <p:sp>
        <p:nvSpPr>
          <p:cNvPr id="9" name="Content Placeholder 8">
            <a:extLst>
              <a:ext uri="{FF2B5EF4-FFF2-40B4-BE49-F238E27FC236}">
                <a16:creationId xmlns:a16="http://schemas.microsoft.com/office/drawing/2014/main" id="{04EC95E4-7430-9F4D-A7B5-F8686803F384}"/>
              </a:ext>
            </a:extLst>
          </p:cNvPr>
          <p:cNvSpPr>
            <a:spLocks noGrp="1"/>
          </p:cNvSpPr>
          <p:nvPr>
            <p:ph idx="1"/>
          </p:nvPr>
        </p:nvSpPr>
        <p:spPr>
          <a:xfrm>
            <a:off x="38100" y="1447800"/>
            <a:ext cx="8991600" cy="5027613"/>
          </a:xfrm>
        </p:spPr>
        <p:txBody>
          <a:bodyPr/>
          <a:lstStyle/>
          <a:p>
            <a:pPr lvl="2">
              <a:buFont typeface="Lucida Grande"/>
              <a:buNone/>
              <a:defRPr/>
            </a:pPr>
            <a:endParaRPr lang="en-US" dirty="0">
              <a:latin typeface="+mn-lt"/>
            </a:endParaRPr>
          </a:p>
          <a:p>
            <a:pPr lvl="2">
              <a:buFont typeface="Lucida Grande"/>
              <a:buChar char="»"/>
              <a:defRPr/>
            </a:pPr>
            <a:r>
              <a:rPr lang="en-US" dirty="0">
                <a:latin typeface="+mn-lt"/>
              </a:rPr>
              <a:t>Two long concentric cylinders or concentric spheres (1 represents the inner cylinder): the  </a:t>
            </a:r>
            <a:r>
              <a:rPr lang="en-US" dirty="0" err="1">
                <a:latin typeface="+mn-lt"/>
              </a:rPr>
              <a:t>radiative</a:t>
            </a:r>
            <a:r>
              <a:rPr lang="en-US" dirty="0">
                <a:latin typeface="+mn-lt"/>
              </a:rPr>
              <a:t> heat flux (W/m</a:t>
            </a:r>
            <a:r>
              <a:rPr lang="en-US" baseline="30000" dirty="0">
                <a:latin typeface="+mn-lt"/>
              </a:rPr>
              <a:t>2</a:t>
            </a:r>
            <a:r>
              <a:rPr lang="en-US" dirty="0">
                <a:latin typeface="+mn-lt"/>
              </a:rPr>
              <a:t>) on the inner cylinder is</a:t>
            </a:r>
          </a:p>
          <a:p>
            <a:pPr lvl="2">
              <a:buFont typeface="Lucida Grande"/>
              <a:buChar char="»"/>
              <a:defRPr/>
            </a:pPr>
            <a:endParaRPr lang="en-US" dirty="0">
              <a:latin typeface="+mn-lt"/>
            </a:endParaRPr>
          </a:p>
          <a:p>
            <a:pPr lvl="2">
              <a:buFont typeface="Lucida Grande"/>
              <a:buChar char="»"/>
              <a:defRPr/>
            </a:pPr>
            <a:endParaRPr lang="en-US" dirty="0">
              <a:latin typeface="+mn-lt"/>
            </a:endParaRPr>
          </a:p>
          <a:p>
            <a:pPr lvl="2">
              <a:buFont typeface="Lucida Grande"/>
              <a:buChar char="»"/>
              <a:defRPr/>
            </a:pPr>
            <a:endParaRPr lang="en-US" dirty="0">
              <a:latin typeface="+mn-lt"/>
            </a:endParaRPr>
          </a:p>
          <a:p>
            <a:pPr lvl="2">
              <a:buFont typeface="Lucida Grande"/>
              <a:buNone/>
              <a:defRPr/>
            </a:pPr>
            <a:r>
              <a:rPr lang="en-US" dirty="0">
                <a:latin typeface="+mn-lt"/>
              </a:rPr>
              <a:t>Eq. C</a:t>
            </a:r>
          </a:p>
          <a:p>
            <a:pPr lvl="2">
              <a:buFont typeface="Lucida Grande"/>
              <a:buNone/>
              <a:defRPr/>
            </a:pPr>
            <a:endParaRPr lang="en-US" dirty="0">
              <a:latin typeface="+mn-lt"/>
            </a:endParaRPr>
          </a:p>
          <a:p>
            <a:pPr lvl="2">
              <a:buFont typeface="Lucida Grande"/>
              <a:buNone/>
              <a:defRPr/>
            </a:pPr>
            <a:endParaRPr lang="en-US" dirty="0">
              <a:latin typeface="+mn-lt"/>
            </a:endParaRPr>
          </a:p>
          <a:p>
            <a:pPr lvl="2">
              <a:buFont typeface="Lucida Grande"/>
              <a:buChar char="»"/>
              <a:defRPr/>
            </a:pPr>
            <a:endParaRPr lang="en-US" dirty="0">
              <a:latin typeface="+mn-lt"/>
            </a:endParaRPr>
          </a:p>
          <a:p>
            <a:pPr lvl="2">
              <a:buFont typeface="Lucida Grande"/>
              <a:buChar char="»"/>
              <a:defRPr/>
            </a:pPr>
            <a:endParaRPr lang="en-US" dirty="0">
              <a:latin typeface="+mn-lt"/>
            </a:endParaRPr>
          </a:p>
          <a:p>
            <a:pPr lvl="2">
              <a:buFont typeface="Lucida Grande"/>
              <a:buChar char="»"/>
              <a:defRPr/>
            </a:pPr>
            <a:r>
              <a:rPr lang="en-US" dirty="0">
                <a:latin typeface="+mn-lt"/>
              </a:rPr>
              <a:t>Note as is frequently the case in cryogenics, if the spacing between the cylinders is small compared to the inner radius (i.e. A</a:t>
            </a:r>
            <a:r>
              <a:rPr lang="en-US" baseline="-25000" dirty="0">
                <a:latin typeface="+mn-lt"/>
              </a:rPr>
              <a:t>1</a:t>
            </a:r>
            <a:r>
              <a:rPr lang="en-US" dirty="0">
                <a:latin typeface="+mn-lt"/>
              </a:rPr>
              <a:t> ~ A</a:t>
            </a:r>
            <a:r>
              <a:rPr lang="en-US" baseline="-25000" dirty="0">
                <a:latin typeface="+mn-lt"/>
              </a:rPr>
              <a:t>2</a:t>
            </a:r>
            <a:r>
              <a:rPr lang="en-US" dirty="0">
                <a:latin typeface="+mn-lt"/>
              </a:rPr>
              <a:t> ) Eq. C becomes Eq. A</a:t>
            </a:r>
          </a:p>
          <a:p>
            <a:pPr lvl="2">
              <a:buFont typeface="Lucida Grande"/>
              <a:buNone/>
              <a:defRPr/>
            </a:pPr>
            <a:endParaRPr lang="en-US" dirty="0">
              <a:latin typeface="+mn-lt"/>
            </a:endParaRPr>
          </a:p>
          <a:p>
            <a:pPr lvl="1">
              <a:defRPr/>
            </a:pPr>
            <a:endParaRPr lang="en-US" dirty="0"/>
          </a:p>
          <a:p>
            <a:pPr lvl="1">
              <a:defRPr/>
            </a:pPr>
            <a:endParaRPr lang="en-US" dirty="0"/>
          </a:p>
          <a:p>
            <a:pPr lvl="1">
              <a:buFont typeface="Arial" panose="020B0604020202020204" pitchFamily="34" charset="0"/>
              <a:buNone/>
              <a:defRPr/>
            </a:pPr>
            <a:r>
              <a:rPr lang="en-US" dirty="0"/>
              <a:t>	</a:t>
            </a:r>
          </a:p>
        </p:txBody>
      </p:sp>
      <p:sp>
        <p:nvSpPr>
          <p:cNvPr id="29699" name="Date Placeholder 6">
            <a:extLst>
              <a:ext uri="{FF2B5EF4-FFF2-40B4-BE49-F238E27FC236}">
                <a16:creationId xmlns:a16="http://schemas.microsoft.com/office/drawing/2014/main" id="{2D854029-B43D-2009-B36E-6C981EBD408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29700" name="Footer Placeholder 4">
            <a:extLst>
              <a:ext uri="{FF2B5EF4-FFF2-40B4-BE49-F238E27FC236}">
                <a16:creationId xmlns:a16="http://schemas.microsoft.com/office/drawing/2014/main" id="{859635C5-3A29-AFC7-2F59-8FB7B0ED427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29701" name="Slide Number Placeholder 5">
            <a:extLst>
              <a:ext uri="{FF2B5EF4-FFF2-40B4-BE49-F238E27FC236}">
                <a16:creationId xmlns:a16="http://schemas.microsoft.com/office/drawing/2014/main" id="{93CD1522-CEF2-D23B-158E-971D31D60B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5B309698-6975-0643-AB3C-C99AAC649DF5}" type="slidenum">
              <a:rPr lang="en-US" altLang="sv-SE" sz="1000"/>
              <a:pPr>
                <a:spcBef>
                  <a:spcPct val="0"/>
                </a:spcBef>
                <a:buSzTx/>
                <a:buFontTx/>
                <a:buNone/>
              </a:pPr>
              <a:t>16</a:t>
            </a:fld>
            <a:endParaRPr lang="en-US" altLang="sv-SE" sz="1000"/>
          </a:p>
        </p:txBody>
      </p:sp>
      <p:graphicFrame>
        <p:nvGraphicFramePr>
          <p:cNvPr id="29702" name="Object 2">
            <a:extLst>
              <a:ext uri="{FF2B5EF4-FFF2-40B4-BE49-F238E27FC236}">
                <a16:creationId xmlns:a16="http://schemas.microsoft.com/office/drawing/2014/main" id="{30C1080B-0FB0-C112-D7F7-4ACE6F492B20}"/>
              </a:ext>
            </a:extLst>
          </p:cNvPr>
          <p:cNvGraphicFramePr>
            <a:graphicFrameLocks noChangeAspect="1"/>
          </p:cNvGraphicFramePr>
          <p:nvPr/>
        </p:nvGraphicFramePr>
        <p:xfrm>
          <a:off x="1981200" y="2514600"/>
          <a:ext cx="2933700" cy="1535113"/>
        </p:xfrm>
        <a:graphic>
          <a:graphicData uri="http://schemas.openxmlformats.org/presentationml/2006/ole">
            <mc:AlternateContent xmlns:mc="http://schemas.openxmlformats.org/markup-compatibility/2006">
              <mc:Choice xmlns:v="urn:schemas-microsoft-com:vml" Requires="v">
                <p:oleObj name="Equation" r:id="rId2" imgW="44767500" imgH="23406100" progId="Equation.3">
                  <p:embed/>
                </p:oleObj>
              </mc:Choice>
              <mc:Fallback>
                <p:oleObj name="Equation" r:id="rId2" imgW="44767500" imgH="234061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14600"/>
                        <a:ext cx="2933700" cy="153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a:extLst>
              <a:ext uri="{FF2B5EF4-FFF2-40B4-BE49-F238E27FC236}">
                <a16:creationId xmlns:a16="http://schemas.microsoft.com/office/drawing/2014/main" id="{896DCF21-6E54-6321-4F9A-904719724E22}"/>
              </a:ext>
            </a:extLst>
          </p:cNvPr>
          <p:cNvSpPr>
            <a:spLocks noGrp="1" noChangeArrowheads="1"/>
          </p:cNvSpPr>
          <p:nvPr>
            <p:ph type="title"/>
          </p:nvPr>
        </p:nvSpPr>
        <p:spPr/>
        <p:txBody>
          <a:bodyPr/>
          <a:lstStyle/>
          <a:p>
            <a:r>
              <a:rPr lang="en-US" altLang="sv-SE">
                <a:solidFill>
                  <a:srgbClr val="FFFFFF"/>
                </a:solidFill>
                <a:latin typeface="Arial" panose="020B0604020202020204" pitchFamily="34" charset="0"/>
                <a:ea typeface="ＭＳ Ｐゴシック" panose="020B0600070205080204" pitchFamily="34" charset="-128"/>
              </a:rPr>
              <a:t>Radiation Heat Transfer</a:t>
            </a:r>
          </a:p>
        </p:txBody>
      </p:sp>
      <p:sp>
        <p:nvSpPr>
          <p:cNvPr id="30722" name="Content Placeholder 6">
            <a:extLst>
              <a:ext uri="{FF2B5EF4-FFF2-40B4-BE49-F238E27FC236}">
                <a16:creationId xmlns:a16="http://schemas.microsoft.com/office/drawing/2014/main" id="{F5499C69-A722-B664-A186-88B92A371C82}"/>
              </a:ext>
            </a:extLst>
          </p:cNvPr>
          <p:cNvSpPr>
            <a:spLocks noGrp="1" noChangeArrowheads="1"/>
          </p:cNvSpPr>
          <p:nvPr>
            <p:ph idx="1"/>
          </p:nvPr>
        </p:nvSpPr>
        <p:spPr>
          <a:xfrm>
            <a:off x="0" y="1447800"/>
            <a:ext cx="8991600" cy="5027613"/>
          </a:xfrm>
        </p:spPr>
        <p:txBody>
          <a:bodyPr/>
          <a:lstStyle/>
          <a:p>
            <a:r>
              <a:rPr lang="en-US" altLang="sv-SE">
                <a:latin typeface="Arial" panose="020B0604020202020204" pitchFamily="34" charset="0"/>
                <a:ea typeface="ＭＳ Ｐゴシック" panose="020B0600070205080204" pitchFamily="34" charset="-128"/>
              </a:rPr>
              <a:t>Looking at Eq. A, How do we reduce </a:t>
            </a:r>
          </a:p>
          <a:p>
            <a:pPr>
              <a:buFont typeface="Wingdings" pitchFamily="2" charset="2"/>
              <a:buNone/>
            </a:pPr>
            <a:r>
              <a:rPr lang="en-US" altLang="sv-SE">
                <a:latin typeface="Arial" panose="020B0604020202020204" pitchFamily="34" charset="0"/>
                <a:ea typeface="ＭＳ Ｐゴシック" panose="020B0600070205080204" pitchFamily="34" charset="-128"/>
              </a:rPr>
              <a:t>   the radiation heat transfer?</a:t>
            </a:r>
          </a:p>
          <a:p>
            <a:r>
              <a:rPr lang="en-US" altLang="sv-SE">
                <a:latin typeface="Arial" panose="020B0604020202020204" pitchFamily="34" charset="0"/>
                <a:ea typeface="ＭＳ Ｐゴシック" panose="020B0600070205080204" pitchFamily="34" charset="-128"/>
              </a:rPr>
              <a:t>We could reduce the emissivity (</a:t>
            </a:r>
            <a:r>
              <a:rPr lang="en-US" altLang="sv-SE">
                <a:latin typeface="Symbol" pitchFamily="2" charset="2"/>
                <a:ea typeface="ＭＳ Ｐゴシック" panose="020B0600070205080204" pitchFamily="34" charset="-128"/>
              </a:rPr>
              <a:t>e</a:t>
            </a:r>
            <a:r>
              <a:rPr lang="en-US" altLang="sv-SE">
                <a:latin typeface="Arial" panose="020B0604020202020204" pitchFamily="34" charset="0"/>
                <a:ea typeface="ＭＳ Ｐゴシック" panose="020B0600070205080204" pitchFamily="34" charset="-128"/>
              </a:rPr>
              <a:t>)</a:t>
            </a:r>
          </a:p>
          <a:p>
            <a:pPr lvl="1"/>
            <a:r>
              <a:rPr lang="en-US" altLang="sv-SE">
                <a:latin typeface="Arial" panose="020B0604020202020204" pitchFamily="34" charset="0"/>
                <a:ea typeface="ＭＳ Ｐゴシック" panose="020B0600070205080204" pitchFamily="34" charset="-128"/>
              </a:rPr>
              <a:t>This is done in some cases; using either </a:t>
            </a:r>
          </a:p>
          <a:p>
            <a:pPr lvl="1">
              <a:buFont typeface="Arial" panose="020B0604020202020204" pitchFamily="34" charset="0"/>
              <a:buNone/>
            </a:pPr>
            <a:r>
              <a:rPr lang="en-US" altLang="sv-SE">
                <a:latin typeface="Arial" panose="020B0604020202020204" pitchFamily="34" charset="0"/>
                <a:ea typeface="ＭＳ Ｐゴシック" panose="020B0600070205080204" pitchFamily="34" charset="-128"/>
              </a:rPr>
              <a:t>reflective tape or silver plating</a:t>
            </a:r>
          </a:p>
          <a:p>
            <a:pPr lvl="1"/>
            <a:r>
              <a:rPr lang="en-US" altLang="sv-SE">
                <a:latin typeface="Arial" panose="020B0604020202020204" pitchFamily="34" charset="0"/>
                <a:ea typeface="ＭＳ Ｐゴシック" panose="020B0600070205080204" pitchFamily="34" charset="-128"/>
              </a:rPr>
              <a:t>Better below 77 K</a:t>
            </a:r>
          </a:p>
          <a:p>
            <a:pPr lvl="1"/>
            <a:r>
              <a:rPr lang="en-US" altLang="sv-SE">
                <a:latin typeface="Arial" panose="020B0604020202020204" pitchFamily="34" charset="0"/>
                <a:ea typeface="ＭＳ Ｐゴシック" panose="020B0600070205080204" pitchFamily="34" charset="-128"/>
              </a:rPr>
              <a:t>It</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also part of MLI systems (see below)</a:t>
            </a:r>
          </a:p>
          <a:p>
            <a:pPr lvl="1"/>
            <a:r>
              <a:rPr lang="en-US" altLang="sv-SE">
                <a:latin typeface="Arial" panose="020B0604020202020204" pitchFamily="34" charset="0"/>
                <a:ea typeface="ＭＳ Ｐゴシック" panose="020B0600070205080204" pitchFamily="34" charset="-128"/>
              </a:rPr>
              <a:t>We have to consider tarnishing</a:t>
            </a:r>
          </a:p>
          <a:p>
            <a:pPr lvl="1"/>
            <a:r>
              <a:rPr lang="en-US" altLang="sv-SE">
                <a:latin typeface="Arial" panose="020B0604020202020204" pitchFamily="34" charset="0"/>
                <a:ea typeface="ＭＳ Ｐゴシック" panose="020B0600070205080204" pitchFamily="34" charset="-128"/>
              </a:rPr>
              <a:t>May be labor intensive</a:t>
            </a:r>
          </a:p>
        </p:txBody>
      </p:sp>
      <p:sp>
        <p:nvSpPr>
          <p:cNvPr id="30723" name="Date Placeholder 5">
            <a:extLst>
              <a:ext uri="{FF2B5EF4-FFF2-40B4-BE49-F238E27FC236}">
                <a16:creationId xmlns:a16="http://schemas.microsoft.com/office/drawing/2014/main" id="{477B6EF7-1CFC-2346-5FFA-DCDDBC91CFE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30724" name="Footer Placeholder 3">
            <a:extLst>
              <a:ext uri="{FF2B5EF4-FFF2-40B4-BE49-F238E27FC236}">
                <a16:creationId xmlns:a16="http://schemas.microsoft.com/office/drawing/2014/main" id="{A6C69857-2492-4725-A534-B003039E793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30725" name="Slide Number Placeholder 4">
            <a:extLst>
              <a:ext uri="{FF2B5EF4-FFF2-40B4-BE49-F238E27FC236}">
                <a16:creationId xmlns:a16="http://schemas.microsoft.com/office/drawing/2014/main" id="{7661D9C5-DE08-3F40-E884-61D29BC13A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B7BFF0B3-A5B3-B04A-A7DC-DF0195BBF0D1}" type="slidenum">
              <a:rPr lang="en-US" altLang="sv-SE" sz="1000"/>
              <a:pPr>
                <a:spcBef>
                  <a:spcPct val="0"/>
                </a:spcBef>
                <a:buSzTx/>
                <a:buFontTx/>
                <a:buNone/>
              </a:pPr>
              <a:t>17</a:t>
            </a:fld>
            <a:endParaRPr lang="en-US" altLang="sv-SE" sz="1000"/>
          </a:p>
        </p:txBody>
      </p:sp>
      <p:pic>
        <p:nvPicPr>
          <p:cNvPr id="30726" name="Picture 7">
            <a:extLst>
              <a:ext uri="{FF2B5EF4-FFF2-40B4-BE49-F238E27FC236}">
                <a16:creationId xmlns:a16="http://schemas.microsoft.com/office/drawing/2014/main" id="{B7CC07B8-0F71-9390-F797-B3B7879B73F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810250" y="1447800"/>
            <a:ext cx="3359150" cy="5027613"/>
          </a:xfrm>
          <a:noFill/>
        </p:spPr>
      </p:pic>
      <p:sp>
        <p:nvSpPr>
          <p:cNvPr id="30727" name="TextBox 9">
            <a:extLst>
              <a:ext uri="{FF2B5EF4-FFF2-40B4-BE49-F238E27FC236}">
                <a16:creationId xmlns:a16="http://schemas.microsoft.com/office/drawing/2014/main" id="{571EA9CD-89F5-B3F5-FE6D-1FAC12332F8F}"/>
              </a:ext>
            </a:extLst>
          </p:cNvPr>
          <p:cNvSpPr txBox="1">
            <a:spLocks noChangeArrowheads="1"/>
          </p:cNvSpPr>
          <p:nvPr/>
        </p:nvSpPr>
        <p:spPr bwMode="auto">
          <a:xfrm>
            <a:off x="1447800" y="5715000"/>
            <a:ext cx="368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rPr>
              <a:t>From </a:t>
            </a:r>
            <a:r>
              <a:rPr lang="en-US" altLang="sv-SE" sz="1400" u="sng">
                <a:solidFill>
                  <a:schemeClr val="tx1"/>
                </a:solidFill>
              </a:rPr>
              <a:t>Helium Cryogenics</a:t>
            </a:r>
            <a:r>
              <a:rPr lang="en-US" altLang="sv-SE" sz="1400">
                <a:solidFill>
                  <a:schemeClr val="tx1"/>
                </a:solidFill>
              </a:rPr>
              <a:t> – S. W. Van Sciver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7">
            <a:extLst>
              <a:ext uri="{FF2B5EF4-FFF2-40B4-BE49-F238E27FC236}">
                <a16:creationId xmlns:a16="http://schemas.microsoft.com/office/drawing/2014/main" id="{F504B855-B2BD-2D2A-AEA5-C9AD4AB69301}"/>
              </a:ext>
            </a:extLst>
          </p:cNvPr>
          <p:cNvSpPr>
            <a:spLocks noGrp="1" noChangeArrowheads="1"/>
          </p:cNvSpPr>
          <p:nvPr>
            <p:ph type="title"/>
          </p:nvPr>
        </p:nvSpPr>
        <p:spPr>
          <a:xfrm>
            <a:off x="-25400" y="3810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Radiation Heat Transfer</a:t>
            </a:r>
          </a:p>
        </p:txBody>
      </p:sp>
      <p:sp>
        <p:nvSpPr>
          <p:cNvPr id="31746" name="Content Placeholder 8">
            <a:extLst>
              <a:ext uri="{FF2B5EF4-FFF2-40B4-BE49-F238E27FC236}">
                <a16:creationId xmlns:a16="http://schemas.microsoft.com/office/drawing/2014/main" id="{2068E29B-83EB-BD95-1895-DEFF61C9FF10}"/>
              </a:ext>
            </a:extLst>
          </p:cNvPr>
          <p:cNvSpPr>
            <a:spLocks noGrp="1" noChangeArrowheads="1"/>
          </p:cNvSpPr>
          <p:nvPr>
            <p:ph idx="1"/>
          </p:nvPr>
        </p:nvSpPr>
        <p:spPr>
          <a:xfrm>
            <a:off x="152400" y="1447800"/>
            <a:ext cx="8991600" cy="5027613"/>
          </a:xfrm>
        </p:spPr>
        <p:txBody>
          <a:bodyPr/>
          <a:lstStyle/>
          <a:p>
            <a:r>
              <a:rPr lang="en-US" altLang="sv-SE">
                <a:latin typeface="Arial" panose="020B0604020202020204" pitchFamily="34" charset="0"/>
                <a:ea typeface="ＭＳ Ｐゴシック" panose="020B0600070205080204" pitchFamily="34" charset="-128"/>
              </a:rPr>
              <a:t>Another way to reduce radiation heat transfer is to install intermediate actively cooled radiation shields that operate at a temperature between 300 K and the lowest cryogenic temperature. This has several advantages.</a:t>
            </a:r>
          </a:p>
          <a:p>
            <a:pPr lvl="1"/>
            <a:r>
              <a:rPr lang="en-US" altLang="sv-SE">
                <a:latin typeface="Arial" panose="020B0604020202020204" pitchFamily="34" charset="0"/>
                <a:ea typeface="ＭＳ Ｐゴシック" panose="020B0600070205080204" pitchFamily="34" charset="-128"/>
              </a:rPr>
              <a:t>It greatly reduces the heat load to the lowest temperature level</a:t>
            </a:r>
          </a:p>
          <a:p>
            <a:pPr lvl="2"/>
            <a:r>
              <a:rPr lang="en-US" altLang="sv-SE">
                <a:latin typeface="Arial" panose="020B0604020202020204" pitchFamily="34" charset="0"/>
                <a:ea typeface="ヒラギノ角ゴ Pro W3" pitchFamily="1" charset="-128"/>
              </a:rPr>
              <a:t>Assume parallel plates with </a:t>
            </a:r>
            <a:r>
              <a:rPr lang="en-US" altLang="sv-SE">
                <a:latin typeface="Symbol" pitchFamily="2" charset="2"/>
                <a:ea typeface="ヒラギノ角ゴ Pro W3" pitchFamily="1" charset="-128"/>
              </a:rPr>
              <a:t>e</a:t>
            </a:r>
            <a:r>
              <a:rPr lang="en-US" altLang="sv-SE">
                <a:latin typeface="Arial" panose="020B0604020202020204" pitchFamily="34" charset="0"/>
                <a:ea typeface="ヒラギノ角ゴ Pro W3" pitchFamily="1" charset="-128"/>
              </a:rPr>
              <a:t> = 0.2 </a:t>
            </a:r>
          </a:p>
          <a:p>
            <a:pPr lvl="2"/>
            <a:r>
              <a:rPr lang="en-US" altLang="sv-SE">
                <a:latin typeface="Arial" panose="020B0604020202020204" pitchFamily="34" charset="0"/>
                <a:ea typeface="ヒラギノ角ゴ Pro W3" pitchFamily="1" charset="-128"/>
              </a:rPr>
              <a:t>then from Eq. B  q ( 300 K – 4.2 K ) = 46 W/m</a:t>
            </a:r>
            <a:r>
              <a:rPr lang="en-US" altLang="sv-SE" baseline="30000">
                <a:latin typeface="Arial" panose="020B0604020202020204" pitchFamily="34" charset="0"/>
                <a:ea typeface="ヒラギノ角ゴ Pro W3" pitchFamily="1" charset="-128"/>
              </a:rPr>
              <a:t>2</a:t>
            </a:r>
            <a:r>
              <a:rPr lang="en-US" altLang="sv-SE">
                <a:latin typeface="Arial" panose="020B0604020202020204" pitchFamily="34" charset="0"/>
                <a:ea typeface="ヒラギノ角ゴ Pro W3" pitchFamily="1" charset="-128"/>
              </a:rPr>
              <a:t> while q (77 – 4.2) = 0.2 W/m</a:t>
            </a:r>
            <a:r>
              <a:rPr lang="en-US" altLang="sv-SE" baseline="30000">
                <a:latin typeface="Arial" panose="020B0604020202020204" pitchFamily="34" charset="0"/>
                <a:ea typeface="ヒラギノ角ゴ Pro W3" pitchFamily="1" charset="-128"/>
              </a:rPr>
              <a:t>2</a:t>
            </a:r>
          </a:p>
          <a:p>
            <a:pPr lvl="1"/>
            <a:r>
              <a:rPr lang="en-US" altLang="sv-SE">
                <a:latin typeface="Arial" panose="020B0604020202020204" pitchFamily="34" charset="0"/>
                <a:ea typeface="ＭＳ Ｐゴシック" panose="020B0600070205080204" pitchFamily="34" charset="-128"/>
              </a:rPr>
              <a:t>It allows heat interception at higher temperatures &amp; thus better Carnot efficiency</a:t>
            </a:r>
          </a:p>
          <a:p>
            <a:pPr lvl="1"/>
            <a:r>
              <a:rPr lang="en-US" altLang="sv-SE">
                <a:latin typeface="Arial" panose="020B0604020202020204" pitchFamily="34" charset="0"/>
                <a:ea typeface="ＭＳ Ｐゴシック" panose="020B0600070205080204" pitchFamily="34" charset="-128"/>
              </a:rPr>
              <a:t>Such an actively cooled shield provides a convenient heat intercept for supports, wires etc to reduce conduction heat leak.</a:t>
            </a:r>
          </a:p>
          <a:p>
            <a:r>
              <a:rPr lang="en-US" altLang="sv-SE">
                <a:latin typeface="Arial" panose="020B0604020202020204" pitchFamily="34" charset="0"/>
                <a:ea typeface="ＭＳ Ｐゴシック" panose="020B0600070205080204" pitchFamily="34" charset="-128"/>
              </a:rPr>
              <a:t>Shields may be cooled by</a:t>
            </a:r>
          </a:p>
          <a:p>
            <a:pPr lvl="1"/>
            <a:r>
              <a:rPr lang="en-US" altLang="sv-SE">
                <a:latin typeface="Arial" panose="020B0604020202020204" pitchFamily="34" charset="0"/>
                <a:ea typeface="ＭＳ Ｐゴシック" panose="020B0600070205080204" pitchFamily="34" charset="-128"/>
              </a:rPr>
              <a:t>Liquid baths ( LN</a:t>
            </a:r>
            <a:r>
              <a:rPr lang="en-US" altLang="sv-SE" baseline="-25000">
                <a:latin typeface="Arial" panose="020B0604020202020204" pitchFamily="34" charset="0"/>
                <a:ea typeface="ＭＳ Ｐゴシック" panose="020B0600070205080204" pitchFamily="34" charset="-128"/>
              </a:rPr>
              <a:t>2</a:t>
            </a:r>
            <a:r>
              <a:rPr lang="en-US" altLang="sv-SE">
                <a:latin typeface="Arial" panose="020B0604020202020204" pitchFamily="34" charset="0"/>
                <a:ea typeface="ＭＳ Ｐゴシック" panose="020B0600070205080204" pitchFamily="34" charset="-128"/>
              </a:rPr>
              <a:t>)</a:t>
            </a:r>
          </a:p>
          <a:p>
            <a:pPr lvl="1"/>
            <a:r>
              <a:rPr lang="en-US" altLang="sv-SE">
                <a:latin typeface="Arial" panose="020B0604020202020204" pitchFamily="34" charset="0"/>
                <a:ea typeface="ＭＳ Ｐゴシック" panose="020B0600070205080204" pitchFamily="34" charset="-128"/>
              </a:rPr>
              <a:t>Vapor boil off from stored liquid – common in LHe storage dewars</a:t>
            </a:r>
          </a:p>
          <a:p>
            <a:pPr lvl="1"/>
            <a:r>
              <a:rPr lang="en-US" altLang="sv-SE">
                <a:latin typeface="Arial" panose="020B0604020202020204" pitchFamily="34" charset="0"/>
                <a:ea typeface="ＭＳ Ｐゴシック" panose="020B0600070205080204" pitchFamily="34" charset="-128"/>
              </a:rPr>
              <a:t>Cooling flows from refrigeration plants</a:t>
            </a:r>
          </a:p>
          <a:p>
            <a:pPr lvl="1"/>
            <a:r>
              <a:rPr lang="en-US" altLang="sv-SE">
                <a:latin typeface="Arial" panose="020B0604020202020204" pitchFamily="34" charset="0"/>
                <a:ea typeface="ＭＳ Ｐゴシック" panose="020B0600070205080204" pitchFamily="34" charset="-128"/>
              </a:rPr>
              <a:t>Conductive cooling via small cryocoolers</a:t>
            </a:r>
          </a:p>
        </p:txBody>
      </p:sp>
      <p:sp>
        <p:nvSpPr>
          <p:cNvPr id="31747" name="Date Placeholder 6">
            <a:extLst>
              <a:ext uri="{FF2B5EF4-FFF2-40B4-BE49-F238E27FC236}">
                <a16:creationId xmlns:a16="http://schemas.microsoft.com/office/drawing/2014/main" id="{A38A2AFC-9146-9B2C-92AD-5B879B0A3E9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31748" name="Footer Placeholder 4">
            <a:extLst>
              <a:ext uri="{FF2B5EF4-FFF2-40B4-BE49-F238E27FC236}">
                <a16:creationId xmlns:a16="http://schemas.microsoft.com/office/drawing/2014/main" id="{AFD1FE8B-9176-94A9-278E-8D22B0AA474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31749" name="Slide Number Placeholder 5">
            <a:extLst>
              <a:ext uri="{FF2B5EF4-FFF2-40B4-BE49-F238E27FC236}">
                <a16:creationId xmlns:a16="http://schemas.microsoft.com/office/drawing/2014/main" id="{1E6E127C-012D-DB94-9A40-0EA888544D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F168D5B9-8B0D-9D4A-84B4-422F0E7F3341}" type="slidenum">
              <a:rPr lang="en-US" altLang="sv-SE" sz="1000"/>
              <a:pPr>
                <a:spcBef>
                  <a:spcPct val="0"/>
                </a:spcBef>
                <a:buSzTx/>
                <a:buFontTx/>
                <a:buNone/>
              </a:pPr>
              <a:t>18</a:t>
            </a:fld>
            <a:endParaRPr lang="en-US" altLang="sv-SE" sz="1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7">
            <a:extLst>
              <a:ext uri="{FF2B5EF4-FFF2-40B4-BE49-F238E27FC236}">
                <a16:creationId xmlns:a16="http://schemas.microsoft.com/office/drawing/2014/main" id="{283FAC51-D52E-0FD1-E57D-345E626521A9}"/>
              </a:ext>
            </a:extLst>
          </p:cNvPr>
          <p:cNvSpPr>
            <a:spLocks noGrp="1" noChangeArrowheads="1"/>
          </p:cNvSpPr>
          <p:nvPr>
            <p:ph type="title"/>
          </p:nvPr>
        </p:nvSpPr>
        <p:spPr>
          <a:xfrm>
            <a:off x="25400" y="304800"/>
            <a:ext cx="8991600" cy="922338"/>
          </a:xfrm>
        </p:spPr>
        <p:txBody>
          <a:bodyPr/>
          <a:lstStyle/>
          <a:p>
            <a:r>
              <a:rPr lang="en-US" altLang="sv-SE">
                <a:solidFill>
                  <a:srgbClr val="FFFFFF"/>
                </a:solidFill>
                <a:latin typeface="Arial" panose="020B0604020202020204" pitchFamily="34" charset="0"/>
                <a:ea typeface="ＭＳ Ｐゴシック" panose="020B0600070205080204" pitchFamily="34" charset="-128"/>
              </a:rPr>
              <a:t>Examples of Cooled </a:t>
            </a:r>
            <a:br>
              <a:rPr lang="en-US" altLang="sv-SE">
                <a:solidFill>
                  <a:srgbClr val="FFFFFF"/>
                </a:solidFill>
                <a:latin typeface="Arial" panose="020B0604020202020204" pitchFamily="34" charset="0"/>
                <a:ea typeface="ＭＳ Ｐゴシック" panose="020B0600070205080204" pitchFamily="34" charset="-128"/>
              </a:rPr>
            </a:br>
            <a:r>
              <a:rPr lang="en-US" altLang="sv-SE">
                <a:solidFill>
                  <a:srgbClr val="FFFFFF"/>
                </a:solidFill>
                <a:latin typeface="Arial" panose="020B0604020202020204" pitchFamily="34" charset="0"/>
                <a:ea typeface="ＭＳ Ｐゴシック" panose="020B0600070205080204" pitchFamily="34" charset="-128"/>
              </a:rPr>
              <a:t>Radiation Shields</a:t>
            </a:r>
          </a:p>
        </p:txBody>
      </p:sp>
      <p:sp>
        <p:nvSpPr>
          <p:cNvPr id="32770" name="Content Placeholder 9">
            <a:extLst>
              <a:ext uri="{FF2B5EF4-FFF2-40B4-BE49-F238E27FC236}">
                <a16:creationId xmlns:a16="http://schemas.microsoft.com/office/drawing/2014/main" id="{D5E97E13-156D-C6E2-3A3A-C9402604DE30}"/>
              </a:ext>
            </a:extLst>
          </p:cNvPr>
          <p:cNvSpPr>
            <a:spLocks noGrp="1" noChangeArrowheads="1"/>
          </p:cNvSpPr>
          <p:nvPr>
            <p:ph idx="1"/>
          </p:nvPr>
        </p:nvSpPr>
        <p:spPr>
          <a:xfrm>
            <a:off x="0" y="3581400"/>
            <a:ext cx="5257800" cy="2971800"/>
          </a:xfrm>
        </p:spPr>
        <p:txBody>
          <a:bodyPr/>
          <a:lstStyle/>
          <a:p>
            <a:endParaRPr lang="en-US" altLang="sv-SE">
              <a:latin typeface="Arial" panose="020B0604020202020204" pitchFamily="34" charset="0"/>
              <a:ea typeface="ＭＳ Ｐゴシック" panose="020B0600070205080204" pitchFamily="34" charset="-128"/>
            </a:endParaRPr>
          </a:p>
          <a:p>
            <a:r>
              <a:rPr lang="en-US" altLang="sv-SE">
                <a:latin typeface="Arial" panose="020B0604020202020204" pitchFamily="34" charset="0"/>
                <a:ea typeface="ＭＳ Ｐゴシック" panose="020B0600070205080204" pitchFamily="34" charset="-128"/>
              </a:rPr>
              <a:t>Shield is cooled by boil off gas from stored cryogen</a:t>
            </a:r>
          </a:p>
          <a:p>
            <a:pPr lvl="1"/>
            <a:r>
              <a:rPr lang="en-US" altLang="sv-SE">
                <a:latin typeface="Arial" panose="020B0604020202020204" pitchFamily="34" charset="0"/>
                <a:ea typeface="ＭＳ Ｐゴシック" panose="020B0600070205080204" pitchFamily="34" charset="-128"/>
              </a:rPr>
              <a:t>Spacing of cooling tubes on shield may be calculated by: </a:t>
            </a:r>
            <a:r>
              <a:rPr lang="en-US" altLang="sv-SE">
                <a:latin typeface="Symbol" pitchFamily="2" charset="2"/>
                <a:ea typeface="ＭＳ Ｐゴシック" panose="020B0600070205080204" pitchFamily="34" charset="-128"/>
              </a:rPr>
              <a:t>D</a:t>
            </a:r>
            <a:r>
              <a:rPr lang="en-US" altLang="sv-SE">
                <a:latin typeface="Arial" panose="020B0604020202020204" pitchFamily="34" charset="0"/>
                <a:ea typeface="ＭＳ Ｐゴシック" panose="020B0600070205080204" pitchFamily="34" charset="-128"/>
              </a:rPr>
              <a:t>T = qL</a:t>
            </a:r>
            <a:r>
              <a:rPr lang="en-US" altLang="sv-SE" baseline="30000">
                <a:latin typeface="Arial" panose="020B0604020202020204" pitchFamily="34" charset="0"/>
                <a:ea typeface="ＭＳ Ｐゴシック" panose="020B0600070205080204" pitchFamily="34" charset="-128"/>
              </a:rPr>
              <a:t>2</a:t>
            </a:r>
            <a:r>
              <a:rPr lang="en-US" altLang="sv-SE">
                <a:latin typeface="Arial" panose="020B0604020202020204" pitchFamily="34" charset="0"/>
                <a:ea typeface="ＭＳ Ｐゴシック" panose="020B0600070205080204" pitchFamily="34" charset="-128"/>
              </a:rPr>
              <a:t>/2kt</a:t>
            </a:r>
            <a:endParaRPr lang="en-US" altLang="sv-SE">
              <a:latin typeface="Symbol" pitchFamily="2" charset="2"/>
              <a:ea typeface="ＭＳ Ｐゴシック" panose="020B0600070205080204" pitchFamily="34" charset="-128"/>
            </a:endParaRPr>
          </a:p>
          <a:p>
            <a:pPr lvl="2"/>
            <a:r>
              <a:rPr lang="en-US" altLang="sv-SE">
                <a:latin typeface="Symbol" pitchFamily="2" charset="2"/>
                <a:ea typeface="ＭＳ Ｐゴシック" panose="020B0600070205080204" pitchFamily="34" charset="-128"/>
              </a:rPr>
              <a:t>D</a:t>
            </a:r>
            <a:r>
              <a:rPr lang="en-US" altLang="sv-SE" sz="1600">
                <a:latin typeface="Arial" panose="020B0604020202020204" pitchFamily="34" charset="0"/>
                <a:ea typeface="ＭＳ Ｐゴシック" panose="020B0600070205080204" pitchFamily="34" charset="-128"/>
              </a:rPr>
              <a:t>T = max allowable temperature difference between any point on shield and tube</a:t>
            </a:r>
          </a:p>
          <a:p>
            <a:pPr lvl="2"/>
            <a:r>
              <a:rPr lang="en-US" altLang="sv-SE" sz="1600">
                <a:latin typeface="Arial" panose="020B0604020202020204" pitchFamily="34" charset="0"/>
                <a:ea typeface="ＭＳ Ｐゴシック" panose="020B0600070205080204" pitchFamily="34" charset="-128"/>
              </a:rPr>
              <a:t>q = heat flux on shield</a:t>
            </a:r>
          </a:p>
          <a:p>
            <a:pPr lvl="2"/>
            <a:r>
              <a:rPr lang="en-US" altLang="sv-SE" sz="1600">
                <a:latin typeface="Arial" panose="020B0604020202020204" pitchFamily="34" charset="0"/>
                <a:ea typeface="ＭＳ Ｐゴシック" panose="020B0600070205080204" pitchFamily="34" charset="-128"/>
              </a:rPr>
              <a:t>k = shield thermal conductivity</a:t>
            </a:r>
          </a:p>
          <a:p>
            <a:pPr lvl="2"/>
            <a:r>
              <a:rPr lang="en-US" altLang="sv-SE" sz="1600">
                <a:latin typeface="Arial" panose="020B0604020202020204" pitchFamily="34" charset="0"/>
                <a:ea typeface="ＭＳ Ｐゴシック" panose="020B0600070205080204" pitchFamily="34" charset="-128"/>
              </a:rPr>
              <a:t>L = ½ max tube spacing</a:t>
            </a:r>
          </a:p>
          <a:p>
            <a:pPr lvl="2"/>
            <a:r>
              <a:rPr lang="en-US" altLang="sv-SE" sz="1600">
                <a:latin typeface="Arial" panose="020B0604020202020204" pitchFamily="34" charset="0"/>
                <a:ea typeface="ＭＳ Ｐゴシック" panose="020B0600070205080204" pitchFamily="34" charset="-128"/>
              </a:rPr>
              <a:t>t = shield thickness</a:t>
            </a:r>
            <a:endParaRPr lang="en-US" altLang="sv-SE">
              <a:latin typeface="Arial" panose="020B0604020202020204" pitchFamily="34" charset="0"/>
              <a:ea typeface="ＭＳ Ｐゴシック" panose="020B0600070205080204" pitchFamily="34" charset="-128"/>
            </a:endParaRPr>
          </a:p>
          <a:p>
            <a:pPr lvl="2"/>
            <a:endParaRPr lang="en-US" altLang="sv-SE">
              <a:latin typeface="Arial" panose="020B0604020202020204" pitchFamily="34" charset="0"/>
              <a:ea typeface="ＭＳ Ｐゴシック" panose="020B0600070205080204" pitchFamily="34" charset="-128"/>
            </a:endParaRPr>
          </a:p>
          <a:p>
            <a:pPr>
              <a:buFont typeface="Wingdings" pitchFamily="2" charset="2"/>
              <a:buNone/>
            </a:pPr>
            <a:r>
              <a:rPr lang="en-US" altLang="sv-SE">
                <a:latin typeface="Symbol" pitchFamily="2" charset="2"/>
                <a:ea typeface="ＭＳ Ｐゴシック" panose="020B0600070205080204" pitchFamily="34" charset="-128"/>
              </a:rPr>
              <a:t>	</a:t>
            </a:r>
          </a:p>
        </p:txBody>
      </p:sp>
      <p:sp>
        <p:nvSpPr>
          <p:cNvPr id="32771" name="Date Placeholder 5">
            <a:extLst>
              <a:ext uri="{FF2B5EF4-FFF2-40B4-BE49-F238E27FC236}">
                <a16:creationId xmlns:a16="http://schemas.microsoft.com/office/drawing/2014/main" id="{1A05DA1A-45A9-6FA0-03A1-07E4EEF66B8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32772" name="Footer Placeholder 3">
            <a:extLst>
              <a:ext uri="{FF2B5EF4-FFF2-40B4-BE49-F238E27FC236}">
                <a16:creationId xmlns:a16="http://schemas.microsoft.com/office/drawing/2014/main" id="{689B9F7A-C0A9-9C1E-15BF-6E06036E1D3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32773" name="Slide Number Placeholder 4">
            <a:extLst>
              <a:ext uri="{FF2B5EF4-FFF2-40B4-BE49-F238E27FC236}">
                <a16:creationId xmlns:a16="http://schemas.microsoft.com/office/drawing/2014/main" id="{A4A69B7D-2B7E-36B3-C816-C095440F13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4629CE0C-B087-B647-8D1B-C44C79CBBA04}" type="slidenum">
              <a:rPr lang="en-US" altLang="sv-SE" sz="1000"/>
              <a:pPr>
                <a:spcBef>
                  <a:spcPct val="0"/>
                </a:spcBef>
                <a:buSzTx/>
                <a:buFontTx/>
                <a:buNone/>
              </a:pPr>
              <a:t>19</a:t>
            </a:fld>
            <a:endParaRPr lang="en-US" altLang="sv-SE" sz="1000"/>
          </a:p>
        </p:txBody>
      </p:sp>
      <p:sp>
        <p:nvSpPr>
          <p:cNvPr id="32774" name="Content Placeholder 10">
            <a:extLst>
              <a:ext uri="{FF2B5EF4-FFF2-40B4-BE49-F238E27FC236}">
                <a16:creationId xmlns:a16="http://schemas.microsoft.com/office/drawing/2014/main" id="{8B802A7C-C8F8-3A56-1325-FCFF4273E875}"/>
              </a:ext>
            </a:extLst>
          </p:cNvPr>
          <p:cNvSpPr>
            <a:spLocks noGrp="1" noChangeArrowheads="1"/>
          </p:cNvSpPr>
          <p:nvPr>
            <p:ph idx="4294967295"/>
          </p:nvPr>
        </p:nvSpPr>
        <p:spPr>
          <a:xfrm>
            <a:off x="0" y="1524000"/>
            <a:ext cx="4441825" cy="1447800"/>
          </a:xfrm>
        </p:spPr>
        <p:txBody>
          <a:bodyPr/>
          <a:lstStyle/>
          <a:p>
            <a:r>
              <a:rPr lang="en-US" altLang="sv-SE">
                <a:latin typeface="Arial" panose="020B0604020202020204" pitchFamily="34" charset="0"/>
                <a:ea typeface="ＭＳ Ｐゴシック" panose="020B0600070205080204" pitchFamily="34" charset="-128"/>
              </a:rPr>
              <a:t>LN</a:t>
            </a:r>
            <a:r>
              <a:rPr lang="en-US" altLang="sv-SE" baseline="-25000">
                <a:latin typeface="Arial" panose="020B0604020202020204" pitchFamily="34" charset="0"/>
                <a:ea typeface="ＭＳ Ｐゴシック" panose="020B0600070205080204" pitchFamily="34" charset="-128"/>
              </a:rPr>
              <a:t>2 </a:t>
            </a:r>
            <a:r>
              <a:rPr lang="en-US" altLang="sv-SE">
                <a:latin typeface="Arial" panose="020B0604020202020204" pitchFamily="34" charset="0"/>
                <a:ea typeface="ＭＳ Ｐゴシック" panose="020B0600070205080204" pitchFamily="34" charset="-128"/>
              </a:rPr>
              <a:t> bath surrounds inner LHe or LH</a:t>
            </a:r>
            <a:r>
              <a:rPr lang="en-US" altLang="sv-SE" baseline="-25000">
                <a:latin typeface="Arial" panose="020B0604020202020204" pitchFamily="34" charset="0"/>
                <a:ea typeface="ＭＳ Ｐゴシック" panose="020B0600070205080204" pitchFamily="34" charset="-128"/>
              </a:rPr>
              <a:t>2</a:t>
            </a:r>
            <a:r>
              <a:rPr lang="en-US" altLang="sv-SE">
                <a:latin typeface="Arial" panose="020B0604020202020204" pitchFamily="34" charset="0"/>
                <a:ea typeface="ＭＳ Ｐゴシック" panose="020B0600070205080204" pitchFamily="34" charset="-128"/>
              </a:rPr>
              <a:t> bath</a:t>
            </a:r>
          </a:p>
          <a:p>
            <a:r>
              <a:rPr lang="en-US" altLang="sv-SE">
                <a:latin typeface="Arial" panose="020B0604020202020204" pitchFamily="34" charset="0"/>
                <a:ea typeface="ＭＳ Ｐゴシック" panose="020B0600070205080204" pitchFamily="34" charset="-128"/>
              </a:rPr>
              <a:t>Baths are separated by  a vacuum insulation space</a:t>
            </a:r>
          </a:p>
          <a:p>
            <a:pPr>
              <a:buFont typeface="Wingdings" pitchFamily="2" charset="2"/>
              <a:buNone/>
            </a:pPr>
            <a:endParaRPr lang="en-US" altLang="sv-SE">
              <a:latin typeface="Arial" panose="020B0604020202020204" pitchFamily="34" charset="0"/>
              <a:ea typeface="ＭＳ Ｐゴシック" panose="020B0600070205080204" pitchFamily="34" charset="-128"/>
            </a:endParaRPr>
          </a:p>
        </p:txBody>
      </p:sp>
      <p:sp>
        <p:nvSpPr>
          <p:cNvPr id="32775" name="TextBox 8">
            <a:extLst>
              <a:ext uri="{FF2B5EF4-FFF2-40B4-BE49-F238E27FC236}">
                <a16:creationId xmlns:a16="http://schemas.microsoft.com/office/drawing/2014/main" id="{4755E185-C5D7-3E9E-E00F-447C073411EE}"/>
              </a:ext>
            </a:extLst>
          </p:cNvPr>
          <p:cNvSpPr txBox="1">
            <a:spLocks noChangeArrowheads="1"/>
          </p:cNvSpPr>
          <p:nvPr/>
        </p:nvSpPr>
        <p:spPr bwMode="auto">
          <a:xfrm>
            <a:off x="6172200" y="6019800"/>
            <a:ext cx="2597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200">
                <a:solidFill>
                  <a:schemeClr val="tx1"/>
                </a:solidFill>
              </a:rPr>
              <a:t>From </a:t>
            </a:r>
            <a:r>
              <a:rPr lang="en-US" altLang="sv-SE" sz="1200" u="sng">
                <a:solidFill>
                  <a:schemeClr val="tx1"/>
                </a:solidFill>
              </a:rPr>
              <a:t>Cryogenic Engineering</a:t>
            </a:r>
            <a:r>
              <a:rPr lang="en-US" altLang="sv-SE" sz="1200">
                <a:solidFill>
                  <a:schemeClr val="tx1"/>
                </a:solidFill>
              </a:rPr>
              <a:t>, Flynn</a:t>
            </a:r>
          </a:p>
        </p:txBody>
      </p:sp>
      <p:pic>
        <p:nvPicPr>
          <p:cNvPr id="32776" name="Picture 3">
            <a:extLst>
              <a:ext uri="{FF2B5EF4-FFF2-40B4-BE49-F238E27FC236}">
                <a16:creationId xmlns:a16="http://schemas.microsoft.com/office/drawing/2014/main" id="{9FA29830-A9A9-6937-31AA-D9CD216966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24000"/>
            <a:ext cx="46894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4">
            <a:extLst>
              <a:ext uri="{FF2B5EF4-FFF2-40B4-BE49-F238E27FC236}">
                <a16:creationId xmlns:a16="http://schemas.microsoft.com/office/drawing/2014/main" id="{9951F28A-72E2-FE61-E767-66E6E6E9CE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10000"/>
            <a:ext cx="38862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90DFA30B-AFB6-6F56-F5D9-1EADA0D13843}"/>
              </a:ext>
            </a:extLst>
          </p:cNvPr>
          <p:cNvSpPr>
            <a:spLocks noGrp="1" noChangeArrowheads="1"/>
          </p:cNvSpPr>
          <p:nvPr>
            <p:ph type="title"/>
          </p:nvPr>
        </p:nvSpPr>
        <p:spPr>
          <a:xfrm>
            <a:off x="0" y="457200"/>
            <a:ext cx="8991600" cy="485775"/>
          </a:xfrm>
        </p:spPr>
        <p:txBody>
          <a:bodyPr/>
          <a:lstStyle/>
          <a:p>
            <a:pPr eaLnBrk="1" hangingPunct="1"/>
            <a:r>
              <a:rPr lang="en-US" altLang="sv-SE">
                <a:solidFill>
                  <a:schemeClr val="bg1"/>
                </a:solidFill>
                <a:latin typeface="Arial" panose="020B0604020202020204" pitchFamily="34" charset="0"/>
                <a:ea typeface="ＭＳ Ｐゴシック" panose="020B0600070205080204" pitchFamily="34" charset="-128"/>
              </a:rPr>
              <a:t>Goals</a:t>
            </a:r>
          </a:p>
        </p:txBody>
      </p:sp>
      <p:sp>
        <p:nvSpPr>
          <p:cNvPr id="15362" name="Content Placeholder 2">
            <a:extLst>
              <a:ext uri="{FF2B5EF4-FFF2-40B4-BE49-F238E27FC236}">
                <a16:creationId xmlns:a16="http://schemas.microsoft.com/office/drawing/2014/main" id="{6638DB06-3CC4-3D9E-F8C2-CCE24AFF89EB}"/>
              </a:ext>
            </a:extLst>
          </p:cNvPr>
          <p:cNvSpPr>
            <a:spLocks noGrp="1" noChangeArrowheads="1"/>
          </p:cNvSpPr>
          <p:nvPr>
            <p:ph idx="1"/>
          </p:nvPr>
        </p:nvSpPr>
        <p:spPr>
          <a:xfrm>
            <a:off x="0" y="1447800"/>
            <a:ext cx="8991600" cy="5027613"/>
          </a:xfrm>
        </p:spPr>
        <p:txBody>
          <a:bodyPr/>
          <a:lstStyle/>
          <a:p>
            <a:pPr eaLnBrk="1" hangingPunct="1"/>
            <a:r>
              <a:rPr lang="en-US" altLang="sv-SE">
                <a:latin typeface="Arial" panose="020B0604020202020204" pitchFamily="34" charset="0"/>
                <a:ea typeface="ＭＳ Ｐゴシック" panose="020B0600070205080204" pitchFamily="34" charset="-128"/>
              </a:rPr>
              <a:t>Introduce conduction, convection &amp; radiation heat transfer as they apply to cryogenics</a:t>
            </a:r>
          </a:p>
          <a:p>
            <a:pPr eaLnBrk="1" hangingPunct="1"/>
            <a:r>
              <a:rPr lang="en-US" altLang="sv-SE">
                <a:latin typeface="Arial" panose="020B0604020202020204" pitchFamily="34" charset="0"/>
                <a:ea typeface="ＭＳ Ｐゴシック" panose="020B0600070205080204" pitchFamily="34" charset="-128"/>
              </a:rPr>
              <a:t>Describe design techniques to reduce heat transfer into cryogenic devices</a:t>
            </a:r>
          </a:p>
          <a:p>
            <a:pPr eaLnBrk="1" hangingPunct="1"/>
            <a:r>
              <a:rPr lang="en-US" altLang="sv-SE">
                <a:latin typeface="Arial" panose="020B0604020202020204" pitchFamily="34" charset="0"/>
                <a:ea typeface="ＭＳ Ｐゴシック" panose="020B0600070205080204" pitchFamily="34" charset="-128"/>
              </a:rPr>
              <a:t>Allow the estimating and scaling of heat leaks into cryogenic devices</a:t>
            </a:r>
          </a:p>
          <a:p>
            <a:pPr eaLnBrk="1" hangingPunct="1"/>
            <a:r>
              <a:rPr lang="en-US" altLang="sv-SE">
                <a:latin typeface="Arial" panose="020B0604020202020204" pitchFamily="34" charset="0"/>
                <a:ea typeface="ＭＳ Ｐゴシック" panose="020B0600070205080204" pitchFamily="34" charset="-128"/>
              </a:rPr>
              <a:t>Discuss the basics of cryostat design</a:t>
            </a:r>
          </a:p>
          <a:p>
            <a:pPr eaLnBrk="1" hangingPunct="1"/>
            <a:r>
              <a:rPr lang="en-US" altLang="sv-SE">
                <a:latin typeface="Arial" panose="020B0604020202020204" pitchFamily="34" charset="0"/>
                <a:ea typeface="ＭＳ Ｐゴシック" panose="020B0600070205080204" pitchFamily="34" charset="-128"/>
              </a:rPr>
              <a:t>Warning! Not a full description of heat transfer</a:t>
            </a:r>
          </a:p>
          <a:p>
            <a:pPr lvl="1" eaLnBrk="1" hangingPunct="1"/>
            <a:r>
              <a:rPr lang="en-US" altLang="sv-SE">
                <a:latin typeface="Arial" panose="020B0604020202020204" pitchFamily="34" charset="0"/>
                <a:ea typeface="ＭＳ Ｐゴシック" panose="020B0600070205080204" pitchFamily="34" charset="-128"/>
              </a:rPr>
              <a:t>Many topics (boiling, detailed convection calculations, complicated geometries in radiation heat transfer etc) won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t be covered</a:t>
            </a:r>
          </a:p>
          <a:p>
            <a:pPr lvl="1" eaLnBrk="1" hangingPunct="1"/>
            <a:r>
              <a:rPr lang="en-US" altLang="sv-SE">
                <a:latin typeface="Arial" panose="020B0604020202020204" pitchFamily="34" charset="0"/>
                <a:ea typeface="ＭＳ Ｐゴシック" panose="020B0600070205080204" pitchFamily="34" charset="-128"/>
              </a:rPr>
              <a:t>Should, however, be a good example of how heat transfer theory can be applied to practical problems.</a:t>
            </a:r>
          </a:p>
          <a:p>
            <a:pPr eaLnBrk="1" hangingPunct="1"/>
            <a:endParaRPr lang="en-US" altLang="sv-SE">
              <a:latin typeface="Arial" panose="020B0604020202020204" pitchFamily="34" charset="0"/>
              <a:ea typeface="ＭＳ Ｐゴシック" panose="020B0600070205080204" pitchFamily="34" charset="-128"/>
            </a:endParaRPr>
          </a:p>
          <a:p>
            <a:pPr eaLnBrk="1" hangingPunct="1"/>
            <a:endParaRPr lang="en-US" altLang="sv-SE">
              <a:latin typeface="Arial" panose="020B0604020202020204" pitchFamily="34" charset="0"/>
              <a:ea typeface="ＭＳ Ｐゴシック" panose="020B0600070205080204" pitchFamily="34" charset="-128"/>
            </a:endParaRPr>
          </a:p>
          <a:p>
            <a:pPr lvl="1" eaLnBrk="1" hangingPunct="1">
              <a:buFont typeface="Arial" panose="020B0604020202020204" pitchFamily="34" charset="0"/>
              <a:buNone/>
            </a:pPr>
            <a:endParaRPr lang="en-US" altLang="sv-SE">
              <a:latin typeface="Arial" panose="020B0604020202020204" pitchFamily="34" charset="0"/>
              <a:ea typeface="ＭＳ Ｐゴシック" panose="020B0600070205080204" pitchFamily="34" charset="-128"/>
            </a:endParaRPr>
          </a:p>
        </p:txBody>
      </p:sp>
      <p:sp>
        <p:nvSpPr>
          <p:cNvPr id="15363" name="Date Placeholder 3">
            <a:extLst>
              <a:ext uri="{FF2B5EF4-FFF2-40B4-BE49-F238E27FC236}">
                <a16:creationId xmlns:a16="http://schemas.microsoft.com/office/drawing/2014/main" id="{A6950EC8-9565-5F43-FCFD-AE4B6A02B35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15364" name="Footer Placeholder 5">
            <a:extLst>
              <a:ext uri="{FF2B5EF4-FFF2-40B4-BE49-F238E27FC236}">
                <a16:creationId xmlns:a16="http://schemas.microsoft.com/office/drawing/2014/main" id="{D8968407-A3E7-2752-37C5-F6751F1681C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15365" name="Slide Number Placeholder 4">
            <a:extLst>
              <a:ext uri="{FF2B5EF4-FFF2-40B4-BE49-F238E27FC236}">
                <a16:creationId xmlns:a16="http://schemas.microsoft.com/office/drawing/2014/main" id="{9081973A-8088-1D86-C595-44124451E9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defTabSz="45720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defTabSz="4572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defTabSz="4572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defTabSz="4572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defTabSz="4572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defTabSz="4572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defTabSz="4572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defTabSz="4572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AEDD2D3C-175D-864F-9755-696F62018235}" type="slidenum">
              <a:rPr lang="en-US" altLang="sv-SE" sz="1000"/>
              <a:pPr>
                <a:spcBef>
                  <a:spcPct val="0"/>
                </a:spcBef>
                <a:buSzTx/>
                <a:buFontTx/>
                <a:buNone/>
              </a:pPr>
              <a:t>2</a:t>
            </a:fld>
            <a:endParaRPr lang="en-US" altLang="sv-SE" sz="1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9">
            <a:extLst>
              <a:ext uri="{FF2B5EF4-FFF2-40B4-BE49-F238E27FC236}">
                <a16:creationId xmlns:a16="http://schemas.microsoft.com/office/drawing/2014/main" id="{907B3BAA-4B7A-0A18-3D56-17AE4415488A}"/>
              </a:ext>
            </a:extLst>
          </p:cNvPr>
          <p:cNvSpPr>
            <a:spLocks noGrp="1" noChangeArrowheads="1"/>
          </p:cNvSpPr>
          <p:nvPr>
            <p:ph type="title"/>
          </p:nvPr>
        </p:nvSpPr>
        <p:spPr/>
        <p:txBody>
          <a:bodyPr/>
          <a:lstStyle/>
          <a:p>
            <a:r>
              <a:rPr lang="en-US" altLang="sv-SE">
                <a:solidFill>
                  <a:srgbClr val="FFFFFF"/>
                </a:solidFill>
                <a:latin typeface="Arial" panose="020B0604020202020204" pitchFamily="34" charset="0"/>
                <a:ea typeface="ＭＳ Ｐゴシック" panose="020B0600070205080204" pitchFamily="34" charset="-128"/>
              </a:rPr>
              <a:t>Thermal Radiation Shields</a:t>
            </a:r>
          </a:p>
        </p:txBody>
      </p:sp>
      <p:sp>
        <p:nvSpPr>
          <p:cNvPr id="33794" name="Content Placeholder 10">
            <a:extLst>
              <a:ext uri="{FF2B5EF4-FFF2-40B4-BE49-F238E27FC236}">
                <a16:creationId xmlns:a16="http://schemas.microsoft.com/office/drawing/2014/main" id="{38BB0139-2B15-1031-F559-2BA522034C18}"/>
              </a:ext>
            </a:extLst>
          </p:cNvPr>
          <p:cNvSpPr>
            <a:spLocks noGrp="1" noChangeArrowheads="1"/>
          </p:cNvSpPr>
          <p:nvPr>
            <p:ph idx="1"/>
          </p:nvPr>
        </p:nvSpPr>
        <p:spPr>
          <a:xfrm>
            <a:off x="0" y="1524000"/>
            <a:ext cx="8991600" cy="5027613"/>
          </a:xfrm>
        </p:spPr>
        <p:txBody>
          <a:bodyPr/>
          <a:lstStyle/>
          <a:p>
            <a:r>
              <a:rPr lang="en-US" altLang="sv-SE">
                <a:latin typeface="Arial" panose="020B0604020202020204" pitchFamily="34" charset="0"/>
                <a:ea typeface="ＭＳ Ｐゴシック" panose="020B0600070205080204" pitchFamily="34" charset="-128"/>
              </a:rPr>
              <a:t>Uncooled thermal radiation shields placed in a vacuum space between the warm &amp; cold surfaces also help reduce the thermal radiation heat leak</a:t>
            </a:r>
          </a:p>
          <a:p>
            <a:r>
              <a:rPr lang="en-US" altLang="sv-SE">
                <a:latin typeface="Arial" panose="020B0604020202020204" pitchFamily="34" charset="0"/>
                <a:ea typeface="ＭＳ Ｐゴシック" panose="020B0600070205080204" pitchFamily="34" charset="-128"/>
              </a:rPr>
              <a:t>It can be shown (with the grey approximation and equal emissivities) that with N shields thermal radiation heat transfer is given by:</a:t>
            </a:r>
          </a:p>
        </p:txBody>
      </p:sp>
      <p:sp>
        <p:nvSpPr>
          <p:cNvPr id="33795" name="Date Placeholder 8">
            <a:extLst>
              <a:ext uri="{FF2B5EF4-FFF2-40B4-BE49-F238E27FC236}">
                <a16:creationId xmlns:a16="http://schemas.microsoft.com/office/drawing/2014/main" id="{EB9FD1C1-0944-CE93-703C-47008C693D2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33796" name="Footer Placeholder 6">
            <a:extLst>
              <a:ext uri="{FF2B5EF4-FFF2-40B4-BE49-F238E27FC236}">
                <a16:creationId xmlns:a16="http://schemas.microsoft.com/office/drawing/2014/main" id="{DB6DDCC6-8155-EFB8-A1ED-77CC9E7A175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33797" name="Slide Number Placeholder 7">
            <a:extLst>
              <a:ext uri="{FF2B5EF4-FFF2-40B4-BE49-F238E27FC236}">
                <a16:creationId xmlns:a16="http://schemas.microsoft.com/office/drawing/2014/main" id="{BACBD2C4-D2BD-420C-9FFC-00AF17D6F4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8C53EF72-70FA-2245-AD5D-05D7CDAC266F}" type="slidenum">
              <a:rPr lang="en-US" altLang="sv-SE" sz="1000"/>
              <a:pPr>
                <a:spcBef>
                  <a:spcPct val="0"/>
                </a:spcBef>
                <a:buSzTx/>
                <a:buFontTx/>
                <a:buNone/>
              </a:pPr>
              <a:t>20</a:t>
            </a:fld>
            <a:endParaRPr lang="en-US" altLang="sv-SE" sz="1000"/>
          </a:p>
        </p:txBody>
      </p:sp>
      <p:graphicFrame>
        <p:nvGraphicFramePr>
          <p:cNvPr id="33798" name="Object 3">
            <a:extLst>
              <a:ext uri="{FF2B5EF4-FFF2-40B4-BE49-F238E27FC236}">
                <a16:creationId xmlns:a16="http://schemas.microsoft.com/office/drawing/2014/main" id="{524B2AAE-C679-4DFD-AAC2-829DD51B0C6F}"/>
              </a:ext>
            </a:extLst>
          </p:cNvPr>
          <p:cNvGraphicFramePr>
            <a:graphicFrameLocks noChangeAspect="1"/>
          </p:cNvGraphicFramePr>
          <p:nvPr/>
        </p:nvGraphicFramePr>
        <p:xfrm>
          <a:off x="2362200" y="3429000"/>
          <a:ext cx="4419600" cy="1216025"/>
        </p:xfrm>
        <a:graphic>
          <a:graphicData uri="http://schemas.openxmlformats.org/presentationml/2006/ole">
            <mc:AlternateContent xmlns:mc="http://schemas.openxmlformats.org/markup-compatibility/2006">
              <mc:Choice xmlns:v="urn:schemas-microsoft-com:vml" Requires="v">
                <p:oleObj name="Equation" r:id="rId2" imgW="2032000" imgH="558800" progId="Equation.3">
                  <p:embed/>
                </p:oleObj>
              </mc:Choice>
              <mc:Fallback>
                <p:oleObj name="Equation" r:id="rId2" imgW="2032000" imgH="55880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429000"/>
                        <a:ext cx="44196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3799" name="TextBox 14">
            <a:extLst>
              <a:ext uri="{FF2B5EF4-FFF2-40B4-BE49-F238E27FC236}">
                <a16:creationId xmlns:a16="http://schemas.microsoft.com/office/drawing/2014/main" id="{B0D03CD3-9D3D-EC66-3B61-CDA2C9249734}"/>
              </a:ext>
            </a:extLst>
          </p:cNvPr>
          <p:cNvSpPr txBox="1">
            <a:spLocks noChangeArrowheads="1"/>
          </p:cNvSpPr>
          <p:nvPr/>
        </p:nvSpPr>
        <p:spPr bwMode="auto">
          <a:xfrm>
            <a:off x="1752600" y="4876800"/>
            <a:ext cx="521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800">
                <a:solidFill>
                  <a:schemeClr val="tx1"/>
                </a:solidFill>
              </a:rPr>
              <a:t>This is the motivation behind Multilayer Insulation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2">
            <a:extLst>
              <a:ext uri="{FF2B5EF4-FFF2-40B4-BE49-F238E27FC236}">
                <a16:creationId xmlns:a16="http://schemas.microsoft.com/office/drawing/2014/main" id="{F3D2CDFC-9922-217C-CA39-8D5F8D0BA5C8}"/>
              </a:ext>
            </a:extLst>
          </p:cNvPr>
          <p:cNvSpPr>
            <a:spLocks noGrp="1" noChangeArrowheads="1"/>
          </p:cNvSpPr>
          <p:nvPr>
            <p:ph type="title"/>
          </p:nvPr>
        </p:nvSpPr>
        <p:spPr>
          <a:xfrm>
            <a:off x="0" y="5334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MultiLayer Insulation</a:t>
            </a:r>
          </a:p>
        </p:txBody>
      </p:sp>
      <p:sp>
        <p:nvSpPr>
          <p:cNvPr id="34818" name="Content Placeholder 1">
            <a:extLst>
              <a:ext uri="{FF2B5EF4-FFF2-40B4-BE49-F238E27FC236}">
                <a16:creationId xmlns:a16="http://schemas.microsoft.com/office/drawing/2014/main" id="{09B20875-5669-FD40-B8CC-C9551E0F5E34}"/>
              </a:ext>
            </a:extLst>
          </p:cNvPr>
          <p:cNvSpPr>
            <a:spLocks noGrp="1" noChangeArrowheads="1"/>
          </p:cNvSpPr>
          <p:nvPr>
            <p:ph idx="1"/>
          </p:nvPr>
        </p:nvSpPr>
        <p:spPr>
          <a:xfrm>
            <a:off x="0" y="1524000"/>
            <a:ext cx="8991600" cy="5027613"/>
          </a:xfrm>
        </p:spPr>
        <p:txBody>
          <a:bodyPr/>
          <a:lstStyle/>
          <a:p>
            <a:r>
              <a:rPr lang="en-US" altLang="sv-SE" sz="2000">
                <a:latin typeface="Arial" panose="020B0604020202020204" pitchFamily="34" charset="0"/>
                <a:ea typeface="ＭＳ Ｐゴシック" panose="020B0600070205080204" pitchFamily="34" charset="-128"/>
              </a:rPr>
              <a:t>Also referred to as superinsulation </a:t>
            </a:r>
          </a:p>
          <a:p>
            <a:r>
              <a:rPr lang="en-US" altLang="sv-SE" sz="2000">
                <a:latin typeface="Arial" panose="020B0604020202020204" pitchFamily="34" charset="0"/>
                <a:ea typeface="ＭＳ Ｐゴシック" panose="020B0600070205080204" pitchFamily="34" charset="-128"/>
              </a:rPr>
              <a:t>Used in the vacuum space of  many cryostats (10</a:t>
            </a:r>
            <a:r>
              <a:rPr lang="en-US" altLang="sv-SE" sz="2000" baseline="30000">
                <a:latin typeface="Arial" panose="020B0604020202020204" pitchFamily="34" charset="0"/>
                <a:ea typeface="ＭＳ Ｐゴシック" panose="020B0600070205080204" pitchFamily="34" charset="-128"/>
              </a:rPr>
              <a:t>-5</a:t>
            </a:r>
            <a:r>
              <a:rPr lang="en-US" altLang="sv-SE" sz="2000">
                <a:latin typeface="Arial" panose="020B0604020202020204" pitchFamily="34" charset="0"/>
                <a:ea typeface="ＭＳ Ｐゴシック" panose="020B0600070205080204" pitchFamily="34" charset="-128"/>
              </a:rPr>
              <a:t> torr or better for best performance)</a:t>
            </a:r>
          </a:p>
          <a:p>
            <a:r>
              <a:rPr lang="en-US" altLang="sv-SE" sz="2000">
                <a:latin typeface="Arial" panose="020B0604020202020204" pitchFamily="34" charset="0"/>
                <a:ea typeface="ＭＳ Ｐゴシック" panose="020B0600070205080204" pitchFamily="34" charset="-128"/>
              </a:rPr>
              <a:t>Consists of highly reflective thin sheets with poor thermal contact between sheets.</a:t>
            </a:r>
          </a:p>
          <a:p>
            <a:pPr lvl="1"/>
            <a:r>
              <a:rPr lang="en-US" altLang="sv-SE" sz="1800">
                <a:latin typeface="Arial" panose="020B0604020202020204" pitchFamily="34" charset="0"/>
                <a:ea typeface="ＭＳ Ｐゴシック" panose="020B0600070205080204" pitchFamily="34" charset="-128"/>
              </a:rPr>
              <a:t>Made of aluminized Mylar ( or less frequently Kapton)</a:t>
            </a:r>
          </a:p>
          <a:p>
            <a:pPr lvl="1"/>
            <a:r>
              <a:rPr lang="en-US" altLang="sv-SE" sz="1800">
                <a:latin typeface="Arial" panose="020B0604020202020204" pitchFamily="34" charset="0"/>
                <a:ea typeface="ＭＳ Ｐゴシック" panose="020B0600070205080204" pitchFamily="34" charset="-128"/>
              </a:rPr>
              <a:t>May include separate non conducting mesh</a:t>
            </a:r>
          </a:p>
          <a:p>
            <a:pPr lvl="1"/>
            <a:r>
              <a:rPr lang="en-US" altLang="sv-SE" sz="1800">
                <a:latin typeface="Arial" panose="020B0604020202020204" pitchFamily="34" charset="0"/>
                <a:ea typeface="ＭＳ Ｐゴシック" panose="020B0600070205080204" pitchFamily="34" charset="-128"/>
              </a:rPr>
              <a:t>May use Mylar aluminized on only one side and crinkled to allow only point contacts between sheets</a:t>
            </a:r>
          </a:p>
          <a:p>
            <a:pPr lvl="1"/>
            <a:r>
              <a:rPr lang="en-US" altLang="sv-SE" sz="1800">
                <a:latin typeface="Arial" panose="020B0604020202020204" pitchFamily="34" charset="0"/>
                <a:ea typeface="ＭＳ Ｐゴシック" panose="020B0600070205080204" pitchFamily="34" charset="-128"/>
              </a:rPr>
              <a:t>Frequently perforated to allow for better pumping</a:t>
            </a:r>
          </a:p>
          <a:p>
            <a:r>
              <a:rPr lang="en-US" altLang="sv-SE" sz="2000">
                <a:latin typeface="Arial" panose="020B0604020202020204" pitchFamily="34" charset="0"/>
                <a:ea typeface="ＭＳ Ｐゴシック" panose="020B0600070205080204" pitchFamily="34" charset="-128"/>
              </a:rPr>
              <a:t>Can be made up into blankets for ease of installation</a:t>
            </a:r>
          </a:p>
          <a:p>
            <a:r>
              <a:rPr lang="en-US" altLang="sv-SE" sz="2000">
                <a:latin typeface="Arial" panose="020B0604020202020204" pitchFamily="34" charset="0"/>
                <a:ea typeface="ＭＳ Ｐゴシック" panose="020B0600070205080204" pitchFamily="34" charset="-128"/>
              </a:rPr>
              <a:t>Don</a:t>
            </a:r>
            <a:r>
              <a:rPr lang="ja-JP" altLang="en-US" sz="2000">
                <a:latin typeface="Arial" panose="020B0604020202020204" pitchFamily="34" charset="0"/>
                <a:ea typeface="ＭＳ Ｐゴシック" panose="020B0600070205080204" pitchFamily="34" charset="-128"/>
              </a:rPr>
              <a:t>’</a:t>
            </a:r>
            <a:r>
              <a:rPr lang="en-US" altLang="ja-JP" sz="2000">
                <a:latin typeface="Arial" panose="020B0604020202020204" pitchFamily="34" charset="0"/>
                <a:ea typeface="ＭＳ Ｐゴシック" panose="020B0600070205080204" pitchFamily="34" charset="-128"/>
              </a:rPr>
              <a:t>t pack MLI too tightly. Optimal value is ~ 20 layers / inch</a:t>
            </a:r>
          </a:p>
          <a:p>
            <a:r>
              <a:rPr lang="en-US" altLang="sv-SE" sz="2000">
                <a:latin typeface="Arial" panose="020B0604020202020204" pitchFamily="34" charset="0"/>
                <a:ea typeface="ＭＳ Ｐゴシック" panose="020B0600070205080204" pitchFamily="34" charset="-128"/>
              </a:rPr>
              <a:t>Great care must be taken with seams, penetrations and ends.</a:t>
            </a:r>
          </a:p>
          <a:p>
            <a:pPr lvl="1"/>
            <a:r>
              <a:rPr lang="en-US" altLang="sv-SE" sz="1800">
                <a:latin typeface="Arial" panose="020B0604020202020204" pitchFamily="34" charset="0"/>
                <a:ea typeface="ＭＳ Ｐゴシック" panose="020B0600070205080204" pitchFamily="34" charset="-128"/>
              </a:rPr>
              <a:t>Problems with these can dominate the heat leak</a:t>
            </a:r>
          </a:p>
          <a:p>
            <a:endParaRPr lang="en-US" altLang="sv-SE">
              <a:latin typeface="Arial" panose="020B0604020202020204" pitchFamily="34" charset="0"/>
              <a:ea typeface="ＭＳ Ｐゴシック" panose="020B0600070205080204" pitchFamily="34" charset="-128"/>
            </a:endParaRPr>
          </a:p>
        </p:txBody>
      </p:sp>
      <p:sp>
        <p:nvSpPr>
          <p:cNvPr id="34819" name="Date Placeholder 5">
            <a:extLst>
              <a:ext uri="{FF2B5EF4-FFF2-40B4-BE49-F238E27FC236}">
                <a16:creationId xmlns:a16="http://schemas.microsoft.com/office/drawing/2014/main" id="{6579035A-F7F5-EC10-F20A-8ACB98803B7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34820" name="Footer Placeholder 3">
            <a:extLst>
              <a:ext uri="{FF2B5EF4-FFF2-40B4-BE49-F238E27FC236}">
                <a16:creationId xmlns:a16="http://schemas.microsoft.com/office/drawing/2014/main" id="{C7E9172C-77AF-DFC7-6FFB-B13AEA7CF8C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34821" name="Slide Number Placeholder 4">
            <a:extLst>
              <a:ext uri="{FF2B5EF4-FFF2-40B4-BE49-F238E27FC236}">
                <a16:creationId xmlns:a16="http://schemas.microsoft.com/office/drawing/2014/main" id="{58EA0A11-0D03-8233-31AA-81F538EDD8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997CB10E-E537-B54B-B9B9-76DF9290BF07}" type="slidenum">
              <a:rPr lang="en-US" altLang="sv-SE" sz="1000"/>
              <a:pPr>
                <a:spcBef>
                  <a:spcPct val="0"/>
                </a:spcBef>
                <a:buSzTx/>
                <a:buFontTx/>
                <a:buNone/>
              </a:pPr>
              <a:t>21</a:t>
            </a:fld>
            <a:endParaRPr lang="en-US" altLang="sv-SE" sz="1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a:extLst>
              <a:ext uri="{FF2B5EF4-FFF2-40B4-BE49-F238E27FC236}">
                <a16:creationId xmlns:a16="http://schemas.microsoft.com/office/drawing/2014/main" id="{32B0AC12-3692-7044-D5E6-F3BF3497B77C}"/>
              </a:ext>
            </a:extLst>
          </p:cNvPr>
          <p:cNvSpPr>
            <a:spLocks noGrp="1" noChangeArrowheads="1"/>
          </p:cNvSpPr>
          <p:nvPr>
            <p:ph type="title"/>
          </p:nvPr>
        </p:nvSpPr>
        <p:spPr>
          <a:xfrm>
            <a:off x="0" y="4572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MLI</a:t>
            </a:r>
          </a:p>
        </p:txBody>
      </p:sp>
      <p:pic>
        <p:nvPicPr>
          <p:cNvPr id="35842" name="Picture 6">
            <a:extLst>
              <a:ext uri="{FF2B5EF4-FFF2-40B4-BE49-F238E27FC236}">
                <a16:creationId xmlns:a16="http://schemas.microsoft.com/office/drawing/2014/main" id="{233922C8-8C9C-7257-AAF5-F7C611A98C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8354" r="-28354"/>
          <a:stretch>
            <a:fillRect/>
          </a:stretch>
        </p:blipFill>
        <p:spPr>
          <a:xfrm>
            <a:off x="152400" y="1600200"/>
            <a:ext cx="8177213" cy="4572000"/>
          </a:xfrm>
          <a:noFill/>
        </p:spPr>
      </p:pic>
      <p:sp>
        <p:nvSpPr>
          <p:cNvPr id="35843" name="Date Placeholder 5">
            <a:extLst>
              <a:ext uri="{FF2B5EF4-FFF2-40B4-BE49-F238E27FC236}">
                <a16:creationId xmlns:a16="http://schemas.microsoft.com/office/drawing/2014/main" id="{9F95851E-8C85-819C-BCBB-AE26F642E33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35844" name="Footer Placeholder 3">
            <a:extLst>
              <a:ext uri="{FF2B5EF4-FFF2-40B4-BE49-F238E27FC236}">
                <a16:creationId xmlns:a16="http://schemas.microsoft.com/office/drawing/2014/main" id="{D7AB5CE2-4EB0-B2DD-B979-104033B4905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35845" name="Slide Number Placeholder 4">
            <a:extLst>
              <a:ext uri="{FF2B5EF4-FFF2-40B4-BE49-F238E27FC236}">
                <a16:creationId xmlns:a16="http://schemas.microsoft.com/office/drawing/2014/main" id="{5FD3F283-1CB0-6BBB-13CD-6B3496A7C33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C275E03F-0930-AA43-B48C-E5F8AC7B0E84}" type="slidenum">
              <a:rPr lang="en-US" altLang="sv-SE" sz="1000"/>
              <a:pPr>
                <a:spcBef>
                  <a:spcPct val="0"/>
                </a:spcBef>
                <a:buSzTx/>
                <a:buFontTx/>
                <a:buNone/>
              </a:pPr>
              <a:t>22</a:t>
            </a:fld>
            <a:endParaRPr lang="en-US" altLang="sv-SE" sz="1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7">
            <a:extLst>
              <a:ext uri="{FF2B5EF4-FFF2-40B4-BE49-F238E27FC236}">
                <a16:creationId xmlns:a16="http://schemas.microsoft.com/office/drawing/2014/main" id="{3968C266-25DE-904A-86E6-F6EEA97469E8}"/>
              </a:ext>
            </a:extLst>
          </p:cNvPr>
          <p:cNvSpPr>
            <a:spLocks noGrp="1" noChangeArrowheads="1"/>
          </p:cNvSpPr>
          <p:nvPr>
            <p:ph type="title"/>
          </p:nvPr>
        </p:nvSpPr>
        <p:spPr>
          <a:xfrm>
            <a:off x="0" y="533400"/>
            <a:ext cx="8991600" cy="433388"/>
          </a:xfrm>
        </p:spPr>
        <p:txBody>
          <a:bodyPr/>
          <a:lstStyle/>
          <a:p>
            <a:r>
              <a:rPr lang="en-US" altLang="sv-SE" sz="2800">
                <a:solidFill>
                  <a:srgbClr val="FFFFFF"/>
                </a:solidFill>
                <a:latin typeface="Arial" panose="020B0604020202020204" pitchFamily="34" charset="0"/>
                <a:ea typeface="ＭＳ Ｐゴシック" panose="020B0600070205080204" pitchFamily="34" charset="-128"/>
              </a:rPr>
              <a:t>Examples of Proper MLI Installation</a:t>
            </a:r>
          </a:p>
        </p:txBody>
      </p:sp>
      <p:sp>
        <p:nvSpPr>
          <p:cNvPr id="7" name="Date Placeholder 6">
            <a:extLst>
              <a:ext uri="{FF2B5EF4-FFF2-40B4-BE49-F238E27FC236}">
                <a16:creationId xmlns:a16="http://schemas.microsoft.com/office/drawing/2014/main" id="{AB95A3F0-9C93-F34C-A2BE-44CB5D7CC918}"/>
              </a:ext>
            </a:extLst>
          </p:cNvPr>
          <p:cNvSpPr>
            <a:spLocks noGrp="1"/>
          </p:cNvSpPr>
          <p:nvPr>
            <p:ph type="dt" sz="quarter" idx="10"/>
          </p:nvPr>
        </p:nvSpPr>
        <p:spPr/>
        <p:txBody>
          <a:bodyPr/>
          <a:lstStyle/>
          <a:p>
            <a:pPr>
              <a:defRPr/>
            </a:pPr>
            <a:r>
              <a:rPr lang="sv-SE">
                <a:solidFill>
                  <a:srgbClr val="064308"/>
                </a:solidFill>
                <a:latin typeface="Arial" pitchFamily="34" charset="0"/>
              </a:rPr>
              <a:t>Winter 2025</a:t>
            </a:r>
            <a:endParaRPr>
              <a:solidFill>
                <a:srgbClr val="064308"/>
              </a:solidFill>
              <a:latin typeface="Arial" pitchFamily="34" charset="0"/>
            </a:endParaRPr>
          </a:p>
        </p:txBody>
      </p:sp>
      <p:sp>
        <p:nvSpPr>
          <p:cNvPr id="5" name="Footer Placeholder 4">
            <a:extLst>
              <a:ext uri="{FF2B5EF4-FFF2-40B4-BE49-F238E27FC236}">
                <a16:creationId xmlns:a16="http://schemas.microsoft.com/office/drawing/2014/main" id="{8E58D7A3-E105-E94D-AD61-18CE07D6C098}"/>
              </a:ext>
            </a:extLst>
          </p:cNvPr>
          <p:cNvSpPr>
            <a:spLocks noGrp="1"/>
          </p:cNvSpPr>
          <p:nvPr>
            <p:ph type="ftr" sz="quarter" idx="11"/>
          </p:nvPr>
        </p:nvSpPr>
        <p:spPr/>
        <p:txBody>
          <a:bodyPr/>
          <a:lstStyle/>
          <a:p>
            <a:pPr>
              <a:defRPr/>
            </a:pPr>
            <a:r>
              <a:rPr lang="en-US">
                <a:solidFill>
                  <a:srgbClr val="064308"/>
                </a:solidFill>
                <a:latin typeface="Arial" pitchFamily="34" charset="0"/>
              </a:rPr>
              <a:t>Lecture 7| Thermal Insulation &amp; Cryostat Basics- J. G. Weisend II</a:t>
            </a:r>
            <a:endParaRPr lang="en-US" dirty="0">
              <a:solidFill>
                <a:srgbClr val="064308"/>
              </a:solidFill>
              <a:latin typeface="Arial" pitchFamily="34" charset="0"/>
            </a:endParaRPr>
          </a:p>
        </p:txBody>
      </p:sp>
      <p:sp>
        <p:nvSpPr>
          <p:cNvPr id="36868" name="Slide Number Placeholder 5">
            <a:extLst>
              <a:ext uri="{FF2B5EF4-FFF2-40B4-BE49-F238E27FC236}">
                <a16:creationId xmlns:a16="http://schemas.microsoft.com/office/drawing/2014/main" id="{310172CD-44C9-2261-3524-F423B25578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0F39820A-7668-B941-A06D-8824641F6783}" type="slidenum">
              <a:rPr lang="en-US" altLang="sv-SE" sz="1000"/>
              <a:pPr>
                <a:spcBef>
                  <a:spcPct val="0"/>
                </a:spcBef>
                <a:buSzTx/>
                <a:buFontTx/>
                <a:buNone/>
              </a:pPr>
              <a:t>23</a:t>
            </a:fld>
            <a:endParaRPr lang="en-US" altLang="sv-SE" sz="1000"/>
          </a:p>
        </p:txBody>
      </p:sp>
      <p:pic>
        <p:nvPicPr>
          <p:cNvPr id="36869" name="Picture 11">
            <a:extLst>
              <a:ext uri="{FF2B5EF4-FFF2-40B4-BE49-F238E27FC236}">
                <a16:creationId xmlns:a16="http://schemas.microsoft.com/office/drawing/2014/main" id="{E9309FCA-7A39-3B49-5D49-292E86F99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693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12">
            <a:extLst>
              <a:ext uri="{FF2B5EF4-FFF2-40B4-BE49-F238E27FC236}">
                <a16:creationId xmlns:a16="http://schemas.microsoft.com/office/drawing/2014/main" id="{1CDF19DB-57A0-3511-50BF-55B5ACA2EC31}"/>
              </a:ext>
            </a:extLst>
          </p:cNvPr>
          <p:cNvSpPr txBox="1">
            <a:spLocks noChangeArrowheads="1"/>
          </p:cNvSpPr>
          <p:nvPr/>
        </p:nvSpPr>
        <p:spPr bwMode="auto">
          <a:xfrm>
            <a:off x="3097213" y="5791200"/>
            <a:ext cx="6034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rPr>
              <a:t>From</a:t>
            </a:r>
            <a:r>
              <a:rPr lang="en-US" altLang="sv-SE" sz="1400" i="1">
                <a:solidFill>
                  <a:schemeClr val="tx1"/>
                </a:solidFill>
              </a:rPr>
              <a:t> </a:t>
            </a:r>
            <a:r>
              <a:rPr lang="en-US" altLang="en-US" sz="1400" i="1">
                <a:solidFill>
                  <a:schemeClr val="tx1"/>
                </a:solidFill>
              </a:rPr>
              <a:t>“</a:t>
            </a:r>
            <a:r>
              <a:rPr lang="en-US" altLang="ja-JP" sz="1400">
                <a:solidFill>
                  <a:schemeClr val="tx1"/>
                </a:solidFill>
              </a:rPr>
              <a:t>Cryogenic Engineering</a:t>
            </a:r>
            <a:r>
              <a:rPr lang="en-US" altLang="en-US" sz="1400">
                <a:solidFill>
                  <a:schemeClr val="tx1"/>
                </a:solidFill>
              </a:rPr>
              <a:t>”</a:t>
            </a:r>
            <a:r>
              <a:rPr lang="en-US" altLang="ja-JP" sz="1400">
                <a:solidFill>
                  <a:schemeClr val="tx1"/>
                </a:solidFill>
              </a:rPr>
              <a:t> in </a:t>
            </a:r>
            <a:r>
              <a:rPr lang="en-US" altLang="ja-JP" sz="1400" i="1">
                <a:solidFill>
                  <a:schemeClr val="tx1"/>
                </a:solidFill>
              </a:rPr>
              <a:t>Wiley Mechanical Engineer</a:t>
            </a:r>
            <a:r>
              <a:rPr lang="en-US" altLang="en-US" sz="1400" i="1">
                <a:solidFill>
                  <a:schemeClr val="tx1"/>
                </a:solidFill>
              </a:rPr>
              <a:t>’</a:t>
            </a:r>
            <a:r>
              <a:rPr lang="en-US" altLang="ja-JP" sz="1400" i="1">
                <a:solidFill>
                  <a:schemeClr val="tx1"/>
                </a:solidFill>
              </a:rPr>
              <a:t>s Handbook </a:t>
            </a:r>
            <a:endParaRPr lang="en-US" altLang="sv-SE" sz="1400" i="1">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a:extLst>
              <a:ext uri="{FF2B5EF4-FFF2-40B4-BE49-F238E27FC236}">
                <a16:creationId xmlns:a16="http://schemas.microsoft.com/office/drawing/2014/main" id="{86E753FD-8988-832F-4B24-46301BA89251}"/>
              </a:ext>
            </a:extLst>
          </p:cNvPr>
          <p:cNvSpPr>
            <a:spLocks noGrp="1" noChangeArrowheads="1"/>
          </p:cNvSpPr>
          <p:nvPr>
            <p:ph type="title"/>
          </p:nvPr>
        </p:nvSpPr>
        <p:spPr>
          <a:xfrm>
            <a:off x="25400" y="533400"/>
            <a:ext cx="8991600" cy="433388"/>
          </a:xfrm>
        </p:spPr>
        <p:txBody>
          <a:bodyPr/>
          <a:lstStyle/>
          <a:p>
            <a:r>
              <a:rPr lang="en-US" altLang="sv-SE" sz="2800">
                <a:solidFill>
                  <a:srgbClr val="FFFFFF"/>
                </a:solidFill>
                <a:latin typeface="Arial" panose="020B0604020202020204" pitchFamily="34" charset="0"/>
                <a:ea typeface="ＭＳ Ｐゴシック" panose="020B0600070205080204" pitchFamily="34" charset="-128"/>
              </a:rPr>
              <a:t>MLI Example from LHC cryostats</a:t>
            </a:r>
          </a:p>
        </p:txBody>
      </p:sp>
      <p:pic>
        <p:nvPicPr>
          <p:cNvPr id="37890" name="Picture 4">
            <a:extLst>
              <a:ext uri="{FF2B5EF4-FFF2-40B4-BE49-F238E27FC236}">
                <a16:creationId xmlns:a16="http://schemas.microsoft.com/office/drawing/2014/main" id="{195AE6C6-6C3F-D3AB-35DC-1D876B4337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5303" b="-65303"/>
          <a:stretch>
            <a:fillRect/>
          </a:stretch>
        </p:blipFill>
        <p:spPr>
          <a:xfrm>
            <a:off x="381000" y="1524000"/>
            <a:ext cx="8534400" cy="4772025"/>
          </a:xfrm>
          <a:noFill/>
        </p:spPr>
      </p:pic>
      <p:sp>
        <p:nvSpPr>
          <p:cNvPr id="37891" name="Date Placeholder 5">
            <a:extLst>
              <a:ext uri="{FF2B5EF4-FFF2-40B4-BE49-F238E27FC236}">
                <a16:creationId xmlns:a16="http://schemas.microsoft.com/office/drawing/2014/main" id="{19446F48-F336-C0CD-45D3-0BE2B7765D3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37892" name="Footer Placeholder 3">
            <a:extLst>
              <a:ext uri="{FF2B5EF4-FFF2-40B4-BE49-F238E27FC236}">
                <a16:creationId xmlns:a16="http://schemas.microsoft.com/office/drawing/2014/main" id="{366EAA81-8562-E98A-B9ED-CA3C70E7C20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37893" name="Slide Number Placeholder 4">
            <a:extLst>
              <a:ext uri="{FF2B5EF4-FFF2-40B4-BE49-F238E27FC236}">
                <a16:creationId xmlns:a16="http://schemas.microsoft.com/office/drawing/2014/main" id="{69E343C0-324D-B362-914E-4D15C48A21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C50D7FB9-0803-8744-A28B-750D409FA09C}" type="slidenum">
              <a:rPr lang="en-US" altLang="sv-SE" sz="1000"/>
              <a:pPr>
                <a:spcBef>
                  <a:spcPct val="0"/>
                </a:spcBef>
                <a:buSzTx/>
                <a:buFontTx/>
                <a:buNone/>
              </a:pPr>
              <a:t>24</a:t>
            </a:fld>
            <a:endParaRPr lang="en-US" altLang="sv-SE" sz="1000"/>
          </a:p>
        </p:txBody>
      </p:sp>
      <p:sp>
        <p:nvSpPr>
          <p:cNvPr id="37894" name="TextBox 7">
            <a:extLst>
              <a:ext uri="{FF2B5EF4-FFF2-40B4-BE49-F238E27FC236}">
                <a16:creationId xmlns:a16="http://schemas.microsoft.com/office/drawing/2014/main" id="{8AD96765-48E3-7B6E-121D-08CE8F34292A}"/>
              </a:ext>
            </a:extLst>
          </p:cNvPr>
          <p:cNvSpPr txBox="1">
            <a:spLocks noChangeArrowheads="1"/>
          </p:cNvSpPr>
          <p:nvPr/>
        </p:nvSpPr>
        <p:spPr bwMode="auto">
          <a:xfrm>
            <a:off x="4572000" y="5029200"/>
            <a:ext cx="43402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ja-JP" altLang="en-US" sz="1400">
                <a:solidFill>
                  <a:schemeClr val="tx1"/>
                </a:solidFill>
              </a:rPr>
              <a:t>“</a:t>
            </a:r>
            <a:r>
              <a:rPr lang="en-US" altLang="ja-JP" sz="1400">
                <a:solidFill>
                  <a:schemeClr val="tx1"/>
                </a:solidFill>
              </a:rPr>
              <a:t>SERIES-PRODUCED HELIUM II CRYOSTATS</a:t>
            </a:r>
            <a:br>
              <a:rPr lang="en-US" altLang="ja-JP" sz="1400">
                <a:solidFill>
                  <a:schemeClr val="tx1"/>
                </a:solidFill>
              </a:rPr>
            </a:br>
            <a:r>
              <a:rPr lang="en-US" altLang="ja-JP" sz="1400">
                <a:solidFill>
                  <a:schemeClr val="tx1"/>
                </a:solidFill>
              </a:rPr>
              <a:t>FOR THE LHC MAGNETS: TECHNICAL CHOICES,</a:t>
            </a:r>
            <a:br>
              <a:rPr lang="en-US" altLang="ja-JP" sz="1400">
                <a:solidFill>
                  <a:schemeClr val="tx1"/>
                </a:solidFill>
              </a:rPr>
            </a:br>
            <a:r>
              <a:rPr lang="en-US" altLang="ja-JP" sz="1400">
                <a:solidFill>
                  <a:schemeClr val="tx1"/>
                </a:solidFill>
              </a:rPr>
              <a:t>INDUSTRIALISATION, COSTS</a:t>
            </a:r>
            <a:r>
              <a:rPr lang="ja-JP" altLang="en-US" sz="1400">
                <a:solidFill>
                  <a:schemeClr val="tx1"/>
                </a:solidFill>
              </a:rPr>
              <a:t>”</a:t>
            </a:r>
            <a:br>
              <a:rPr lang="en-US" altLang="ja-JP" sz="1400">
                <a:solidFill>
                  <a:schemeClr val="tx1"/>
                </a:solidFill>
              </a:rPr>
            </a:br>
            <a:r>
              <a:rPr lang="en-US" altLang="ja-JP" sz="1400">
                <a:solidFill>
                  <a:schemeClr val="tx1"/>
                </a:solidFill>
              </a:rPr>
              <a:t>A. Poncet and V. Parma</a:t>
            </a:r>
            <a:br>
              <a:rPr lang="en-US" altLang="ja-JP" sz="1400">
                <a:solidFill>
                  <a:schemeClr val="tx1"/>
                </a:solidFill>
              </a:rPr>
            </a:br>
            <a:r>
              <a:rPr lang="en-US" altLang="ja-JP" sz="1400" u="sng">
                <a:solidFill>
                  <a:schemeClr val="tx1"/>
                </a:solidFill>
              </a:rPr>
              <a:t>Adv. Cryo. Engr.</a:t>
            </a:r>
            <a:r>
              <a:rPr lang="en-US" altLang="ja-JP" sz="1400">
                <a:solidFill>
                  <a:schemeClr val="tx1"/>
                </a:solidFill>
              </a:rPr>
              <a:t> Vol 53</a:t>
            </a:r>
            <a:endParaRPr lang="en-US" altLang="sv-SE" sz="140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a:extLst>
              <a:ext uri="{FF2B5EF4-FFF2-40B4-BE49-F238E27FC236}">
                <a16:creationId xmlns:a16="http://schemas.microsoft.com/office/drawing/2014/main" id="{B2EABDB2-AD9F-1FD4-CF92-5B8B33269B18}"/>
              </a:ext>
            </a:extLst>
          </p:cNvPr>
          <p:cNvSpPr>
            <a:spLocks noGrp="1" noChangeArrowheads="1"/>
          </p:cNvSpPr>
          <p:nvPr>
            <p:ph type="title"/>
          </p:nvPr>
        </p:nvSpPr>
        <p:spPr>
          <a:xfrm>
            <a:off x="12700" y="5334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Porous Insulation</a:t>
            </a:r>
          </a:p>
        </p:txBody>
      </p:sp>
      <p:sp>
        <p:nvSpPr>
          <p:cNvPr id="38914" name="Content Placeholder 1">
            <a:extLst>
              <a:ext uri="{FF2B5EF4-FFF2-40B4-BE49-F238E27FC236}">
                <a16:creationId xmlns:a16="http://schemas.microsoft.com/office/drawing/2014/main" id="{A38203E0-E97A-D51F-850B-C1380D917D2F}"/>
              </a:ext>
            </a:extLst>
          </p:cNvPr>
          <p:cNvSpPr>
            <a:spLocks noGrp="1" noChangeArrowheads="1"/>
          </p:cNvSpPr>
          <p:nvPr>
            <p:ph idx="1"/>
          </p:nvPr>
        </p:nvSpPr>
        <p:spPr>
          <a:xfrm>
            <a:off x="0" y="1447800"/>
            <a:ext cx="8991600" cy="5027613"/>
          </a:xfrm>
        </p:spPr>
        <p:txBody>
          <a:bodyPr/>
          <a:lstStyle/>
          <a:p>
            <a:r>
              <a:rPr lang="en-US" altLang="sv-SE">
                <a:latin typeface="Arial" panose="020B0604020202020204" pitchFamily="34" charset="0"/>
                <a:ea typeface="ＭＳ Ｐゴシック" panose="020B0600070205080204" pitchFamily="34" charset="-128"/>
              </a:rPr>
              <a:t>Radiation heat transfer may also be reduced by filling the vacuum space between 300 K and cryogenic temperatures with other materials that are low conductivity and block line of sight</a:t>
            </a:r>
          </a:p>
          <a:p>
            <a:r>
              <a:rPr lang="en-US" altLang="sv-SE">
                <a:latin typeface="Arial" panose="020B0604020202020204" pitchFamily="34" charset="0"/>
                <a:ea typeface="ＭＳ Ｐゴシック" panose="020B0600070205080204" pitchFamily="34" charset="-128"/>
              </a:rPr>
              <a:t>Such materials include:</a:t>
            </a:r>
          </a:p>
          <a:p>
            <a:pPr lvl="1"/>
            <a:r>
              <a:rPr lang="en-US" altLang="sv-SE">
                <a:latin typeface="Arial" panose="020B0604020202020204" pitchFamily="34" charset="0"/>
                <a:ea typeface="ＭＳ Ｐゴシック" panose="020B0600070205080204" pitchFamily="34" charset="-128"/>
              </a:rPr>
              <a:t>Glass beads or microspheres</a:t>
            </a:r>
          </a:p>
          <a:p>
            <a:pPr lvl="1"/>
            <a:r>
              <a:rPr lang="en-US" altLang="sv-SE">
                <a:latin typeface="Arial" panose="020B0604020202020204" pitchFamily="34" charset="0"/>
                <a:ea typeface="ＭＳ Ｐゴシック" panose="020B0600070205080204" pitchFamily="34" charset="-128"/>
              </a:rPr>
              <a:t>Perlite powder (made from a volcanic rock)</a:t>
            </a:r>
          </a:p>
          <a:p>
            <a:pPr lvl="1"/>
            <a:r>
              <a:rPr lang="en-US" altLang="sv-SE">
                <a:latin typeface="Arial" panose="020B0604020202020204" pitchFamily="34" charset="0"/>
                <a:ea typeface="ＭＳ Ｐゴシック" panose="020B0600070205080204" pitchFamily="34" charset="-128"/>
              </a:rPr>
              <a:t>Opaciated powders – copper or other metallic flakes mixed in with other powders to further reduce radiant heat transfer</a:t>
            </a:r>
          </a:p>
          <a:p>
            <a:pPr lvl="1"/>
            <a:r>
              <a:rPr lang="en-US" altLang="sv-SE">
                <a:latin typeface="Arial" panose="020B0604020202020204" pitchFamily="34" charset="0"/>
                <a:ea typeface="ＭＳ Ｐゴシック" panose="020B0600070205080204" pitchFamily="34" charset="-128"/>
              </a:rPr>
              <a:t>Aerogel</a:t>
            </a:r>
          </a:p>
          <a:p>
            <a:r>
              <a:rPr lang="en-US" altLang="sv-SE">
                <a:latin typeface="Arial" panose="020B0604020202020204" pitchFamily="34" charset="0"/>
                <a:ea typeface="ＭＳ Ｐゴシック" panose="020B0600070205080204" pitchFamily="34" charset="-128"/>
              </a:rPr>
              <a:t>Advantages:</a:t>
            </a:r>
          </a:p>
          <a:p>
            <a:pPr lvl="1"/>
            <a:r>
              <a:rPr lang="en-US" altLang="sv-SE">
                <a:latin typeface="Arial" panose="020B0604020202020204" pitchFamily="34" charset="0"/>
                <a:ea typeface="ＭＳ Ｐゴシック" panose="020B0600070205080204" pitchFamily="34" charset="-128"/>
              </a:rPr>
              <a:t>Cheaper</a:t>
            </a:r>
          </a:p>
          <a:p>
            <a:pPr lvl="1"/>
            <a:r>
              <a:rPr lang="en-US" altLang="sv-SE">
                <a:latin typeface="Arial" panose="020B0604020202020204" pitchFamily="34" charset="0"/>
                <a:ea typeface="ＭＳ Ｐゴシック" panose="020B0600070205080204" pitchFamily="34" charset="-128"/>
              </a:rPr>
              <a:t>Easier to install in complex shapes</a:t>
            </a:r>
          </a:p>
          <a:p>
            <a:pPr lvl="1"/>
            <a:r>
              <a:rPr lang="en-US" altLang="sv-SE">
                <a:latin typeface="Arial" panose="020B0604020202020204" pitchFamily="34" charset="0"/>
                <a:ea typeface="ＭＳ Ｐゴシック" panose="020B0600070205080204" pitchFamily="34" charset="-128"/>
              </a:rPr>
              <a:t>Better performance than MLI in poor or no vacuum</a:t>
            </a:r>
          </a:p>
          <a:p>
            <a:r>
              <a:rPr lang="en-US" altLang="sv-SE">
                <a:latin typeface="Arial" panose="020B0604020202020204" pitchFamily="34" charset="0"/>
                <a:ea typeface="ＭＳ Ｐゴシック" panose="020B0600070205080204" pitchFamily="34" charset="-128"/>
              </a:rPr>
              <a:t>Frequently used in large storage and transport dewars</a:t>
            </a:r>
          </a:p>
          <a:p>
            <a:pPr>
              <a:buFont typeface="Wingdings" pitchFamily="2" charset="2"/>
              <a:buNone/>
            </a:pPr>
            <a:endParaRPr lang="en-US" altLang="sv-SE">
              <a:latin typeface="Arial" panose="020B0604020202020204" pitchFamily="34" charset="0"/>
              <a:ea typeface="ＭＳ Ｐゴシック" panose="020B0600070205080204" pitchFamily="34" charset="-128"/>
            </a:endParaRPr>
          </a:p>
          <a:p>
            <a:pPr lvl="1"/>
            <a:endParaRPr lang="en-US" altLang="sv-SE">
              <a:latin typeface="Arial" panose="020B0604020202020204" pitchFamily="34" charset="0"/>
              <a:ea typeface="ＭＳ Ｐゴシック" panose="020B0600070205080204" pitchFamily="34" charset="-128"/>
            </a:endParaRPr>
          </a:p>
          <a:p>
            <a:pPr lvl="1"/>
            <a:endParaRPr lang="en-US" altLang="sv-SE">
              <a:latin typeface="Arial" panose="020B0604020202020204" pitchFamily="34" charset="0"/>
              <a:ea typeface="ＭＳ Ｐゴシック" panose="020B0600070205080204" pitchFamily="34" charset="-128"/>
            </a:endParaRPr>
          </a:p>
        </p:txBody>
      </p:sp>
      <p:sp>
        <p:nvSpPr>
          <p:cNvPr id="38915" name="Date Placeholder 5">
            <a:extLst>
              <a:ext uri="{FF2B5EF4-FFF2-40B4-BE49-F238E27FC236}">
                <a16:creationId xmlns:a16="http://schemas.microsoft.com/office/drawing/2014/main" id="{7D0EA185-3715-F9A5-100C-4E035D4340E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38916" name="Footer Placeholder 3">
            <a:extLst>
              <a:ext uri="{FF2B5EF4-FFF2-40B4-BE49-F238E27FC236}">
                <a16:creationId xmlns:a16="http://schemas.microsoft.com/office/drawing/2014/main" id="{183B7587-3206-5EC1-F741-62E4053F968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38917" name="Slide Number Placeholder 4">
            <a:extLst>
              <a:ext uri="{FF2B5EF4-FFF2-40B4-BE49-F238E27FC236}">
                <a16:creationId xmlns:a16="http://schemas.microsoft.com/office/drawing/2014/main" id="{A3DBC2D3-E6E0-A5FD-CAF6-CABF3814BE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0E2ED05F-8D02-5F4E-8848-37E693BF9DFE}" type="slidenum">
              <a:rPr lang="en-US" altLang="sv-SE" sz="1000"/>
              <a:pPr>
                <a:spcBef>
                  <a:spcPct val="0"/>
                </a:spcBef>
                <a:buSzTx/>
                <a:buFontTx/>
                <a:buNone/>
              </a:pPr>
              <a:t>25</a:t>
            </a:fld>
            <a:endParaRPr lang="en-US" altLang="sv-SE" sz="1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
            <a:extLst>
              <a:ext uri="{FF2B5EF4-FFF2-40B4-BE49-F238E27FC236}">
                <a16:creationId xmlns:a16="http://schemas.microsoft.com/office/drawing/2014/main" id="{28582747-8DF5-0742-D621-CD0FE8C013A6}"/>
              </a:ext>
            </a:extLst>
          </p:cNvPr>
          <p:cNvSpPr>
            <a:spLocks noGrp="1" noChangeArrowheads="1"/>
          </p:cNvSpPr>
          <p:nvPr>
            <p:ph type="title"/>
          </p:nvPr>
        </p:nvSpPr>
        <p:spPr>
          <a:xfrm>
            <a:off x="139700" y="4572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Porous Insulation</a:t>
            </a:r>
          </a:p>
        </p:txBody>
      </p:sp>
      <p:sp>
        <p:nvSpPr>
          <p:cNvPr id="37889" name="Content Placeholder 1">
            <a:extLst>
              <a:ext uri="{FF2B5EF4-FFF2-40B4-BE49-F238E27FC236}">
                <a16:creationId xmlns:a16="http://schemas.microsoft.com/office/drawing/2014/main" id="{00CF0FA3-0A86-D847-BA6E-CAE9B2B0A18C}"/>
              </a:ext>
            </a:extLst>
          </p:cNvPr>
          <p:cNvSpPr>
            <a:spLocks noGrp="1"/>
          </p:cNvSpPr>
          <p:nvPr>
            <p:ph idx="1"/>
          </p:nvPr>
        </p:nvSpPr>
        <p:spPr>
          <a:xfrm>
            <a:off x="25400" y="1447800"/>
            <a:ext cx="8991600" cy="5027613"/>
          </a:xfrm>
        </p:spPr>
        <p:txBody>
          <a:bodyPr/>
          <a:lstStyle/>
          <a:p>
            <a:pPr>
              <a:buFont typeface="Wingdings" charset="0"/>
              <a:buNone/>
              <a:defRPr/>
            </a:pPr>
            <a:r>
              <a:rPr lang="en-US" dirty="0">
                <a:ea typeface="MS PGothic" charset="0"/>
                <a:cs typeface="MS PGothic" charset="0"/>
              </a:rPr>
              <a:t>The  total heat transfer through porous insulation between 2 spheres may be estimated by:</a:t>
            </a:r>
          </a:p>
          <a:p>
            <a:pPr>
              <a:buFont typeface="Wingdings" charset="0"/>
              <a:buNone/>
              <a:defRPr/>
            </a:pPr>
            <a:endParaRPr lang="en-US" dirty="0">
              <a:ea typeface="MS PGothic" charset="0"/>
              <a:cs typeface="MS PGothic" charset="0"/>
            </a:endParaRPr>
          </a:p>
          <a:p>
            <a:pPr>
              <a:buFont typeface="Wingdings" charset="0"/>
              <a:buNone/>
              <a:defRPr/>
            </a:pPr>
            <a:endParaRPr lang="en-US" dirty="0">
              <a:ea typeface="MS PGothic" charset="0"/>
              <a:cs typeface="MS PGothic" charset="0"/>
            </a:endParaRPr>
          </a:p>
          <a:p>
            <a:pPr>
              <a:buFont typeface="Wingdings" charset="0"/>
              <a:buChar char="§"/>
              <a:defRPr/>
            </a:pPr>
            <a:r>
              <a:rPr lang="en-US" dirty="0">
                <a:ea typeface="MS PGothic" charset="0"/>
                <a:cs typeface="MS PGothic" charset="0"/>
              </a:rPr>
              <a:t>Where</a:t>
            </a:r>
          </a:p>
          <a:p>
            <a:pPr lvl="1">
              <a:buFont typeface="Arial" charset="0"/>
              <a:buChar char="•"/>
              <a:defRPr/>
            </a:pPr>
            <a:r>
              <a:rPr lang="en-US" dirty="0">
                <a:ea typeface="MS PGothic" charset="0"/>
                <a:cs typeface="MS PGothic" charset="0"/>
              </a:rPr>
              <a:t>t = thickness of Insulation</a:t>
            </a:r>
          </a:p>
          <a:p>
            <a:pPr marL="211137" lvl="1" indent="0">
              <a:buFont typeface="Arial" charset="0"/>
              <a:buNone/>
              <a:defRPr/>
            </a:pPr>
            <a:endParaRPr lang="en-US" dirty="0">
              <a:ea typeface="MS PGothic" charset="0"/>
              <a:cs typeface="MS PGothic" charset="0"/>
            </a:endParaRPr>
          </a:p>
          <a:p>
            <a:pPr lvl="1">
              <a:buFont typeface="Arial" charset="0"/>
              <a:buChar char="•"/>
              <a:defRPr/>
            </a:pPr>
            <a:r>
              <a:rPr lang="en-US" dirty="0">
                <a:ea typeface="MS PGothic" charset="0"/>
                <a:cs typeface="MS PGothic" charset="0"/>
              </a:rPr>
              <a:t>      = the mean thermal conductivity</a:t>
            </a:r>
          </a:p>
          <a:p>
            <a:pPr marL="211137" lvl="1" indent="0">
              <a:buFont typeface="Arial" charset="0"/>
              <a:buNone/>
              <a:defRPr/>
            </a:pPr>
            <a:endParaRPr lang="en-US" dirty="0">
              <a:ea typeface="MS PGothic" charset="0"/>
              <a:cs typeface="MS PGothic" charset="0"/>
            </a:endParaRPr>
          </a:p>
          <a:p>
            <a:pPr lvl="1">
              <a:buFont typeface="Arial" charset="0"/>
              <a:buChar char="•"/>
              <a:defRPr/>
            </a:pPr>
            <a:r>
              <a:rPr lang="en-US" dirty="0">
                <a:ea typeface="MS PGothic" charset="0"/>
                <a:cs typeface="MS PGothic" charset="0"/>
              </a:rPr>
              <a:t>1  = inner vessel and 2 = outer vessel</a:t>
            </a:r>
          </a:p>
          <a:p>
            <a:pPr lvl="1">
              <a:buFont typeface="Arial" charset="0"/>
              <a:buChar char="•"/>
              <a:defRPr/>
            </a:pPr>
            <a:endParaRPr lang="en-US" dirty="0">
              <a:ea typeface="MS PGothic" charset="0"/>
              <a:cs typeface="MS PGothic" charset="0"/>
            </a:endParaRPr>
          </a:p>
          <a:p>
            <a:pPr>
              <a:buFont typeface="Wingdings" charset="0"/>
              <a:buChar char="§"/>
              <a:defRPr/>
            </a:pPr>
            <a:r>
              <a:rPr lang="en-US" dirty="0">
                <a:ea typeface="MS PGothic" charset="0"/>
                <a:cs typeface="MS PGothic" charset="0"/>
              </a:rPr>
              <a:t>Mean thermal conductivities may be found in references such as </a:t>
            </a:r>
          </a:p>
          <a:p>
            <a:pPr>
              <a:buFont typeface="Wingdings" charset="0"/>
              <a:buNone/>
              <a:defRPr/>
            </a:pPr>
            <a:r>
              <a:rPr lang="en-US" u="sng" dirty="0">
                <a:ea typeface="MS PGothic" charset="0"/>
                <a:cs typeface="MS PGothic" charset="0"/>
              </a:rPr>
              <a:t>Cryogenic Engineering </a:t>
            </a:r>
            <a:r>
              <a:rPr lang="en-US" dirty="0">
                <a:ea typeface="MS PGothic" charset="0"/>
                <a:cs typeface="MS PGothic" charset="0"/>
              </a:rPr>
              <a:t>by Flynn</a:t>
            </a:r>
          </a:p>
        </p:txBody>
      </p:sp>
      <p:sp>
        <p:nvSpPr>
          <p:cNvPr id="39939" name="Date Placeholder 5">
            <a:extLst>
              <a:ext uri="{FF2B5EF4-FFF2-40B4-BE49-F238E27FC236}">
                <a16:creationId xmlns:a16="http://schemas.microsoft.com/office/drawing/2014/main" id="{F00809E5-D4DC-D94F-3B79-307F56ADE4A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39940" name="Footer Placeholder 3">
            <a:extLst>
              <a:ext uri="{FF2B5EF4-FFF2-40B4-BE49-F238E27FC236}">
                <a16:creationId xmlns:a16="http://schemas.microsoft.com/office/drawing/2014/main" id="{3C886FB2-E91E-D5EF-3F4C-817EB1E765C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39941" name="Slide Number Placeholder 4">
            <a:extLst>
              <a:ext uri="{FF2B5EF4-FFF2-40B4-BE49-F238E27FC236}">
                <a16:creationId xmlns:a16="http://schemas.microsoft.com/office/drawing/2014/main" id="{B3EA2932-6C70-D0AD-B349-572C500B26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EA4220B5-4463-B245-8336-E99A46C65973}" type="slidenum">
              <a:rPr lang="en-US" altLang="sv-SE" sz="1000"/>
              <a:pPr>
                <a:spcBef>
                  <a:spcPct val="0"/>
                </a:spcBef>
                <a:buSzTx/>
                <a:buFontTx/>
                <a:buNone/>
              </a:pPr>
              <a:t>26</a:t>
            </a:fld>
            <a:endParaRPr lang="en-US" altLang="sv-SE" sz="1000"/>
          </a:p>
        </p:txBody>
      </p:sp>
      <p:graphicFrame>
        <p:nvGraphicFramePr>
          <p:cNvPr id="39942" name="Object 7">
            <a:extLst>
              <a:ext uri="{FF2B5EF4-FFF2-40B4-BE49-F238E27FC236}">
                <a16:creationId xmlns:a16="http://schemas.microsoft.com/office/drawing/2014/main" id="{5EE35A8C-D8FE-7B23-7C2E-FC1874A4BE3F}"/>
              </a:ext>
            </a:extLst>
          </p:cNvPr>
          <p:cNvGraphicFramePr>
            <a:graphicFrameLocks noChangeAspect="1"/>
          </p:cNvGraphicFramePr>
          <p:nvPr/>
        </p:nvGraphicFramePr>
        <p:xfrm>
          <a:off x="2971800" y="2286000"/>
          <a:ext cx="2819400" cy="877888"/>
        </p:xfrm>
        <a:graphic>
          <a:graphicData uri="http://schemas.openxmlformats.org/presentationml/2006/ole">
            <mc:AlternateContent xmlns:mc="http://schemas.openxmlformats.org/markup-compatibility/2006">
              <mc:Choice xmlns:v="urn:schemas-microsoft-com:vml" Requires="v">
                <p:oleObj name="Equation" r:id="rId2" imgW="31013400" imgH="9652000" progId="Equation.3">
                  <p:embed/>
                </p:oleObj>
              </mc:Choice>
              <mc:Fallback>
                <p:oleObj name="Equation" r:id="rId2" imgW="31013400" imgH="9652000" progId="Equation.3">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86000"/>
                        <a:ext cx="2819400" cy="87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9943" name="Object 8">
            <a:extLst>
              <a:ext uri="{FF2B5EF4-FFF2-40B4-BE49-F238E27FC236}">
                <a16:creationId xmlns:a16="http://schemas.microsoft.com/office/drawing/2014/main" id="{60264BE0-8CC3-ECEA-47D7-85D2D5CAF476}"/>
              </a:ext>
            </a:extLst>
          </p:cNvPr>
          <p:cNvGraphicFramePr>
            <a:graphicFrameLocks noChangeAspect="1"/>
          </p:cNvGraphicFramePr>
          <p:nvPr/>
        </p:nvGraphicFramePr>
        <p:xfrm>
          <a:off x="381000" y="3962400"/>
          <a:ext cx="314325" cy="457200"/>
        </p:xfrm>
        <a:graphic>
          <a:graphicData uri="http://schemas.openxmlformats.org/presentationml/2006/ole">
            <mc:AlternateContent xmlns:mc="http://schemas.openxmlformats.org/markup-compatibility/2006">
              <mc:Choice xmlns:v="urn:schemas-microsoft-com:vml" Requires="v">
                <p:oleObj name="Equation" r:id="rId4" imgW="3213100" imgH="4686300" progId="Equation.3">
                  <p:embed/>
                </p:oleObj>
              </mc:Choice>
              <mc:Fallback>
                <p:oleObj name="Equation" r:id="rId4" imgW="3213100" imgH="46863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962400"/>
                        <a:ext cx="314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a:extLst>
              <a:ext uri="{FF2B5EF4-FFF2-40B4-BE49-F238E27FC236}">
                <a16:creationId xmlns:a16="http://schemas.microsoft.com/office/drawing/2014/main" id="{2861C44B-FFB7-1F05-2631-010E5A879722}"/>
              </a:ext>
            </a:extLst>
          </p:cNvPr>
          <p:cNvSpPr>
            <a:spLocks noGrp="1" noChangeArrowheads="1"/>
          </p:cNvSpPr>
          <p:nvPr>
            <p:ph type="title"/>
          </p:nvPr>
        </p:nvSpPr>
        <p:spPr>
          <a:xfrm>
            <a:off x="-25400" y="228600"/>
            <a:ext cx="8991600" cy="1027113"/>
          </a:xfrm>
        </p:spPr>
        <p:txBody>
          <a:bodyPr/>
          <a:lstStyle/>
          <a:p>
            <a:r>
              <a:rPr lang="en-US" altLang="sv-SE" sz="2400">
                <a:solidFill>
                  <a:srgbClr val="FFFFFF"/>
                </a:solidFill>
                <a:latin typeface="Arial" panose="020B0604020202020204" pitchFamily="34" charset="0"/>
                <a:ea typeface="ＭＳ Ｐゴシック" panose="020B0600070205080204" pitchFamily="34" charset="-128"/>
              </a:rPr>
              <a:t>Comparison of Thermal</a:t>
            </a:r>
            <a:br>
              <a:rPr lang="en-US" altLang="sv-SE" sz="2400">
                <a:solidFill>
                  <a:srgbClr val="FFFFFF"/>
                </a:solidFill>
                <a:latin typeface="Arial" panose="020B0604020202020204" pitchFamily="34" charset="0"/>
                <a:ea typeface="ＭＳ Ｐゴシック" panose="020B0600070205080204" pitchFamily="34" charset="-128"/>
              </a:rPr>
            </a:br>
            <a:r>
              <a:rPr lang="en-US" altLang="sv-SE" sz="2400">
                <a:solidFill>
                  <a:srgbClr val="FFFFFF"/>
                </a:solidFill>
                <a:latin typeface="Arial" panose="020B0604020202020204" pitchFamily="34" charset="0"/>
                <a:ea typeface="ＭＳ Ｐゴシック" panose="020B0600070205080204" pitchFamily="34" charset="-128"/>
              </a:rPr>
              <a:t> Insulation Approaches</a:t>
            </a:r>
            <a:br>
              <a:rPr lang="en-US" altLang="sv-SE" sz="2400">
                <a:solidFill>
                  <a:srgbClr val="FFFFFF"/>
                </a:solidFill>
                <a:latin typeface="Arial" panose="020B0604020202020204" pitchFamily="34" charset="0"/>
                <a:ea typeface="ＭＳ Ｐゴシック" panose="020B0600070205080204" pitchFamily="34" charset="-128"/>
              </a:rPr>
            </a:br>
            <a:r>
              <a:rPr lang="en-US" altLang="sv-SE" sz="2400">
                <a:solidFill>
                  <a:srgbClr val="FFFFFF"/>
                </a:solidFill>
                <a:latin typeface="Arial" panose="020B0604020202020204" pitchFamily="34" charset="0"/>
                <a:ea typeface="ＭＳ Ｐゴシック" panose="020B0600070205080204" pitchFamily="34" charset="-128"/>
              </a:rPr>
              <a:t>( 6 inch thick insulation in all cases)</a:t>
            </a:r>
          </a:p>
        </p:txBody>
      </p:sp>
      <p:graphicFrame>
        <p:nvGraphicFramePr>
          <p:cNvPr id="7" name="Content Placeholder 6">
            <a:extLst>
              <a:ext uri="{FF2B5EF4-FFF2-40B4-BE49-F238E27FC236}">
                <a16:creationId xmlns:a16="http://schemas.microsoft.com/office/drawing/2014/main" id="{419306AC-C65B-6F4F-AB61-6B9D41AE29CE}"/>
              </a:ext>
            </a:extLst>
          </p:cNvPr>
          <p:cNvGraphicFramePr>
            <a:graphicFrameLocks noGrp="1"/>
          </p:cNvGraphicFramePr>
          <p:nvPr>
            <p:ph idx="1"/>
          </p:nvPr>
        </p:nvGraphicFramePr>
        <p:xfrm>
          <a:off x="152400" y="1447800"/>
          <a:ext cx="6553200" cy="4664074"/>
        </p:xfrm>
        <a:graphic>
          <a:graphicData uri="http://schemas.openxmlformats.org/drawingml/2006/table">
            <a:tbl>
              <a:tblPr/>
              <a:tblGrid>
                <a:gridCol w="2954338">
                  <a:extLst>
                    <a:ext uri="{9D8B030D-6E8A-4147-A177-3AD203B41FA5}">
                      <a16:colId xmlns:a16="http://schemas.microsoft.com/office/drawing/2014/main" val="678622910"/>
                    </a:ext>
                  </a:extLst>
                </a:gridCol>
                <a:gridCol w="1662112">
                  <a:extLst>
                    <a:ext uri="{9D8B030D-6E8A-4147-A177-3AD203B41FA5}">
                      <a16:colId xmlns:a16="http://schemas.microsoft.com/office/drawing/2014/main" val="2763902297"/>
                    </a:ext>
                  </a:extLst>
                </a:gridCol>
                <a:gridCol w="1936750">
                  <a:extLst>
                    <a:ext uri="{9D8B030D-6E8A-4147-A177-3AD203B41FA5}">
                      <a16:colId xmlns:a16="http://schemas.microsoft.com/office/drawing/2014/main" val="3450471784"/>
                    </a:ext>
                  </a:extLst>
                </a:gridCol>
              </a:tblGrid>
              <a:tr h="365816">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sv-SE" altLang="sv-SE" sz="18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Total Heat Flux ( W/m</a:t>
                      </a:r>
                      <a:r>
                        <a:rPr kumimoji="0" lang="en-US" altLang="sv-SE" sz="1800" b="1" i="0" u="none" strike="noStrike" cap="none" normalizeH="0" baseline="3000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2</a:t>
                      </a:r>
                      <a:r>
                        <a:rPr kumimoji="0" lang="en-US" altLang="sv-SE" sz="18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sv-SE"/>
                    </a:p>
                  </a:txBody>
                  <a:tcPr/>
                </a:tc>
                <a:extLst>
                  <a:ext uri="{0D108BD9-81ED-4DB2-BD59-A6C34878D82A}">
                    <a16:rowId xmlns:a16="http://schemas.microsoft.com/office/drawing/2014/main" val="1609953943"/>
                  </a:ext>
                </a:extLst>
              </a:tr>
              <a:tr h="640162">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Type of Insulation</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300 K to 77 K</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77 K to 20 K</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extLst>
                  <a:ext uri="{0D108BD9-81ED-4DB2-BD59-A6C34878D82A}">
                    <a16:rowId xmlns:a16="http://schemas.microsoft.com/office/drawing/2014/main" val="306509545"/>
                  </a:ext>
                </a:extLst>
              </a:tr>
              <a:tr h="365816">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Polystyrene Foam (2 lb/ft</a:t>
                      </a:r>
                      <a:r>
                        <a:rPr kumimoji="0" lang="en-US" altLang="sv-SE" sz="1800" b="0" i="0" u="none" strike="noStrike" cap="none" normalizeH="0" baseline="3000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3</a:t>
                      </a: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48.3</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5.6</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extLst>
                  <a:ext uri="{0D108BD9-81ED-4DB2-BD59-A6C34878D82A}">
                    <a16:rowId xmlns:a16="http://schemas.microsoft.com/office/drawing/2014/main" val="3967548840"/>
                  </a:ext>
                </a:extLst>
              </a:tr>
              <a:tr h="640162">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Gas Filled Perlite powder</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(5 – 6 lb/ft</a:t>
                      </a:r>
                      <a:r>
                        <a:rPr kumimoji="0" lang="en-US" altLang="sv-SE" sz="1800" b="0" i="0" u="none" strike="noStrike" cap="none" normalizeH="0" baseline="3000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3 </a:t>
                      </a: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filled with He)</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184.3</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21.8</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extLst>
                  <a:ext uri="{0D108BD9-81ED-4DB2-BD59-A6C34878D82A}">
                    <a16:rowId xmlns:a16="http://schemas.microsoft.com/office/drawing/2014/main" val="29131931"/>
                  </a:ext>
                </a:extLst>
              </a:tr>
              <a:tr h="640162">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Perlite powder in vacuum</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(5 – 6 lb/ft</a:t>
                      </a:r>
                      <a:r>
                        <a:rPr kumimoji="0" lang="en-US" altLang="sv-SE" sz="1800" b="0" i="0" u="none" strike="noStrike" cap="none" normalizeH="0" baseline="3000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3</a:t>
                      </a: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1.6</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0.07</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extLst>
                  <a:ext uri="{0D108BD9-81ED-4DB2-BD59-A6C34878D82A}">
                    <a16:rowId xmlns:a16="http://schemas.microsoft.com/office/drawing/2014/main" val="494919512"/>
                  </a:ext>
                </a:extLst>
              </a:tr>
              <a:tr h="640162">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High Vacuum </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(10</a:t>
                      </a:r>
                      <a:r>
                        <a:rPr kumimoji="0" lang="en-US" altLang="sv-SE" sz="1800" b="0" i="0" u="none" strike="noStrike" cap="none" normalizeH="0" baseline="3000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-6</a:t>
                      </a: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torr </a:t>
                      </a:r>
                      <a:r>
                        <a:rPr kumimoji="0" lang="en-US" altLang="sv-SE" sz="1800" b="0" i="0" u="none" strike="noStrike" cap="none" normalizeH="0" baseline="0">
                          <a:ln>
                            <a:noFill/>
                          </a:ln>
                          <a:solidFill>
                            <a:srgbClr val="000000"/>
                          </a:solidFill>
                          <a:effectLst/>
                          <a:latin typeface="Symbol" pitchFamily="2" charset="2"/>
                          <a:ea typeface="ＭＳ Ｐゴシック" panose="020B0600070205080204" pitchFamily="34" charset="-128"/>
                          <a:cs typeface="Arial" panose="020B0604020202020204" pitchFamily="34" charset="0"/>
                        </a:rPr>
                        <a:t>e = 0.02</a:t>
                      </a: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9</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0.04</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extLst>
                  <a:ext uri="{0D108BD9-81ED-4DB2-BD59-A6C34878D82A}">
                    <a16:rowId xmlns:a16="http://schemas.microsoft.com/office/drawing/2014/main" val="3730167360"/>
                  </a:ext>
                </a:extLst>
              </a:tr>
              <a:tr h="640162">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Opacified powder </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(Cu flakes in Santocel)</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0.3</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extLst>
                  <a:ext uri="{0D108BD9-81ED-4DB2-BD59-A6C34878D82A}">
                    <a16:rowId xmlns:a16="http://schemas.microsoft.com/office/drawing/2014/main" val="888236655"/>
                  </a:ext>
                </a:extLst>
              </a:tr>
              <a:tr h="365816">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MLI</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0.03</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0.007</a:t>
                      </a: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extLst>
                  <a:ext uri="{0D108BD9-81ED-4DB2-BD59-A6C34878D82A}">
                    <a16:rowId xmlns:a16="http://schemas.microsoft.com/office/drawing/2014/main" val="3264082600"/>
                  </a:ext>
                </a:extLst>
              </a:tr>
              <a:tr h="365816">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defTabSz="912813" eaLnBrk="0" hangingPunct="0">
                        <a:lnSpc>
                          <a:spcPct val="90000"/>
                        </a:lnSpc>
                        <a:spcBef>
                          <a:spcPts val="1200"/>
                        </a:spcBef>
                        <a:buSzPct val="100000"/>
                        <a:buFont typeface="Wingdings" pitchFamily="2" charset="2"/>
                        <a:defRPr sz="2000">
                          <a:solidFill>
                            <a:srgbClr val="064308"/>
                          </a:solidFill>
                          <a:latin typeface="Arial" panose="020B0604020202020204" pitchFamily="34" charset="0"/>
                          <a:ea typeface="ＭＳ Ｐゴシック" panose="020B0600070205080204" pitchFamily="34" charset="-128"/>
                        </a:defRPr>
                      </a:lvl1pPr>
                      <a:lvl2pPr marL="742950" indent="-285750" defTabSz="912813" eaLnBrk="0" hangingPunct="0">
                        <a:lnSpc>
                          <a:spcPct val="90000"/>
                        </a:lnSpc>
                        <a:spcBef>
                          <a:spcPts val="200"/>
                        </a:spcBef>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200"/>
                        </a:spcBef>
                        <a:buSzPct val="100000"/>
                        <a:buFont typeface="Lucida Grande" panose="020B0600040502020204" pitchFamily="34" charset="0"/>
                        <a:defRPr sz="1600">
                          <a:solidFill>
                            <a:schemeClr val="tx1"/>
                          </a:solidFill>
                          <a:latin typeface="Arial" panose="020B0604020202020204" pitchFamily="34" charset="0"/>
                          <a:ea typeface="ヒラギノ角ゴ Pro W3" panose="020B0300000000000000" pitchFamily="34" charset="-128"/>
                        </a:defRPr>
                      </a:lvl3pPr>
                      <a:lvl4pPr marL="1600200" indent="-228600" defTabSz="912813" eaLnBrk="0" hangingPunct="0">
                        <a:lnSpc>
                          <a:spcPct val="90000"/>
                        </a:lnSpc>
                        <a:spcBef>
                          <a:spcPts val="200"/>
                        </a:spcBef>
                        <a:buClr>
                          <a:srgbClr val="999999"/>
                        </a:buClr>
                        <a:buSzPct val="100000"/>
                        <a:buFont typeface="Arial" panose="020B0604020202020204" pitchFamily="34" charset="0"/>
                        <a:defRPr sz="1400">
                          <a:solidFill>
                            <a:schemeClr val="tx1"/>
                          </a:solidFill>
                          <a:latin typeface="Helvetica" pitchFamily="2" charset="0"/>
                          <a:ea typeface="ヒラギノ角ゴ Pro W3" panose="020B0300000000000000" pitchFamily="34" charset="-128"/>
                        </a:defRPr>
                      </a:lvl4pPr>
                      <a:lvl5pPr marL="2057400" indent="-228600" defTabSz="912813" eaLnBrk="0" hangingPunct="0">
                        <a:lnSpc>
                          <a:spcPct val="90000"/>
                        </a:lnSpc>
                        <a:spcBef>
                          <a:spcPts val="200"/>
                        </a:spcBef>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5pPr>
                      <a:lvl6pPr marL="25146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6pPr>
                      <a:lvl7pPr marL="29718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7pPr>
                      <a:lvl8pPr marL="34290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8pPr>
                      <a:lvl9pPr marL="3886200" indent="-228600" defTabSz="912813" eaLnBrk="0" fontAlgn="base" hangingPunct="0">
                        <a:lnSpc>
                          <a:spcPct val="90000"/>
                        </a:lnSpc>
                        <a:spcBef>
                          <a:spcPts val="200"/>
                        </a:spcBef>
                        <a:spcAft>
                          <a:spcPct val="0"/>
                        </a:spcAft>
                        <a:buClr>
                          <a:srgbClr val="999999"/>
                        </a:buClr>
                        <a:buSzPct val="100000"/>
                        <a:buFont typeface="Lucida Grande" panose="020B0600040502020204" pitchFamily="34" charset="0"/>
                        <a:defRPr sz="1200">
                          <a:solidFill>
                            <a:schemeClr val="tx1"/>
                          </a:solidFill>
                          <a:latin typeface="Helvetica" pitchFamily="2" charset="0"/>
                          <a:ea typeface="ヒラギノ角ゴ Pro W3" panose="020B0300000000000000"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122613" marR="122613"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extLst>
                  <a:ext uri="{0D108BD9-81ED-4DB2-BD59-A6C34878D82A}">
                    <a16:rowId xmlns:a16="http://schemas.microsoft.com/office/drawing/2014/main" val="2207364972"/>
                  </a:ext>
                </a:extLst>
              </a:tr>
            </a:tbl>
          </a:graphicData>
        </a:graphic>
      </p:graphicFrame>
      <p:sp>
        <p:nvSpPr>
          <p:cNvPr id="41003" name="Date Placeholder 5">
            <a:extLst>
              <a:ext uri="{FF2B5EF4-FFF2-40B4-BE49-F238E27FC236}">
                <a16:creationId xmlns:a16="http://schemas.microsoft.com/office/drawing/2014/main" id="{BD39DEB7-3A01-4B47-7BB4-27AB0C8B6C6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41004" name="Footer Placeholder 3">
            <a:extLst>
              <a:ext uri="{FF2B5EF4-FFF2-40B4-BE49-F238E27FC236}">
                <a16:creationId xmlns:a16="http://schemas.microsoft.com/office/drawing/2014/main" id="{F83CF4E5-0910-4670-6625-EA0369768CB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41005" name="Slide Number Placeholder 4">
            <a:extLst>
              <a:ext uri="{FF2B5EF4-FFF2-40B4-BE49-F238E27FC236}">
                <a16:creationId xmlns:a16="http://schemas.microsoft.com/office/drawing/2014/main" id="{02DA443C-6649-9537-49C1-8D4AA88BC8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DF21BB8D-0366-1A4C-9377-3E08BAE1659B}" type="slidenum">
              <a:rPr lang="en-US" altLang="sv-SE" sz="1000"/>
              <a:pPr>
                <a:spcBef>
                  <a:spcPct val="0"/>
                </a:spcBef>
                <a:buSzTx/>
                <a:buFontTx/>
                <a:buNone/>
              </a:pPr>
              <a:t>27</a:t>
            </a:fld>
            <a:endParaRPr lang="en-US" altLang="sv-SE" sz="1000"/>
          </a:p>
        </p:txBody>
      </p:sp>
      <p:cxnSp>
        <p:nvCxnSpPr>
          <p:cNvPr id="9" name="Straight Arrow Connector 8">
            <a:extLst>
              <a:ext uri="{FF2B5EF4-FFF2-40B4-BE49-F238E27FC236}">
                <a16:creationId xmlns:a16="http://schemas.microsoft.com/office/drawing/2014/main" id="{082224EB-8100-EA4F-A26A-0D346435A1F5}"/>
              </a:ext>
            </a:extLst>
          </p:cNvPr>
          <p:cNvCxnSpPr>
            <a:cxnSpLocks noChangeShapeType="1"/>
          </p:cNvCxnSpPr>
          <p:nvPr/>
        </p:nvCxnSpPr>
        <p:spPr bwMode="auto">
          <a:xfrm rot="5400000">
            <a:off x="6249988" y="2438400"/>
            <a:ext cx="1827212" cy="1588"/>
          </a:xfrm>
          <a:prstGeom prst="straightConnector1">
            <a:avLst/>
          </a:prstGeom>
          <a:noFill/>
          <a:ln w="5715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007" name="TextBox 9">
            <a:extLst>
              <a:ext uri="{FF2B5EF4-FFF2-40B4-BE49-F238E27FC236}">
                <a16:creationId xmlns:a16="http://schemas.microsoft.com/office/drawing/2014/main" id="{7E5282BE-D44F-359C-06F2-15A543B8F967}"/>
              </a:ext>
            </a:extLst>
          </p:cNvPr>
          <p:cNvSpPr txBox="1">
            <a:spLocks noChangeArrowheads="1"/>
          </p:cNvSpPr>
          <p:nvPr/>
        </p:nvSpPr>
        <p:spPr bwMode="auto">
          <a:xfrm>
            <a:off x="7292975" y="1676400"/>
            <a:ext cx="1851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lgn="ctr" eaLnBrk="1" hangingPunct="1">
              <a:lnSpc>
                <a:spcPct val="100000"/>
              </a:lnSpc>
              <a:spcBef>
                <a:spcPct val="0"/>
              </a:spcBef>
              <a:buSzTx/>
              <a:buFontTx/>
              <a:buNone/>
            </a:pPr>
            <a:r>
              <a:rPr lang="en-US" altLang="sv-SE" sz="1800">
                <a:solidFill>
                  <a:schemeClr val="tx1"/>
                </a:solidFill>
              </a:rPr>
              <a:t>Increasing Cost </a:t>
            </a:r>
          </a:p>
          <a:p>
            <a:pPr algn="ctr" eaLnBrk="1" hangingPunct="1">
              <a:lnSpc>
                <a:spcPct val="100000"/>
              </a:lnSpc>
              <a:spcBef>
                <a:spcPct val="0"/>
              </a:spcBef>
              <a:buSzTx/>
              <a:buFontTx/>
              <a:buNone/>
            </a:pPr>
            <a:r>
              <a:rPr lang="en-US" altLang="sv-SE" sz="1800">
                <a:solidFill>
                  <a:schemeClr val="tx1"/>
                </a:solidFill>
              </a:rPr>
              <a:t>&amp; Complexity</a:t>
            </a:r>
          </a:p>
        </p:txBody>
      </p:sp>
      <p:sp>
        <p:nvSpPr>
          <p:cNvPr id="41008" name="TextBox 10">
            <a:extLst>
              <a:ext uri="{FF2B5EF4-FFF2-40B4-BE49-F238E27FC236}">
                <a16:creationId xmlns:a16="http://schemas.microsoft.com/office/drawing/2014/main" id="{0B4C563E-B43D-D164-3107-ED5C17F3F968}"/>
              </a:ext>
            </a:extLst>
          </p:cNvPr>
          <p:cNvSpPr txBox="1">
            <a:spLocks noChangeArrowheads="1"/>
          </p:cNvSpPr>
          <p:nvPr/>
        </p:nvSpPr>
        <p:spPr bwMode="auto">
          <a:xfrm>
            <a:off x="381000" y="6172200"/>
            <a:ext cx="2979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rPr>
              <a:t>From </a:t>
            </a:r>
            <a:r>
              <a:rPr lang="en-US" altLang="sv-SE" sz="1400" u="sng">
                <a:solidFill>
                  <a:schemeClr val="tx1"/>
                </a:solidFill>
              </a:rPr>
              <a:t>Cryogenic  Systems </a:t>
            </a:r>
            <a:r>
              <a:rPr lang="en-US" altLang="sv-SE" sz="1400">
                <a:solidFill>
                  <a:schemeClr val="tx1"/>
                </a:solidFill>
              </a:rPr>
              <a:t>– Barron</a:t>
            </a:r>
          </a:p>
          <a:p>
            <a:pPr eaLnBrk="1" hangingPunct="1">
              <a:lnSpc>
                <a:spcPct val="100000"/>
              </a:lnSpc>
              <a:spcBef>
                <a:spcPct val="0"/>
              </a:spcBef>
              <a:buSzTx/>
              <a:buFontTx/>
              <a:buNone/>
            </a:pPr>
            <a:r>
              <a:rPr lang="en-US" altLang="sv-SE" sz="1400">
                <a:solidFill>
                  <a:schemeClr val="tx1"/>
                </a:solidFill>
              </a:rPr>
              <a:t>For rough estimates only</a:t>
            </a:r>
          </a:p>
        </p:txBody>
      </p:sp>
      <p:sp>
        <p:nvSpPr>
          <p:cNvPr id="41009" name="TextBox 11">
            <a:extLst>
              <a:ext uri="{FF2B5EF4-FFF2-40B4-BE49-F238E27FC236}">
                <a16:creationId xmlns:a16="http://schemas.microsoft.com/office/drawing/2014/main" id="{D2E84C12-0BD9-A6C9-C178-1B7FD3F96998}"/>
              </a:ext>
            </a:extLst>
          </p:cNvPr>
          <p:cNvSpPr txBox="1">
            <a:spLocks noChangeArrowheads="1"/>
          </p:cNvSpPr>
          <p:nvPr/>
        </p:nvSpPr>
        <p:spPr bwMode="auto">
          <a:xfrm>
            <a:off x="7162800" y="3581400"/>
            <a:ext cx="1752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lgn="ctr" eaLnBrk="1" hangingPunct="1">
              <a:lnSpc>
                <a:spcPct val="100000"/>
              </a:lnSpc>
              <a:spcBef>
                <a:spcPct val="0"/>
              </a:spcBef>
              <a:buSzTx/>
              <a:buFontTx/>
              <a:buNone/>
            </a:pPr>
            <a:r>
              <a:rPr lang="en-US" altLang="sv-SE" sz="1800">
                <a:solidFill>
                  <a:schemeClr val="tx1"/>
                </a:solidFill>
              </a:rPr>
              <a:t>Note better performance of evacuated Perlite over high vacuum between 300 K  &amp; 77 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
            <a:extLst>
              <a:ext uri="{FF2B5EF4-FFF2-40B4-BE49-F238E27FC236}">
                <a16:creationId xmlns:a16="http://schemas.microsoft.com/office/drawing/2014/main" id="{4FAAFEF8-407F-65BD-21FA-B5D7615D360D}"/>
              </a:ext>
            </a:extLst>
          </p:cNvPr>
          <p:cNvSpPr>
            <a:spLocks noGrp="1" noChangeArrowheads="1"/>
          </p:cNvSpPr>
          <p:nvPr>
            <p:ph type="title"/>
          </p:nvPr>
        </p:nvSpPr>
        <p:spPr>
          <a:xfrm>
            <a:off x="-12700" y="3810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Cryostat Design</a:t>
            </a:r>
          </a:p>
        </p:txBody>
      </p:sp>
      <p:sp>
        <p:nvSpPr>
          <p:cNvPr id="41986" name="Content Placeholder 1">
            <a:extLst>
              <a:ext uri="{FF2B5EF4-FFF2-40B4-BE49-F238E27FC236}">
                <a16:creationId xmlns:a16="http://schemas.microsoft.com/office/drawing/2014/main" id="{0EE10061-B811-EA1A-87E9-6AC07DD63D60}"/>
              </a:ext>
            </a:extLst>
          </p:cNvPr>
          <p:cNvSpPr>
            <a:spLocks noGrp="1" noChangeArrowheads="1"/>
          </p:cNvSpPr>
          <p:nvPr>
            <p:ph idx="1"/>
          </p:nvPr>
        </p:nvSpPr>
        <p:spPr>
          <a:xfrm>
            <a:off x="152400" y="1447800"/>
            <a:ext cx="8991600" cy="5027613"/>
          </a:xfrm>
        </p:spPr>
        <p:txBody>
          <a:bodyPr/>
          <a:lstStyle/>
          <a:p>
            <a:pPr>
              <a:lnSpc>
                <a:spcPct val="80000"/>
              </a:lnSpc>
            </a:pPr>
            <a:r>
              <a:rPr lang="en-US" altLang="sv-SE" sz="2400">
                <a:latin typeface="Arial" panose="020B0604020202020204" pitchFamily="34" charset="0"/>
                <a:ea typeface="ＭＳ Ｐゴシック" panose="020B0600070205080204" pitchFamily="34" charset="-128"/>
              </a:rPr>
              <a:t>What is a cryostat?</a:t>
            </a:r>
          </a:p>
          <a:p>
            <a:pPr lvl="1">
              <a:lnSpc>
                <a:spcPct val="80000"/>
              </a:lnSpc>
            </a:pPr>
            <a:r>
              <a:rPr lang="en-US" altLang="sv-SE">
                <a:latin typeface="Arial" panose="020B0604020202020204" pitchFamily="34" charset="0"/>
                <a:ea typeface="ＭＳ Ｐゴシック" panose="020B0600070205080204" pitchFamily="34" charset="-128"/>
              </a:rPr>
              <a:t>A device or system for maintaining objects at cryogenic temperatures.</a:t>
            </a:r>
          </a:p>
          <a:p>
            <a:pPr lvl="1">
              <a:lnSpc>
                <a:spcPct val="80000"/>
              </a:lnSpc>
            </a:pPr>
            <a:endParaRPr lang="en-US" altLang="sv-SE">
              <a:latin typeface="Arial" panose="020B0604020202020204" pitchFamily="34" charset="0"/>
              <a:ea typeface="ＭＳ Ｐゴシック" panose="020B0600070205080204" pitchFamily="34" charset="-128"/>
            </a:endParaRPr>
          </a:p>
          <a:p>
            <a:pPr>
              <a:lnSpc>
                <a:spcPct val="80000"/>
              </a:lnSpc>
            </a:pPr>
            <a:r>
              <a:rPr lang="en-US" altLang="sv-SE">
                <a:latin typeface="Arial" panose="020B0604020202020204" pitchFamily="34" charset="0"/>
                <a:ea typeface="ＭＳ Ｐゴシック" panose="020B0600070205080204" pitchFamily="34" charset="-128"/>
              </a:rPr>
              <a:t>Cryostats which contain superconducting RF systems are traditionally called cryomodules (term originally coined by Jlab)</a:t>
            </a:r>
          </a:p>
          <a:p>
            <a:pPr lvl="1">
              <a:lnSpc>
                <a:spcPct val="80000"/>
              </a:lnSpc>
            </a:pPr>
            <a:endParaRPr lang="en-US" altLang="sv-SE">
              <a:latin typeface="Arial" panose="020B0604020202020204" pitchFamily="34" charset="0"/>
              <a:ea typeface="ＭＳ Ｐゴシック" panose="020B0600070205080204" pitchFamily="34" charset="-128"/>
            </a:endParaRPr>
          </a:p>
          <a:p>
            <a:pPr>
              <a:lnSpc>
                <a:spcPct val="80000"/>
              </a:lnSpc>
            </a:pPr>
            <a:r>
              <a:rPr lang="en-US" altLang="sv-SE">
                <a:latin typeface="Arial" panose="020B0604020202020204" pitchFamily="34" charset="0"/>
                <a:ea typeface="ＭＳ Ｐゴシック" panose="020B0600070205080204" pitchFamily="34" charset="-128"/>
              </a:rPr>
              <a:t>Cryostats whose principal function is to store cryogenic fluids are frequently called Dewars. Named after the inventor of the vacuum flask and the first person to liquefy hydrogen</a:t>
            </a:r>
          </a:p>
        </p:txBody>
      </p:sp>
      <p:sp>
        <p:nvSpPr>
          <p:cNvPr id="41987" name="Date Placeholder 5">
            <a:extLst>
              <a:ext uri="{FF2B5EF4-FFF2-40B4-BE49-F238E27FC236}">
                <a16:creationId xmlns:a16="http://schemas.microsoft.com/office/drawing/2014/main" id="{3A6A296E-D40D-26FE-8B52-24BA14B0B55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41988" name="Footer Placeholder 3">
            <a:extLst>
              <a:ext uri="{FF2B5EF4-FFF2-40B4-BE49-F238E27FC236}">
                <a16:creationId xmlns:a16="http://schemas.microsoft.com/office/drawing/2014/main" id="{4698686F-E1F2-5070-5B4F-4EB9E9E0437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41989" name="Slide Number Placeholder 4">
            <a:extLst>
              <a:ext uri="{FF2B5EF4-FFF2-40B4-BE49-F238E27FC236}">
                <a16:creationId xmlns:a16="http://schemas.microsoft.com/office/drawing/2014/main" id="{DD0EDCEC-1C9C-AD6E-B6AF-F188A276CE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C0204196-16F4-E14E-9A52-DC3C0E3F38E3}" type="slidenum">
              <a:rPr lang="en-US" altLang="sv-SE" sz="1000"/>
              <a:pPr>
                <a:spcBef>
                  <a:spcPct val="0"/>
                </a:spcBef>
                <a:buSzTx/>
                <a:buFontTx/>
                <a:buNone/>
              </a:pPr>
              <a:t>28</a:t>
            </a:fld>
            <a:endParaRPr lang="en-US" altLang="sv-SE" sz="1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a:extLst>
              <a:ext uri="{FF2B5EF4-FFF2-40B4-BE49-F238E27FC236}">
                <a16:creationId xmlns:a16="http://schemas.microsoft.com/office/drawing/2014/main" id="{47F5D664-6B0A-0B0D-5443-8981FCBF94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7503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itle 1">
            <a:extLst>
              <a:ext uri="{FF2B5EF4-FFF2-40B4-BE49-F238E27FC236}">
                <a16:creationId xmlns:a16="http://schemas.microsoft.com/office/drawing/2014/main" id="{4A3EC59D-D829-49ED-B7E3-20F89A71C2FB}"/>
              </a:ext>
            </a:extLst>
          </p:cNvPr>
          <p:cNvSpPr>
            <a:spLocks noGrp="1" noChangeArrowheads="1"/>
          </p:cNvSpPr>
          <p:nvPr>
            <p:ph type="title"/>
          </p:nvPr>
        </p:nvSpPr>
        <p:spPr>
          <a:xfrm>
            <a:off x="0" y="4572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E158 LH</a:t>
            </a:r>
            <a:r>
              <a:rPr lang="en-US" altLang="sv-SE" baseline="-25000">
                <a:solidFill>
                  <a:srgbClr val="FFFFFF"/>
                </a:solidFill>
                <a:latin typeface="Arial" panose="020B0604020202020204" pitchFamily="34" charset="0"/>
                <a:ea typeface="ＭＳ Ｐゴシック" panose="020B0600070205080204" pitchFamily="34" charset="-128"/>
              </a:rPr>
              <a:t>2</a:t>
            </a:r>
            <a:r>
              <a:rPr lang="en-US" altLang="sv-SE">
                <a:solidFill>
                  <a:srgbClr val="FFFFFF"/>
                </a:solidFill>
                <a:latin typeface="Arial" panose="020B0604020202020204" pitchFamily="34" charset="0"/>
                <a:ea typeface="ＭＳ Ｐゴシック" panose="020B0600070205080204" pitchFamily="34" charset="-128"/>
              </a:rPr>
              <a:t> Target Cryostat</a:t>
            </a:r>
          </a:p>
        </p:txBody>
      </p:sp>
      <p:sp>
        <p:nvSpPr>
          <p:cNvPr id="43011" name="Date Placeholder 8">
            <a:extLst>
              <a:ext uri="{FF2B5EF4-FFF2-40B4-BE49-F238E27FC236}">
                <a16:creationId xmlns:a16="http://schemas.microsoft.com/office/drawing/2014/main" id="{E6D2D4A6-D2BA-BAB9-A69C-23BD3FA9085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43012" name="Footer Placeholder 6">
            <a:extLst>
              <a:ext uri="{FF2B5EF4-FFF2-40B4-BE49-F238E27FC236}">
                <a16:creationId xmlns:a16="http://schemas.microsoft.com/office/drawing/2014/main" id="{35A3B0F0-FF69-3549-97CA-E8C48097F65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43013" name="Slide Number Placeholder 7">
            <a:extLst>
              <a:ext uri="{FF2B5EF4-FFF2-40B4-BE49-F238E27FC236}">
                <a16:creationId xmlns:a16="http://schemas.microsoft.com/office/drawing/2014/main" id="{D2BA9A14-6E5F-ED26-3C04-08C5ACFA95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F7647B31-B6C5-A14E-8E90-77B7BAAB4531}" type="slidenum">
              <a:rPr lang="en-US" altLang="sv-SE" sz="1000"/>
              <a:pPr>
                <a:spcBef>
                  <a:spcPct val="0"/>
                </a:spcBef>
                <a:buSzTx/>
                <a:buFontTx/>
                <a:buNone/>
              </a:pPr>
              <a:t>29</a:t>
            </a:fld>
            <a:endParaRPr lang="en-US" altLang="sv-SE"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0">
            <a:extLst>
              <a:ext uri="{FF2B5EF4-FFF2-40B4-BE49-F238E27FC236}">
                <a16:creationId xmlns:a16="http://schemas.microsoft.com/office/drawing/2014/main" id="{B4F4E599-971E-962F-5F16-978AE11072BF}"/>
              </a:ext>
            </a:extLst>
          </p:cNvPr>
          <p:cNvSpPr>
            <a:spLocks noGrp="1" noChangeArrowheads="1"/>
          </p:cNvSpPr>
          <p:nvPr>
            <p:ph type="title"/>
          </p:nvPr>
        </p:nvSpPr>
        <p:spPr>
          <a:xfrm>
            <a:off x="0" y="3810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Three Ways to Transfer Heat</a:t>
            </a:r>
          </a:p>
        </p:txBody>
      </p:sp>
      <p:sp>
        <p:nvSpPr>
          <p:cNvPr id="16386" name="Content Placeholder 11">
            <a:extLst>
              <a:ext uri="{FF2B5EF4-FFF2-40B4-BE49-F238E27FC236}">
                <a16:creationId xmlns:a16="http://schemas.microsoft.com/office/drawing/2014/main" id="{DEF31487-56EE-3636-AF9B-34BB69112CA6}"/>
              </a:ext>
            </a:extLst>
          </p:cNvPr>
          <p:cNvSpPr>
            <a:spLocks noGrp="1" noChangeArrowheads="1"/>
          </p:cNvSpPr>
          <p:nvPr>
            <p:ph idx="1"/>
          </p:nvPr>
        </p:nvSpPr>
        <p:spPr>
          <a:xfrm>
            <a:off x="0" y="1447800"/>
            <a:ext cx="8991600" cy="5027613"/>
          </a:xfrm>
        </p:spPr>
        <p:txBody>
          <a:bodyPr/>
          <a:lstStyle/>
          <a:p>
            <a:r>
              <a:rPr lang="en-US" altLang="sv-SE" sz="1800">
                <a:latin typeface="Arial" panose="020B0604020202020204" pitchFamily="34" charset="0"/>
                <a:ea typeface="ＭＳ Ｐゴシック" panose="020B0600070205080204" pitchFamily="34" charset="-128"/>
              </a:rPr>
              <a:t>Conduction</a:t>
            </a:r>
          </a:p>
          <a:p>
            <a:pPr lvl="1"/>
            <a:r>
              <a:rPr lang="en-US" altLang="sv-SE" sz="1800">
                <a:latin typeface="Arial" panose="020B0604020202020204" pitchFamily="34" charset="0"/>
                <a:ea typeface="ＭＳ Ｐゴシック" panose="020B0600070205080204" pitchFamily="34" charset="-128"/>
              </a:rPr>
              <a:t>Heat transfer through solid material</a:t>
            </a:r>
          </a:p>
          <a:p>
            <a:r>
              <a:rPr lang="en-US" altLang="sv-SE" sz="1800">
                <a:latin typeface="Arial" panose="020B0604020202020204" pitchFamily="34" charset="0"/>
                <a:ea typeface="ＭＳ Ｐゴシック" panose="020B0600070205080204" pitchFamily="34" charset="-128"/>
              </a:rPr>
              <a:t>Convection</a:t>
            </a:r>
          </a:p>
          <a:p>
            <a:pPr lvl="1"/>
            <a:r>
              <a:rPr lang="en-US" altLang="sv-SE" sz="1800">
                <a:latin typeface="Arial" panose="020B0604020202020204" pitchFamily="34" charset="0"/>
                <a:ea typeface="ＭＳ Ｐゴシック" panose="020B0600070205080204" pitchFamily="34" charset="-128"/>
              </a:rPr>
              <a:t>Heat transfer via a moving fluid</a:t>
            </a:r>
          </a:p>
          <a:p>
            <a:pPr lvl="2"/>
            <a:r>
              <a:rPr lang="en-US" altLang="sv-SE">
                <a:latin typeface="Arial" panose="020B0604020202020204" pitchFamily="34" charset="0"/>
                <a:ea typeface="ヒラギノ角ゴ Pro W3" pitchFamily="1" charset="-128"/>
              </a:rPr>
              <a:t>Natural  or free convection – motion caused by gravity (i.e. density changes)</a:t>
            </a:r>
          </a:p>
          <a:p>
            <a:pPr lvl="2"/>
            <a:r>
              <a:rPr lang="en-US" altLang="sv-SE">
                <a:latin typeface="Arial" panose="020B0604020202020204" pitchFamily="34" charset="0"/>
                <a:ea typeface="ヒラギノ角ゴ Pro W3" pitchFamily="1" charset="-128"/>
              </a:rPr>
              <a:t>Forced – motion caused by external force such as a pump</a:t>
            </a:r>
          </a:p>
          <a:p>
            <a:r>
              <a:rPr lang="en-US" altLang="sv-SE" sz="1800">
                <a:latin typeface="Arial" panose="020B0604020202020204" pitchFamily="34" charset="0"/>
                <a:ea typeface="ＭＳ Ｐゴシック" panose="020B0600070205080204" pitchFamily="34" charset="-128"/>
              </a:rPr>
              <a:t>Radiation</a:t>
            </a:r>
          </a:p>
          <a:p>
            <a:pPr lvl="1"/>
            <a:r>
              <a:rPr lang="en-US" altLang="sv-SE" sz="1800">
                <a:latin typeface="Arial" panose="020B0604020202020204" pitchFamily="34" charset="0"/>
                <a:ea typeface="ＭＳ Ｐゴシック" panose="020B0600070205080204" pitchFamily="34" charset="-128"/>
              </a:rPr>
              <a:t>Heat transferred by electromagnetic radiation/photons</a:t>
            </a:r>
          </a:p>
          <a:p>
            <a:r>
              <a:rPr lang="en-US" altLang="sv-SE" sz="1800">
                <a:latin typeface="Arial" panose="020B0604020202020204" pitchFamily="34" charset="0"/>
                <a:ea typeface="ＭＳ Ｐゴシック" panose="020B0600070205080204" pitchFamily="34" charset="-128"/>
              </a:rPr>
              <a:t>There is no such thing as a perfect insulator – though we can design systems with very small heat leaks</a:t>
            </a:r>
          </a:p>
          <a:p>
            <a:r>
              <a:rPr lang="en-US" altLang="sv-SE" sz="1800">
                <a:latin typeface="Arial" panose="020B0604020202020204" pitchFamily="34" charset="0"/>
                <a:ea typeface="ＭＳ Ｐゴシック" panose="020B0600070205080204" pitchFamily="34" charset="-128"/>
              </a:rPr>
              <a:t>All matter above 0 K radiate heat</a:t>
            </a:r>
          </a:p>
          <a:p>
            <a:pPr lvl="1"/>
            <a:r>
              <a:rPr lang="en-US" altLang="sv-SE" sz="1800">
                <a:latin typeface="Arial" panose="020B0604020202020204" pitchFamily="34" charset="0"/>
                <a:ea typeface="ＭＳ Ｐゴシック" panose="020B0600070205080204" pitchFamily="34" charset="-128"/>
              </a:rPr>
              <a:t>Remember we can</a:t>
            </a:r>
            <a:r>
              <a:rPr lang="ja-JP" altLang="en-US" sz="1800">
                <a:latin typeface="Arial" panose="020B0604020202020204" pitchFamily="34" charset="0"/>
                <a:ea typeface="ＭＳ Ｐゴシック" panose="020B0600070205080204" pitchFamily="34" charset="-128"/>
              </a:rPr>
              <a:t>’</a:t>
            </a:r>
            <a:r>
              <a:rPr lang="en-US" altLang="ja-JP" sz="1800">
                <a:latin typeface="Arial" panose="020B0604020202020204" pitchFamily="34" charset="0"/>
                <a:ea typeface="ＭＳ Ｐゴシック" panose="020B0600070205080204" pitchFamily="34" charset="-128"/>
              </a:rPr>
              <a:t>t get to 0 K – 3</a:t>
            </a:r>
            <a:r>
              <a:rPr lang="en-US" altLang="ja-JP" sz="1800" baseline="30000">
                <a:latin typeface="Arial" panose="020B0604020202020204" pitchFamily="34" charset="0"/>
                <a:ea typeface="ＭＳ Ｐゴシック" panose="020B0600070205080204" pitchFamily="34" charset="-128"/>
              </a:rPr>
              <a:t>rd</a:t>
            </a:r>
            <a:r>
              <a:rPr lang="en-US" altLang="ja-JP" sz="1800">
                <a:latin typeface="Arial" panose="020B0604020202020204" pitchFamily="34" charset="0"/>
                <a:ea typeface="ＭＳ Ｐゴシック" panose="020B0600070205080204" pitchFamily="34" charset="-128"/>
              </a:rPr>
              <a:t> Law of Thermodynamics though we can get vanishingly close</a:t>
            </a:r>
          </a:p>
          <a:p>
            <a:r>
              <a:rPr lang="en-US" altLang="sv-SE" sz="1800">
                <a:latin typeface="Arial" panose="020B0604020202020204" pitchFamily="34" charset="0"/>
                <a:ea typeface="ＭＳ Ｐゴシック" panose="020B0600070205080204" pitchFamily="34" charset="-128"/>
              </a:rPr>
              <a:t>Heat flows from high temperature to low</a:t>
            </a:r>
          </a:p>
          <a:p>
            <a:pPr lvl="1"/>
            <a:r>
              <a:rPr lang="en-US" altLang="sv-SE" sz="1800">
                <a:latin typeface="Arial" panose="020B0604020202020204" pitchFamily="34" charset="0"/>
                <a:ea typeface="ＭＳ Ｐゴシック" panose="020B0600070205080204" pitchFamily="34" charset="-128"/>
              </a:rPr>
              <a:t>Heat leaks in, cold doesn</a:t>
            </a:r>
            <a:r>
              <a:rPr lang="ja-JP" altLang="en-US" sz="1800">
                <a:latin typeface="Arial" panose="020B0604020202020204" pitchFamily="34" charset="0"/>
                <a:ea typeface="ＭＳ Ｐゴシック" panose="020B0600070205080204" pitchFamily="34" charset="-128"/>
              </a:rPr>
              <a:t>’</a:t>
            </a:r>
            <a:r>
              <a:rPr lang="en-US" altLang="ja-JP" sz="1800">
                <a:latin typeface="Arial" panose="020B0604020202020204" pitchFamily="34" charset="0"/>
                <a:ea typeface="ＭＳ Ｐゴシック" panose="020B0600070205080204" pitchFamily="34" charset="-128"/>
              </a:rPr>
              <a:t>t leak out</a:t>
            </a:r>
          </a:p>
          <a:p>
            <a:endParaRPr lang="en-US" altLang="sv-SE">
              <a:latin typeface="Arial" panose="020B0604020202020204" pitchFamily="34" charset="0"/>
              <a:ea typeface="ＭＳ Ｐゴシック" panose="020B0600070205080204" pitchFamily="34" charset="-128"/>
            </a:endParaRPr>
          </a:p>
        </p:txBody>
      </p:sp>
      <p:sp>
        <p:nvSpPr>
          <p:cNvPr id="16387" name="Date Placeholder 5">
            <a:extLst>
              <a:ext uri="{FF2B5EF4-FFF2-40B4-BE49-F238E27FC236}">
                <a16:creationId xmlns:a16="http://schemas.microsoft.com/office/drawing/2014/main" id="{66B343C8-F01C-394C-BA97-DC99D284C65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16388" name="Footer Placeholder 3">
            <a:extLst>
              <a:ext uri="{FF2B5EF4-FFF2-40B4-BE49-F238E27FC236}">
                <a16:creationId xmlns:a16="http://schemas.microsoft.com/office/drawing/2014/main" id="{BEDA7295-9E05-263F-2271-AAF294A82CD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16389" name="Slide Number Placeholder 4">
            <a:extLst>
              <a:ext uri="{FF2B5EF4-FFF2-40B4-BE49-F238E27FC236}">
                <a16:creationId xmlns:a16="http://schemas.microsoft.com/office/drawing/2014/main" id="{259E1BA2-45E7-E1E5-E0C9-D5032F7E4C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144D5F69-DE01-0143-AE8B-24861F64B83A}" type="slidenum">
              <a:rPr lang="en-US" altLang="sv-SE" sz="1000"/>
              <a:pPr>
                <a:spcBef>
                  <a:spcPct val="0"/>
                </a:spcBef>
                <a:buSzTx/>
                <a:buFontTx/>
                <a:buNone/>
              </a:pPr>
              <a:t>3</a:t>
            </a:fld>
            <a:endParaRPr lang="en-US" altLang="sv-SE" sz="1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a:extLst>
              <a:ext uri="{FF2B5EF4-FFF2-40B4-BE49-F238E27FC236}">
                <a16:creationId xmlns:a16="http://schemas.microsoft.com/office/drawing/2014/main" id="{61EA95BC-1B8B-7286-4753-938514F149E8}"/>
              </a:ext>
            </a:extLst>
          </p:cNvPr>
          <p:cNvSpPr>
            <a:spLocks noGrp="1" noChangeArrowheads="1"/>
          </p:cNvSpPr>
          <p:nvPr>
            <p:ph type="title"/>
          </p:nvPr>
        </p:nvSpPr>
        <p:spPr>
          <a:xfrm>
            <a:off x="0" y="4572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Cryostat Design</a:t>
            </a:r>
          </a:p>
        </p:txBody>
      </p:sp>
      <p:sp>
        <p:nvSpPr>
          <p:cNvPr id="44034" name="Content Placeholder 1">
            <a:extLst>
              <a:ext uri="{FF2B5EF4-FFF2-40B4-BE49-F238E27FC236}">
                <a16:creationId xmlns:a16="http://schemas.microsoft.com/office/drawing/2014/main" id="{C1468551-5E4B-8ED7-244E-56E47C61FACE}"/>
              </a:ext>
            </a:extLst>
          </p:cNvPr>
          <p:cNvSpPr>
            <a:spLocks noGrp="1" noChangeArrowheads="1"/>
          </p:cNvSpPr>
          <p:nvPr>
            <p:ph idx="1"/>
          </p:nvPr>
        </p:nvSpPr>
        <p:spPr>
          <a:xfrm>
            <a:off x="25400" y="1447800"/>
            <a:ext cx="8991600" cy="5027613"/>
          </a:xfrm>
        </p:spPr>
        <p:txBody>
          <a:bodyPr/>
          <a:lstStyle/>
          <a:p>
            <a:r>
              <a:rPr lang="en-US" altLang="sv-SE">
                <a:latin typeface="Arial" panose="020B0604020202020204" pitchFamily="34" charset="0"/>
                <a:ea typeface="ＭＳ Ｐゴシック" panose="020B0600070205080204" pitchFamily="34" charset="-128"/>
              </a:rPr>
              <a:t>Cryostats are one of the technical building blocks of cryogenics</a:t>
            </a:r>
          </a:p>
          <a:p>
            <a:r>
              <a:rPr lang="en-US" altLang="sv-SE">
                <a:latin typeface="Arial" panose="020B0604020202020204" pitchFamily="34" charset="0"/>
                <a:ea typeface="ＭＳ Ｐゴシック" panose="020B0600070205080204" pitchFamily="34" charset="-128"/>
              </a:rPr>
              <a:t>Cryostat design involves many subtopics:</a:t>
            </a:r>
          </a:p>
          <a:p>
            <a:pPr lvl="1"/>
            <a:r>
              <a:rPr lang="en-US" altLang="sv-SE">
                <a:latin typeface="Arial" panose="020B0604020202020204" pitchFamily="34" charset="0"/>
                <a:ea typeface="ＭＳ Ｐゴシック" panose="020B0600070205080204" pitchFamily="34" charset="-128"/>
              </a:rPr>
              <a:t>Development of requirements – covered here</a:t>
            </a:r>
          </a:p>
          <a:p>
            <a:pPr lvl="1"/>
            <a:r>
              <a:rPr lang="en-US" altLang="sv-SE">
                <a:latin typeface="Arial" panose="020B0604020202020204" pitchFamily="34" charset="0"/>
                <a:ea typeface="ＭＳ Ｐゴシック" panose="020B0600070205080204" pitchFamily="34" charset="-128"/>
              </a:rPr>
              <a:t>Materials selection – already covered</a:t>
            </a:r>
          </a:p>
          <a:p>
            <a:pPr lvl="1"/>
            <a:r>
              <a:rPr lang="en-US" altLang="sv-SE">
                <a:latin typeface="Arial" panose="020B0604020202020204" pitchFamily="34" charset="0"/>
                <a:ea typeface="ＭＳ Ｐゴシック" panose="020B0600070205080204" pitchFamily="34" charset="-128"/>
              </a:rPr>
              <a:t>Thermal insulation  - already covered</a:t>
            </a:r>
          </a:p>
          <a:p>
            <a:pPr lvl="1"/>
            <a:r>
              <a:rPr lang="en-US" altLang="sv-SE">
                <a:latin typeface="Arial" panose="020B0604020202020204" pitchFamily="34" charset="0"/>
                <a:ea typeface="ＭＳ Ｐゴシック" panose="020B0600070205080204" pitchFamily="34" charset="-128"/>
              </a:rPr>
              <a:t>Support systems – covered here</a:t>
            </a:r>
          </a:p>
          <a:p>
            <a:pPr lvl="1"/>
            <a:r>
              <a:rPr lang="en-US" altLang="sv-SE">
                <a:latin typeface="Arial" panose="020B0604020202020204" pitchFamily="34" charset="0"/>
                <a:ea typeface="ＭＳ Ｐゴシック" panose="020B0600070205080204" pitchFamily="34" charset="-128"/>
              </a:rPr>
              <a:t>Safety – covered in a future lecture</a:t>
            </a:r>
          </a:p>
          <a:p>
            <a:pPr lvl="1"/>
            <a:r>
              <a:rPr lang="en-US" altLang="sv-SE">
                <a:latin typeface="Arial" panose="020B0604020202020204" pitchFamily="34" charset="0"/>
                <a:ea typeface="ＭＳ Ｐゴシック" panose="020B0600070205080204" pitchFamily="34" charset="-128"/>
              </a:rPr>
              <a:t>Instrumentation – covered in a future lecture</a:t>
            </a:r>
          </a:p>
          <a:p>
            <a:r>
              <a:rPr lang="en-US" altLang="sv-SE">
                <a:latin typeface="Arial" panose="020B0604020202020204" pitchFamily="34" charset="0"/>
                <a:ea typeface="ＭＳ Ｐゴシック" panose="020B0600070205080204" pitchFamily="34" charset="-128"/>
              </a:rPr>
              <a:t>One of the best ways to learn about cryostat design is through examples (see next talk) Also:</a:t>
            </a:r>
          </a:p>
          <a:p>
            <a:pPr lvl="1"/>
            <a:r>
              <a:rPr lang="en-US" altLang="sv-SE">
                <a:latin typeface="Arial" panose="020B0604020202020204" pitchFamily="34" charset="0"/>
                <a:ea typeface="ＭＳ Ｐゴシック" panose="020B0600070205080204" pitchFamily="34" charset="-128"/>
              </a:rPr>
              <a:t>  </a:t>
            </a:r>
            <a:r>
              <a:rPr lang="en-US" altLang="sv-SE" u="sng">
                <a:latin typeface="Arial" panose="020B0604020202020204" pitchFamily="34" charset="0"/>
                <a:ea typeface="ＭＳ Ｐゴシック" panose="020B0600070205080204" pitchFamily="34" charset="-128"/>
              </a:rPr>
              <a:t>Cryostat Design </a:t>
            </a:r>
            <a:r>
              <a:rPr lang="en-US" altLang="sv-SE">
                <a:latin typeface="Arial" panose="020B0604020202020204" pitchFamily="34" charset="0"/>
                <a:ea typeface="ＭＳ Ｐゴシック" panose="020B0600070205080204" pitchFamily="34" charset="-128"/>
              </a:rPr>
              <a:t>J.G. Weisend II (Ed) Springer (2016)</a:t>
            </a:r>
          </a:p>
          <a:p>
            <a:r>
              <a:rPr lang="en-US" altLang="sv-SE">
                <a:latin typeface="Arial" panose="020B0604020202020204" pitchFamily="34" charset="0"/>
                <a:ea typeface="ＭＳ Ｐゴシック" panose="020B0600070205080204" pitchFamily="34" charset="-128"/>
              </a:rPr>
              <a:t>There are many different types of cryostats with differing requirements</a:t>
            </a:r>
          </a:p>
          <a:p>
            <a:pPr lvl="1"/>
            <a:r>
              <a:rPr lang="en-US" altLang="sv-SE">
                <a:latin typeface="Arial" panose="020B0604020202020204" pitchFamily="34" charset="0"/>
                <a:ea typeface="ＭＳ Ｐゴシック" panose="020B0600070205080204" pitchFamily="34" charset="-128"/>
              </a:rPr>
              <a:t>The basic principles of cryostat design remain the same</a:t>
            </a:r>
          </a:p>
          <a:p>
            <a:pPr lvl="1"/>
            <a:r>
              <a:rPr lang="en-US" altLang="sv-SE">
                <a:latin typeface="Arial" panose="020B0604020202020204" pitchFamily="34" charset="0"/>
                <a:ea typeface="ＭＳ Ｐゴシック" panose="020B0600070205080204" pitchFamily="34" charset="-128"/>
              </a:rPr>
              <a:t>Before we can do anything else we have to define our requirements</a:t>
            </a:r>
          </a:p>
          <a:p>
            <a:endParaRPr lang="en-US" altLang="sv-SE">
              <a:latin typeface="Arial" panose="020B0604020202020204" pitchFamily="34" charset="0"/>
              <a:ea typeface="ＭＳ Ｐゴシック" panose="020B0600070205080204" pitchFamily="34" charset="-128"/>
            </a:endParaRPr>
          </a:p>
          <a:p>
            <a:endParaRPr lang="en-US" altLang="sv-SE">
              <a:latin typeface="Arial" panose="020B0604020202020204" pitchFamily="34" charset="0"/>
              <a:ea typeface="ＭＳ Ｐゴシック" panose="020B0600070205080204" pitchFamily="34" charset="-128"/>
            </a:endParaRPr>
          </a:p>
        </p:txBody>
      </p:sp>
      <p:sp>
        <p:nvSpPr>
          <p:cNvPr id="44035" name="Date Placeholder 5">
            <a:extLst>
              <a:ext uri="{FF2B5EF4-FFF2-40B4-BE49-F238E27FC236}">
                <a16:creationId xmlns:a16="http://schemas.microsoft.com/office/drawing/2014/main" id="{E9AC7A16-BBE7-6620-C742-3BDD3A5CE4E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44036" name="Footer Placeholder 3">
            <a:extLst>
              <a:ext uri="{FF2B5EF4-FFF2-40B4-BE49-F238E27FC236}">
                <a16:creationId xmlns:a16="http://schemas.microsoft.com/office/drawing/2014/main" id="{EA85C0DF-C9EE-9DF1-0D29-62B6EC683BF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44037" name="Slide Number Placeholder 4">
            <a:extLst>
              <a:ext uri="{FF2B5EF4-FFF2-40B4-BE49-F238E27FC236}">
                <a16:creationId xmlns:a16="http://schemas.microsoft.com/office/drawing/2014/main" id="{DEAAF2B8-9A3F-57AE-801D-53DC37266C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31994277-58E5-324E-A014-55FCFC778810}" type="slidenum">
              <a:rPr lang="en-US" altLang="sv-SE" sz="1000"/>
              <a:pPr>
                <a:spcBef>
                  <a:spcPct val="0"/>
                </a:spcBef>
                <a:buSzTx/>
                <a:buFontTx/>
                <a:buNone/>
              </a:pPr>
              <a:t>30</a:t>
            </a:fld>
            <a:endParaRPr lang="en-US" altLang="sv-SE" sz="1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7">
            <a:extLst>
              <a:ext uri="{FF2B5EF4-FFF2-40B4-BE49-F238E27FC236}">
                <a16:creationId xmlns:a16="http://schemas.microsoft.com/office/drawing/2014/main" id="{2F364640-6698-9D06-7DEB-87621C2A0756}"/>
              </a:ext>
            </a:extLst>
          </p:cNvPr>
          <p:cNvSpPr>
            <a:spLocks noGrp="1" noChangeArrowheads="1"/>
          </p:cNvSpPr>
          <p:nvPr>
            <p:ph type="title"/>
          </p:nvPr>
        </p:nvSpPr>
        <p:spPr>
          <a:xfrm>
            <a:off x="25400" y="4572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Cryostat Requirements</a:t>
            </a:r>
          </a:p>
        </p:txBody>
      </p:sp>
      <p:sp>
        <p:nvSpPr>
          <p:cNvPr id="45058" name="Content Placeholder 8">
            <a:extLst>
              <a:ext uri="{FF2B5EF4-FFF2-40B4-BE49-F238E27FC236}">
                <a16:creationId xmlns:a16="http://schemas.microsoft.com/office/drawing/2014/main" id="{E60D5F64-DB40-89AC-CD18-33703569775F}"/>
              </a:ext>
            </a:extLst>
          </p:cNvPr>
          <p:cNvSpPr>
            <a:spLocks noGrp="1" noChangeArrowheads="1"/>
          </p:cNvSpPr>
          <p:nvPr>
            <p:ph idx="1"/>
          </p:nvPr>
        </p:nvSpPr>
        <p:spPr>
          <a:xfrm>
            <a:off x="38100" y="1447800"/>
            <a:ext cx="8991600" cy="5027613"/>
          </a:xfrm>
        </p:spPr>
        <p:txBody>
          <a:bodyPr/>
          <a:lstStyle/>
          <a:p>
            <a:pPr>
              <a:lnSpc>
                <a:spcPct val="80000"/>
              </a:lnSpc>
            </a:pPr>
            <a:r>
              <a:rPr lang="en-US" altLang="sv-SE" sz="2800">
                <a:latin typeface="Arial" panose="020B0604020202020204" pitchFamily="34" charset="0"/>
                <a:ea typeface="ＭＳ Ｐゴシック" panose="020B0600070205080204" pitchFamily="34" charset="-128"/>
              </a:rPr>
              <a:t>Maximum allowable heat leak at various temperature levels</a:t>
            </a:r>
          </a:p>
          <a:p>
            <a:pPr lvl="1">
              <a:lnSpc>
                <a:spcPct val="80000"/>
              </a:lnSpc>
            </a:pPr>
            <a:r>
              <a:rPr lang="en-US" altLang="sv-SE" sz="2400">
                <a:latin typeface="Arial" panose="020B0604020202020204" pitchFamily="34" charset="0"/>
                <a:ea typeface="ＭＳ Ｐゴシック" panose="020B0600070205080204" pitchFamily="34" charset="-128"/>
              </a:rPr>
              <a:t>This may be driven by the number of cryostats to be built as well as by the impact of large dynamic heat loads (SCRF or target cryostats)</a:t>
            </a:r>
          </a:p>
          <a:p>
            <a:pPr>
              <a:lnSpc>
                <a:spcPct val="80000"/>
              </a:lnSpc>
            </a:pPr>
            <a:r>
              <a:rPr lang="en-US" altLang="sv-SE" sz="2800">
                <a:latin typeface="Arial" panose="020B0604020202020204" pitchFamily="34" charset="0"/>
                <a:ea typeface="ＭＳ Ｐゴシック" panose="020B0600070205080204" pitchFamily="34" charset="-128"/>
              </a:rPr>
              <a:t>Alignment  and vibration requirements</a:t>
            </a:r>
          </a:p>
          <a:p>
            <a:pPr lvl="1">
              <a:lnSpc>
                <a:spcPct val="80000"/>
              </a:lnSpc>
            </a:pPr>
            <a:r>
              <a:rPr lang="en-US" altLang="sv-SE" sz="2400">
                <a:latin typeface="Arial" panose="020B0604020202020204" pitchFamily="34" charset="0"/>
                <a:ea typeface="ＭＳ Ｐゴシック" panose="020B0600070205080204" pitchFamily="34" charset="-128"/>
              </a:rPr>
              <a:t>Impact of thermal cycles</a:t>
            </a:r>
          </a:p>
          <a:p>
            <a:pPr lvl="1">
              <a:lnSpc>
                <a:spcPct val="80000"/>
              </a:lnSpc>
            </a:pPr>
            <a:r>
              <a:rPr lang="en-US" altLang="sv-SE" sz="2400">
                <a:latin typeface="Arial" panose="020B0604020202020204" pitchFamily="34" charset="0"/>
                <a:ea typeface="ＭＳ Ｐゴシック" panose="020B0600070205080204" pitchFamily="34" charset="-128"/>
              </a:rPr>
              <a:t>Need to adjust alignment when cold or under vacuum?</a:t>
            </a:r>
          </a:p>
          <a:p>
            <a:pPr lvl="1">
              <a:lnSpc>
                <a:spcPct val="80000"/>
              </a:lnSpc>
            </a:pPr>
            <a:r>
              <a:rPr lang="en-US" altLang="sv-SE" sz="2400">
                <a:latin typeface="Arial" panose="020B0604020202020204" pitchFamily="34" charset="0"/>
                <a:ea typeface="ＭＳ Ｐゴシック" panose="020B0600070205080204" pitchFamily="34" charset="-128"/>
              </a:rPr>
              <a:t>Alignment tolerances can be quite tight (TESLA : </a:t>
            </a:r>
          </a:p>
          <a:p>
            <a:pPr lvl="1">
              <a:lnSpc>
                <a:spcPct val="80000"/>
              </a:lnSpc>
              <a:buFont typeface="Wingdings" pitchFamily="2" charset="2"/>
              <a:buNone/>
            </a:pPr>
            <a:r>
              <a:rPr lang="en-US" altLang="sv-SE" sz="2400">
                <a:latin typeface="Arial" panose="020B0604020202020204" pitchFamily="34" charset="0"/>
                <a:ea typeface="ＭＳ Ｐゴシック" panose="020B0600070205080204" pitchFamily="34" charset="-128"/>
              </a:rPr>
              <a:t>+/- 0.5 mm for cavities and +/- 0.3 mm for SC magnets)</a:t>
            </a:r>
          </a:p>
          <a:p>
            <a:r>
              <a:rPr lang="en-US" altLang="sv-SE" sz="2800">
                <a:latin typeface="Arial" panose="020B0604020202020204" pitchFamily="34" charset="0"/>
                <a:ea typeface="ＭＳ Ｐゴシック" panose="020B0600070205080204" pitchFamily="34" charset="-128"/>
              </a:rPr>
              <a:t>Number of feed throughs for power, instrumentation, cryogenic fluid flows, external manipulators</a:t>
            </a:r>
          </a:p>
        </p:txBody>
      </p:sp>
      <p:sp>
        <p:nvSpPr>
          <p:cNvPr id="45059" name="Date Placeholder 6">
            <a:extLst>
              <a:ext uri="{FF2B5EF4-FFF2-40B4-BE49-F238E27FC236}">
                <a16:creationId xmlns:a16="http://schemas.microsoft.com/office/drawing/2014/main" id="{6F36E15B-A9DD-B912-A8BA-72A4196AB37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45060" name="Footer Placeholder 4">
            <a:extLst>
              <a:ext uri="{FF2B5EF4-FFF2-40B4-BE49-F238E27FC236}">
                <a16:creationId xmlns:a16="http://schemas.microsoft.com/office/drawing/2014/main" id="{4ED12EFA-4E38-8583-98D6-9365865ECF9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45061" name="Slide Number Placeholder 5">
            <a:extLst>
              <a:ext uri="{FF2B5EF4-FFF2-40B4-BE49-F238E27FC236}">
                <a16:creationId xmlns:a16="http://schemas.microsoft.com/office/drawing/2014/main" id="{BDFEC300-4441-EAA1-7433-38A013E67E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2E8EA691-5DCD-6D45-8A48-BCC034BB8E54}" type="slidenum">
              <a:rPr lang="en-US" altLang="sv-SE" sz="1000"/>
              <a:pPr>
                <a:spcBef>
                  <a:spcPct val="0"/>
                </a:spcBef>
                <a:buSzTx/>
                <a:buFontTx/>
                <a:buNone/>
              </a:pPr>
              <a:t>31</a:t>
            </a:fld>
            <a:endParaRPr lang="en-US" altLang="sv-SE" sz="1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7">
            <a:extLst>
              <a:ext uri="{FF2B5EF4-FFF2-40B4-BE49-F238E27FC236}">
                <a16:creationId xmlns:a16="http://schemas.microsoft.com/office/drawing/2014/main" id="{B528DBC2-9E20-B37D-7150-C552C576C76B}"/>
              </a:ext>
            </a:extLst>
          </p:cNvPr>
          <p:cNvSpPr>
            <a:spLocks noGrp="1" noChangeArrowheads="1"/>
          </p:cNvSpPr>
          <p:nvPr>
            <p:ph type="title"/>
          </p:nvPr>
        </p:nvSpPr>
        <p:spPr>
          <a:xfrm>
            <a:off x="38100" y="4572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Cryostat Requirements</a:t>
            </a:r>
          </a:p>
        </p:txBody>
      </p:sp>
      <p:sp>
        <p:nvSpPr>
          <p:cNvPr id="46082" name="Content Placeholder 8">
            <a:extLst>
              <a:ext uri="{FF2B5EF4-FFF2-40B4-BE49-F238E27FC236}">
                <a16:creationId xmlns:a16="http://schemas.microsoft.com/office/drawing/2014/main" id="{2A4DC529-13B6-28BA-A8DC-304FBF4AB5A4}"/>
              </a:ext>
            </a:extLst>
          </p:cNvPr>
          <p:cNvSpPr>
            <a:spLocks noGrp="1" noChangeArrowheads="1"/>
          </p:cNvSpPr>
          <p:nvPr>
            <p:ph idx="1"/>
          </p:nvPr>
        </p:nvSpPr>
        <p:spPr>
          <a:xfrm>
            <a:off x="26988" y="1524000"/>
            <a:ext cx="8991600" cy="5027613"/>
          </a:xfrm>
        </p:spPr>
        <p:txBody>
          <a:bodyPr/>
          <a:lstStyle/>
          <a:p>
            <a:r>
              <a:rPr lang="en-US" altLang="sv-SE" sz="2800">
                <a:latin typeface="Arial" panose="020B0604020202020204" pitchFamily="34" charset="0"/>
                <a:ea typeface="ＭＳ Ｐゴシック" panose="020B0600070205080204" pitchFamily="34" charset="-128"/>
              </a:rPr>
              <a:t>Safety requirements (relief valves/burst discs)</a:t>
            </a:r>
          </a:p>
          <a:p>
            <a:pPr lvl="1"/>
            <a:r>
              <a:rPr lang="en-US" altLang="sv-SE" sz="2400">
                <a:latin typeface="Arial" panose="020B0604020202020204" pitchFamily="34" charset="0"/>
                <a:ea typeface="ＭＳ Ｐゴシック" panose="020B0600070205080204" pitchFamily="34" charset="-128"/>
              </a:rPr>
              <a:t>Design safety in from the start. Not as an add on</a:t>
            </a:r>
          </a:p>
          <a:p>
            <a:r>
              <a:rPr lang="en-US" altLang="sv-SE" sz="2800">
                <a:latin typeface="Arial" panose="020B0604020202020204" pitchFamily="34" charset="0"/>
                <a:ea typeface="ＭＳ Ｐゴシック" panose="020B0600070205080204" pitchFamily="34" charset="-128"/>
              </a:rPr>
              <a:t>Size and weight </a:t>
            </a:r>
          </a:p>
          <a:p>
            <a:pPr lvl="1"/>
            <a:r>
              <a:rPr lang="en-US" altLang="sv-SE" sz="2400">
                <a:latin typeface="Arial" panose="020B0604020202020204" pitchFamily="34" charset="0"/>
                <a:ea typeface="ＭＳ Ｐゴシック" panose="020B0600070205080204" pitchFamily="34" charset="-128"/>
              </a:rPr>
              <a:t>Particularly important in space systems</a:t>
            </a:r>
          </a:p>
          <a:p>
            <a:r>
              <a:rPr lang="en-US" altLang="sv-SE" sz="2800">
                <a:latin typeface="Arial" panose="020B0604020202020204" pitchFamily="34" charset="0"/>
                <a:ea typeface="ＭＳ Ｐゴシック" panose="020B0600070205080204" pitchFamily="34" charset="-128"/>
              </a:rPr>
              <a:t>Instrumentation required</a:t>
            </a:r>
          </a:p>
          <a:p>
            <a:pPr lvl="1"/>
            <a:r>
              <a:rPr lang="en-US" altLang="sv-SE" sz="2400">
                <a:latin typeface="Arial" panose="020B0604020202020204" pitchFamily="34" charset="0"/>
                <a:ea typeface="ＭＳ Ｐゴシック" panose="020B0600070205080204" pitchFamily="34" charset="-128"/>
              </a:rPr>
              <a:t>Difference between prototype and mass production</a:t>
            </a:r>
          </a:p>
          <a:p>
            <a:r>
              <a:rPr lang="en-US" altLang="sv-SE" sz="2800">
                <a:latin typeface="Arial" panose="020B0604020202020204" pitchFamily="34" charset="0"/>
                <a:ea typeface="ＭＳ Ｐゴシック" panose="020B0600070205080204" pitchFamily="34" charset="-128"/>
              </a:rPr>
              <a:t>Ease of access to cryostat components</a:t>
            </a:r>
          </a:p>
          <a:p>
            <a:r>
              <a:rPr lang="en-US" altLang="sv-SE" sz="2800">
                <a:latin typeface="Arial" panose="020B0604020202020204" pitchFamily="34" charset="0"/>
                <a:ea typeface="ＭＳ Ｐゴシック" panose="020B0600070205080204" pitchFamily="34" charset="-128"/>
              </a:rPr>
              <a:t>Existing code requirements (e.g. TUV or ASME)</a:t>
            </a:r>
          </a:p>
          <a:p>
            <a:r>
              <a:rPr lang="en-US" altLang="sv-SE" sz="2800">
                <a:latin typeface="Arial" panose="020B0604020202020204" pitchFamily="34" charset="0"/>
                <a:ea typeface="ＭＳ Ｐゴシック" panose="020B0600070205080204" pitchFamily="34" charset="-128"/>
              </a:rPr>
              <a:t>Need, if any, for optical windows</a:t>
            </a:r>
          </a:p>
          <a:p>
            <a:r>
              <a:rPr lang="en-US" altLang="sv-SE" sz="2800">
                <a:latin typeface="Arial" panose="020B0604020202020204" pitchFamily="34" charset="0"/>
                <a:ea typeface="ＭＳ Ｐゴシック" panose="020B0600070205080204" pitchFamily="34" charset="-128"/>
              </a:rPr>
              <a:t>Presence of ionizing radiation</a:t>
            </a:r>
            <a:endParaRPr lang="en-US" altLang="sv-SE" sz="2600">
              <a:latin typeface="Arial" panose="020B0604020202020204" pitchFamily="34" charset="0"/>
              <a:ea typeface="ＭＳ Ｐゴシック" panose="020B0600070205080204" pitchFamily="34" charset="-128"/>
            </a:endParaRPr>
          </a:p>
          <a:p>
            <a:pPr>
              <a:lnSpc>
                <a:spcPct val="80000"/>
              </a:lnSpc>
              <a:buFont typeface="Wingdings" pitchFamily="2" charset="2"/>
              <a:buNone/>
            </a:pPr>
            <a:endParaRPr lang="en-US" altLang="sv-SE" sz="2800">
              <a:latin typeface="Arial" panose="020B0604020202020204" pitchFamily="34" charset="0"/>
              <a:ea typeface="ＭＳ Ｐゴシック" panose="020B0600070205080204" pitchFamily="34" charset="-128"/>
            </a:endParaRPr>
          </a:p>
          <a:p>
            <a:endParaRPr lang="en-US" altLang="sv-SE">
              <a:latin typeface="Arial" panose="020B0604020202020204" pitchFamily="34" charset="0"/>
              <a:ea typeface="ＭＳ Ｐゴシック" panose="020B0600070205080204" pitchFamily="34" charset="-128"/>
            </a:endParaRPr>
          </a:p>
        </p:txBody>
      </p:sp>
      <p:sp>
        <p:nvSpPr>
          <p:cNvPr id="46083" name="Date Placeholder 6">
            <a:extLst>
              <a:ext uri="{FF2B5EF4-FFF2-40B4-BE49-F238E27FC236}">
                <a16:creationId xmlns:a16="http://schemas.microsoft.com/office/drawing/2014/main" id="{5E656CA7-8B9B-C199-946D-57DAC8FF2D7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46084" name="Footer Placeholder 4">
            <a:extLst>
              <a:ext uri="{FF2B5EF4-FFF2-40B4-BE49-F238E27FC236}">
                <a16:creationId xmlns:a16="http://schemas.microsoft.com/office/drawing/2014/main" id="{40903347-ABF7-D824-9FB3-DB1C72C9115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46085" name="Slide Number Placeholder 5">
            <a:extLst>
              <a:ext uri="{FF2B5EF4-FFF2-40B4-BE49-F238E27FC236}">
                <a16:creationId xmlns:a16="http://schemas.microsoft.com/office/drawing/2014/main" id="{685E0859-2CF7-AF44-9C57-5F0326E5CF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0F7C1049-BF03-6B46-B67E-273DAFF18F2E}" type="slidenum">
              <a:rPr lang="en-US" altLang="sv-SE" sz="1000"/>
              <a:pPr>
                <a:spcBef>
                  <a:spcPct val="0"/>
                </a:spcBef>
                <a:buSzTx/>
                <a:buFontTx/>
                <a:buNone/>
              </a:pPr>
              <a:t>32</a:t>
            </a:fld>
            <a:endParaRPr lang="en-US" altLang="sv-SE" sz="1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7">
            <a:extLst>
              <a:ext uri="{FF2B5EF4-FFF2-40B4-BE49-F238E27FC236}">
                <a16:creationId xmlns:a16="http://schemas.microsoft.com/office/drawing/2014/main" id="{0B1F1D4E-FE72-A116-5654-4BB699B7810B}"/>
              </a:ext>
            </a:extLst>
          </p:cNvPr>
          <p:cNvSpPr>
            <a:spLocks noGrp="1" noChangeArrowheads="1"/>
          </p:cNvSpPr>
          <p:nvPr>
            <p:ph type="title"/>
          </p:nvPr>
        </p:nvSpPr>
        <p:spPr>
          <a:xfrm>
            <a:off x="0" y="4572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Cryostat Requirements</a:t>
            </a:r>
          </a:p>
        </p:txBody>
      </p:sp>
      <p:sp>
        <p:nvSpPr>
          <p:cNvPr id="25602" name="Content Placeholder 8">
            <a:extLst>
              <a:ext uri="{FF2B5EF4-FFF2-40B4-BE49-F238E27FC236}">
                <a16:creationId xmlns:a16="http://schemas.microsoft.com/office/drawing/2014/main" id="{C63518D2-4640-E94A-A96C-3CF725F07F2D}"/>
              </a:ext>
            </a:extLst>
          </p:cNvPr>
          <p:cNvSpPr>
            <a:spLocks noGrp="1"/>
          </p:cNvSpPr>
          <p:nvPr>
            <p:ph idx="1"/>
          </p:nvPr>
        </p:nvSpPr>
        <p:spPr>
          <a:xfrm>
            <a:off x="28575" y="1524000"/>
            <a:ext cx="8991600" cy="5027613"/>
          </a:xfrm>
        </p:spPr>
        <p:txBody>
          <a:bodyPr/>
          <a:lstStyle/>
          <a:p>
            <a:pPr>
              <a:defRPr/>
            </a:pPr>
            <a:r>
              <a:rPr lang="en-US" sz="2800" dirty="0">
                <a:latin typeface="Arial" pitchFamily="34" charset="0"/>
              </a:rPr>
              <a:t>Expected cryostat life time</a:t>
            </a:r>
          </a:p>
          <a:p>
            <a:pPr>
              <a:defRPr/>
            </a:pPr>
            <a:r>
              <a:rPr lang="en-US" sz="2800" dirty="0">
                <a:latin typeface="Arial" pitchFamily="34" charset="0"/>
              </a:rPr>
              <a:t>Will this be a one of a kind device or something to be mass produced?</a:t>
            </a:r>
          </a:p>
          <a:p>
            <a:pPr>
              <a:defRPr/>
            </a:pPr>
            <a:r>
              <a:rPr lang="en-US" sz="2800" dirty="0">
                <a:latin typeface="Arial" pitchFamily="34" charset="0"/>
              </a:rPr>
              <a:t>Schedule and Cost</a:t>
            </a:r>
          </a:p>
          <a:p>
            <a:pPr lvl="1">
              <a:defRPr/>
            </a:pPr>
            <a:r>
              <a:rPr lang="en-US" sz="2400" dirty="0">
                <a:latin typeface="Arial" pitchFamily="34" charset="0"/>
              </a:rPr>
              <a:t>This should be considered from the beginning</a:t>
            </a:r>
          </a:p>
          <a:p>
            <a:pPr lvl="1">
              <a:defRPr/>
            </a:pPr>
            <a:endParaRPr lang="en-US" sz="2400" dirty="0">
              <a:latin typeface="Arial" pitchFamily="34" charset="0"/>
            </a:endParaRPr>
          </a:p>
          <a:p>
            <a:pPr lvl="1">
              <a:defRPr/>
            </a:pPr>
            <a:endParaRPr lang="en-US" sz="2400" dirty="0">
              <a:latin typeface="Arial" pitchFamily="34" charset="0"/>
            </a:endParaRPr>
          </a:p>
          <a:p>
            <a:pPr marL="182563" lvl="1" indent="-182563" algn="ctr">
              <a:spcBef>
                <a:spcPts val="1200"/>
              </a:spcBef>
              <a:buFont typeface="Arial" panose="020B0604020202020204" pitchFamily="34" charset="0"/>
              <a:buNone/>
              <a:defRPr/>
            </a:pPr>
            <a:r>
              <a:rPr lang="en-US" sz="3200" dirty="0">
                <a:solidFill>
                  <a:srgbClr val="FF3300"/>
                </a:solidFill>
                <a:latin typeface="Arial" pitchFamily="34" charset="0"/>
              </a:rPr>
              <a:t>All Design is Compromise</a:t>
            </a:r>
            <a:endParaRPr lang="en-US" dirty="0">
              <a:latin typeface="Arial" pitchFamily="34" charset="0"/>
            </a:endParaRPr>
          </a:p>
          <a:p>
            <a:pPr algn="ctr">
              <a:buFont typeface="Wingdings" pitchFamily="2" charset="2"/>
              <a:buNone/>
              <a:defRPr/>
            </a:pPr>
            <a:endParaRPr lang="en-US" sz="2400" dirty="0">
              <a:latin typeface="Arial" pitchFamily="34" charset="0"/>
            </a:endParaRPr>
          </a:p>
          <a:p>
            <a:pPr>
              <a:defRPr/>
            </a:pPr>
            <a:endParaRPr lang="en-US" sz="2600" dirty="0">
              <a:latin typeface="Arial" pitchFamily="34" charset="0"/>
            </a:endParaRPr>
          </a:p>
          <a:p>
            <a:pPr>
              <a:lnSpc>
                <a:spcPct val="80000"/>
              </a:lnSpc>
              <a:buFont typeface="Wingdings" pitchFamily="2" charset="2"/>
              <a:buNone/>
              <a:defRPr/>
            </a:pPr>
            <a:endParaRPr lang="en-US" sz="2800" dirty="0">
              <a:latin typeface="Arial" pitchFamily="34" charset="0"/>
            </a:endParaRPr>
          </a:p>
          <a:p>
            <a:pPr>
              <a:defRPr/>
            </a:pPr>
            <a:endParaRPr lang="en-US" dirty="0">
              <a:latin typeface="Arial" pitchFamily="34" charset="0"/>
            </a:endParaRPr>
          </a:p>
        </p:txBody>
      </p:sp>
      <p:sp>
        <p:nvSpPr>
          <p:cNvPr id="47107" name="Date Placeholder 6">
            <a:extLst>
              <a:ext uri="{FF2B5EF4-FFF2-40B4-BE49-F238E27FC236}">
                <a16:creationId xmlns:a16="http://schemas.microsoft.com/office/drawing/2014/main" id="{05BCC179-4B45-ECE2-A4ED-72B86BAE11B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47108" name="Footer Placeholder 4">
            <a:extLst>
              <a:ext uri="{FF2B5EF4-FFF2-40B4-BE49-F238E27FC236}">
                <a16:creationId xmlns:a16="http://schemas.microsoft.com/office/drawing/2014/main" id="{A947DEDA-7908-D954-A70B-8474BB9EB4A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47109" name="Slide Number Placeholder 5">
            <a:extLst>
              <a:ext uri="{FF2B5EF4-FFF2-40B4-BE49-F238E27FC236}">
                <a16:creationId xmlns:a16="http://schemas.microsoft.com/office/drawing/2014/main" id="{400502B9-4D70-4C94-BDF7-FFBC5D0BF7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8FCD97E4-FC72-FC4F-A0CB-F77770CB94AB}" type="slidenum">
              <a:rPr lang="en-US" altLang="sv-SE" sz="1000"/>
              <a:pPr>
                <a:spcBef>
                  <a:spcPct val="0"/>
                </a:spcBef>
                <a:buSzTx/>
                <a:buFontTx/>
                <a:buNone/>
              </a:pPr>
              <a:t>33</a:t>
            </a:fld>
            <a:endParaRPr lang="en-US" altLang="sv-SE" sz="1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4F7267B2-3338-F3C5-30DC-76CEE8ACAEDD}"/>
              </a:ext>
            </a:extLst>
          </p:cNvPr>
          <p:cNvSpPr>
            <a:spLocks noGrp="1" noChangeArrowheads="1"/>
          </p:cNvSpPr>
          <p:nvPr>
            <p:ph type="title"/>
          </p:nvPr>
        </p:nvSpPr>
        <p:spPr>
          <a:xfrm>
            <a:off x="0" y="457200"/>
            <a:ext cx="8991600" cy="485775"/>
          </a:xfrm>
        </p:spPr>
        <p:txBody>
          <a:bodyPr/>
          <a:lstStyle/>
          <a:p>
            <a:r>
              <a:rPr lang="en-US" altLang="sv-SE">
                <a:solidFill>
                  <a:schemeClr val="bg1"/>
                </a:solidFill>
                <a:latin typeface="Arial" panose="020B0604020202020204" pitchFamily="34" charset="0"/>
                <a:ea typeface="ＭＳ Ｐゴシック" panose="020B0600070205080204" pitchFamily="34" charset="-128"/>
              </a:rPr>
              <a:t>Structural Supports</a:t>
            </a:r>
            <a:endParaRPr lang="sv-SE" altLang="sv-SE">
              <a:solidFill>
                <a:schemeClr val="bg1"/>
              </a:solidFill>
              <a:latin typeface="Arial" panose="020B0604020202020204" pitchFamily="34" charset="0"/>
              <a:ea typeface="ＭＳ Ｐゴシック" panose="020B0600070205080204" pitchFamily="34" charset="-128"/>
            </a:endParaRPr>
          </a:p>
        </p:txBody>
      </p:sp>
      <p:sp>
        <p:nvSpPr>
          <p:cNvPr id="4" name="Date Placeholder 3">
            <a:extLst>
              <a:ext uri="{FF2B5EF4-FFF2-40B4-BE49-F238E27FC236}">
                <a16:creationId xmlns:a16="http://schemas.microsoft.com/office/drawing/2014/main" id="{DC4FEB40-16A4-F948-9750-BF95E6C352CF}"/>
              </a:ext>
            </a:extLst>
          </p:cNvPr>
          <p:cNvSpPr>
            <a:spLocks noGrp="1"/>
          </p:cNvSpPr>
          <p:nvPr>
            <p:ph type="dt" sz="quarter" idx="10"/>
          </p:nvPr>
        </p:nvSpPr>
        <p:spPr/>
        <p:txBody>
          <a:bodyPr/>
          <a:lstStyle/>
          <a:p>
            <a:pPr>
              <a:defRPr/>
            </a:pPr>
            <a:r>
              <a:rPr lang="sv-SE"/>
              <a:t>Winter 2025</a:t>
            </a:r>
            <a:endParaRPr lang="sv-SE" dirty="0"/>
          </a:p>
        </p:txBody>
      </p:sp>
      <p:sp>
        <p:nvSpPr>
          <p:cNvPr id="5" name="Footer Placeholder 4">
            <a:extLst>
              <a:ext uri="{FF2B5EF4-FFF2-40B4-BE49-F238E27FC236}">
                <a16:creationId xmlns:a16="http://schemas.microsoft.com/office/drawing/2014/main" id="{3DBD76A5-E057-3446-A7EB-8F40BC7E82FE}"/>
              </a:ext>
            </a:extLst>
          </p:cNvPr>
          <p:cNvSpPr>
            <a:spLocks noGrp="1"/>
          </p:cNvSpPr>
          <p:nvPr>
            <p:ph type="ftr" sz="quarter" idx="11"/>
          </p:nvPr>
        </p:nvSpPr>
        <p:spPr/>
        <p:txBody>
          <a:bodyPr/>
          <a:lstStyle/>
          <a:p>
            <a:pPr>
              <a:defRPr/>
            </a:pPr>
            <a:r>
              <a:rPr lang="sv-SE"/>
              <a:t>Lecture 7| Thermal Insulation &amp; Cryostat Basics- J. G. Weisend II</a:t>
            </a:r>
            <a:endParaRPr lang="sv-SE" dirty="0"/>
          </a:p>
        </p:txBody>
      </p:sp>
      <p:sp>
        <p:nvSpPr>
          <p:cNvPr id="48132" name="Slide Number Placeholder 5">
            <a:extLst>
              <a:ext uri="{FF2B5EF4-FFF2-40B4-BE49-F238E27FC236}">
                <a16:creationId xmlns:a16="http://schemas.microsoft.com/office/drawing/2014/main" id="{09BB7E30-8AAE-4A7A-9BD7-E4AAD329BC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02D8A20-6C0E-8F48-8C8D-183F59FF2BAE}" type="slidenum">
              <a:rPr lang="sv-SE" altLang="sv-SE">
                <a:solidFill>
                  <a:srgbClr val="898989"/>
                </a:solidFill>
                <a:latin typeface="Calibri" panose="020F0502020204030204" pitchFamily="34" charset="0"/>
              </a:rPr>
              <a:pPr/>
              <a:t>34</a:t>
            </a:fld>
            <a:endParaRPr lang="sv-SE" altLang="sv-SE">
              <a:solidFill>
                <a:srgbClr val="898989"/>
              </a:solidFill>
              <a:latin typeface="Calibri" panose="020F0502020204030204" pitchFamily="34" charset="0"/>
            </a:endParaRPr>
          </a:p>
        </p:txBody>
      </p:sp>
      <p:sp>
        <p:nvSpPr>
          <p:cNvPr id="48133" name="Content Placeholder 1">
            <a:extLst>
              <a:ext uri="{FF2B5EF4-FFF2-40B4-BE49-F238E27FC236}">
                <a16:creationId xmlns:a16="http://schemas.microsoft.com/office/drawing/2014/main" id="{39E81547-DEE5-4D72-14C5-016BDF432AAC}"/>
              </a:ext>
            </a:extLst>
          </p:cNvPr>
          <p:cNvSpPr>
            <a:spLocks noGrp="1" noChangeArrowheads="1"/>
          </p:cNvSpPr>
          <p:nvPr>
            <p:ph idx="1"/>
          </p:nvPr>
        </p:nvSpPr>
        <p:spPr>
          <a:xfrm>
            <a:off x="152400" y="1624013"/>
            <a:ext cx="8991600" cy="5027612"/>
          </a:xfrm>
        </p:spPr>
        <p:txBody>
          <a:bodyPr/>
          <a:lstStyle/>
          <a:p>
            <a:r>
              <a:rPr lang="en-US" altLang="sv-SE" sz="2800">
                <a:latin typeface="Arial" panose="020B0604020202020204" pitchFamily="34" charset="0"/>
                <a:ea typeface="ＭＳ Ｐゴシック" panose="020B0600070205080204" pitchFamily="34" charset="-128"/>
              </a:rPr>
              <a:t>Solution is highly dependent on cryostat requirements</a:t>
            </a:r>
          </a:p>
          <a:p>
            <a:r>
              <a:rPr lang="en-US" altLang="sv-SE" sz="2800">
                <a:latin typeface="Arial" panose="020B0604020202020204" pitchFamily="34" charset="0"/>
                <a:ea typeface="ＭＳ Ｐゴシック" panose="020B0600070205080204" pitchFamily="34" charset="-128"/>
              </a:rPr>
              <a:t>Choose materials carefully</a:t>
            </a:r>
          </a:p>
          <a:p>
            <a:pPr lvl="1"/>
            <a:r>
              <a:rPr lang="en-US" altLang="sv-SE" sz="2400">
                <a:latin typeface="Arial" panose="020B0604020202020204" pitchFamily="34" charset="0"/>
                <a:ea typeface="ＭＳ Ｐゴシック" panose="020B0600070205080204" pitchFamily="34" charset="-128"/>
              </a:rPr>
              <a:t>Acceptable for cryogenic temperatures</a:t>
            </a:r>
          </a:p>
          <a:p>
            <a:pPr lvl="1"/>
            <a:r>
              <a:rPr lang="en-US" altLang="sv-SE" sz="2400">
                <a:latin typeface="Arial" panose="020B0604020202020204" pitchFamily="34" charset="0"/>
                <a:ea typeface="ＭＳ Ｐゴシック" panose="020B0600070205080204" pitchFamily="34" charset="-128"/>
              </a:rPr>
              <a:t>Low heat leak</a:t>
            </a:r>
          </a:p>
          <a:p>
            <a:r>
              <a:rPr lang="en-US" altLang="sv-SE" sz="2800">
                <a:latin typeface="Arial" panose="020B0604020202020204" pitchFamily="34" charset="0"/>
                <a:ea typeface="ＭＳ Ｐゴシック" panose="020B0600070205080204" pitchFamily="34" charset="-128"/>
              </a:rPr>
              <a:t>Don’t over constrain supports: allow for thermal contraction</a:t>
            </a:r>
          </a:p>
          <a:p>
            <a:r>
              <a:rPr lang="en-US" altLang="sv-SE" sz="2800">
                <a:latin typeface="Arial" panose="020B0604020202020204" pitchFamily="34" charset="0"/>
                <a:ea typeface="ＭＳ Ｐゴシック" panose="020B0600070205080204" pitchFamily="34" charset="-128"/>
              </a:rPr>
              <a:t>Does solution meet alignment and vibration requirements?</a:t>
            </a:r>
          </a:p>
          <a:p>
            <a:r>
              <a:rPr lang="en-US" altLang="sv-SE" sz="2800">
                <a:latin typeface="Arial" panose="020B0604020202020204" pitchFamily="34" charset="0"/>
                <a:ea typeface="ＭＳ Ｐゴシック" panose="020B0600070205080204" pitchFamily="34" charset="-128"/>
              </a:rPr>
              <a:t>Must alignment be changed while cold?</a:t>
            </a:r>
          </a:p>
          <a:p>
            <a:endParaRPr lang="en-US" altLang="sv-SE">
              <a:latin typeface="Arial" panose="020B0604020202020204" pitchFamily="34" charset="0"/>
              <a:ea typeface="ＭＳ Ｐゴシック" panose="020B0600070205080204"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CB1B51A5-1DC6-99E5-B5D7-BA13A1C4A973}"/>
              </a:ext>
            </a:extLst>
          </p:cNvPr>
          <p:cNvSpPr>
            <a:spLocks noGrp="1" noChangeArrowheads="1"/>
          </p:cNvSpPr>
          <p:nvPr>
            <p:ph type="title"/>
          </p:nvPr>
        </p:nvSpPr>
        <p:spPr>
          <a:xfrm>
            <a:off x="76200" y="76200"/>
            <a:ext cx="8991600" cy="911225"/>
          </a:xfrm>
        </p:spPr>
        <p:txBody>
          <a:bodyPr/>
          <a:lstStyle/>
          <a:p>
            <a:r>
              <a:rPr lang="sv-SE" altLang="sv-SE">
                <a:solidFill>
                  <a:schemeClr val="bg1"/>
                </a:solidFill>
                <a:latin typeface="Arial" panose="020B0604020202020204" pitchFamily="34" charset="0"/>
                <a:ea typeface="ＭＳ Ｐゴシック" panose="020B0600070205080204" pitchFamily="34" charset="-128"/>
              </a:rPr>
              <a:t>Structural Support Example #1</a:t>
            </a:r>
            <a:br>
              <a:rPr lang="sv-SE" altLang="sv-SE">
                <a:solidFill>
                  <a:schemeClr val="bg1"/>
                </a:solidFill>
                <a:latin typeface="Arial" panose="020B0604020202020204" pitchFamily="34" charset="0"/>
                <a:ea typeface="ＭＳ Ｐゴシック" panose="020B0600070205080204" pitchFamily="34" charset="-128"/>
              </a:rPr>
            </a:br>
            <a:r>
              <a:rPr lang="sv-SE" altLang="sv-SE">
                <a:solidFill>
                  <a:schemeClr val="bg1"/>
                </a:solidFill>
                <a:latin typeface="Arial" panose="020B0604020202020204" pitchFamily="34" charset="0"/>
                <a:ea typeface="ＭＳ Ｐゴシック" panose="020B0600070205080204" pitchFamily="34" charset="-128"/>
              </a:rPr>
              <a:t>ILC Cryostat</a:t>
            </a:r>
          </a:p>
        </p:txBody>
      </p:sp>
      <p:sp>
        <p:nvSpPr>
          <p:cNvPr id="4" name="Date Placeholder 3">
            <a:extLst>
              <a:ext uri="{FF2B5EF4-FFF2-40B4-BE49-F238E27FC236}">
                <a16:creationId xmlns:a16="http://schemas.microsoft.com/office/drawing/2014/main" id="{BBF25B62-5BBE-9641-BA75-D29F0A6810C6}"/>
              </a:ext>
            </a:extLst>
          </p:cNvPr>
          <p:cNvSpPr>
            <a:spLocks noGrp="1"/>
          </p:cNvSpPr>
          <p:nvPr>
            <p:ph type="dt" sz="quarter" idx="10"/>
          </p:nvPr>
        </p:nvSpPr>
        <p:spPr/>
        <p:txBody>
          <a:bodyPr/>
          <a:lstStyle/>
          <a:p>
            <a:pPr>
              <a:defRPr/>
            </a:pPr>
            <a:r>
              <a:rPr lang="sv-SE"/>
              <a:t>Winter 2025</a:t>
            </a:r>
            <a:endParaRPr lang="sv-SE" dirty="0"/>
          </a:p>
        </p:txBody>
      </p:sp>
      <p:sp>
        <p:nvSpPr>
          <p:cNvPr id="5" name="Footer Placeholder 4">
            <a:extLst>
              <a:ext uri="{FF2B5EF4-FFF2-40B4-BE49-F238E27FC236}">
                <a16:creationId xmlns:a16="http://schemas.microsoft.com/office/drawing/2014/main" id="{4DEC40FA-0B77-524E-9A57-2AC0284D3B2F}"/>
              </a:ext>
            </a:extLst>
          </p:cNvPr>
          <p:cNvSpPr>
            <a:spLocks noGrp="1"/>
          </p:cNvSpPr>
          <p:nvPr>
            <p:ph type="ftr" sz="quarter" idx="11"/>
          </p:nvPr>
        </p:nvSpPr>
        <p:spPr/>
        <p:txBody>
          <a:bodyPr/>
          <a:lstStyle/>
          <a:p>
            <a:pPr>
              <a:defRPr/>
            </a:pPr>
            <a:r>
              <a:rPr lang="sv-SE"/>
              <a:t>Lecture 7| Thermal Insulation &amp; Cryostat Basics- J. G. Weisend II</a:t>
            </a:r>
            <a:endParaRPr lang="sv-SE" dirty="0"/>
          </a:p>
        </p:txBody>
      </p:sp>
      <p:sp>
        <p:nvSpPr>
          <p:cNvPr id="49156" name="Slide Number Placeholder 5">
            <a:extLst>
              <a:ext uri="{FF2B5EF4-FFF2-40B4-BE49-F238E27FC236}">
                <a16:creationId xmlns:a16="http://schemas.microsoft.com/office/drawing/2014/main" id="{30B10FB6-965E-59F0-4BB9-92F07C27273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709B926-5720-5943-80C5-9D424EFC0CBC}" type="slidenum">
              <a:rPr lang="sv-SE" altLang="sv-SE">
                <a:solidFill>
                  <a:srgbClr val="898989"/>
                </a:solidFill>
                <a:latin typeface="Calibri" panose="020F0502020204030204" pitchFamily="34" charset="0"/>
              </a:rPr>
              <a:pPr/>
              <a:t>35</a:t>
            </a:fld>
            <a:endParaRPr lang="sv-SE" altLang="sv-SE">
              <a:solidFill>
                <a:srgbClr val="898989"/>
              </a:solidFill>
              <a:latin typeface="Calibri" panose="020F0502020204030204" pitchFamily="34" charset="0"/>
            </a:endParaRPr>
          </a:p>
        </p:txBody>
      </p:sp>
      <p:sp>
        <p:nvSpPr>
          <p:cNvPr id="7" name="Content Placeholder 7">
            <a:extLst>
              <a:ext uri="{FF2B5EF4-FFF2-40B4-BE49-F238E27FC236}">
                <a16:creationId xmlns:a16="http://schemas.microsoft.com/office/drawing/2014/main" id="{DCCD2580-B2F5-F749-89B8-130C5A933B1A}"/>
              </a:ext>
            </a:extLst>
          </p:cNvPr>
          <p:cNvSpPr txBox="1">
            <a:spLocks/>
          </p:cNvSpPr>
          <p:nvPr/>
        </p:nvSpPr>
        <p:spPr>
          <a:xfrm>
            <a:off x="4870450" y="1911350"/>
            <a:ext cx="4121150" cy="3429000"/>
          </a:xfrm>
          <a:prstGeom prst="rect">
            <a:avLst/>
          </a:prstGeom>
        </p:spPr>
        <p:txBody>
          <a:bodyPr lIns="0" tIns="0" rIns="0" bIns="0" anchor="ctr"/>
          <a:lstStyle>
            <a:defPPr>
              <a:defRPr lang="en-US"/>
            </a:defPPr>
            <a:lvl1pPr algn="r" rtl="0" eaLnBrk="0" fontAlgn="base" hangingPunct="0">
              <a:lnSpc>
                <a:spcPct val="90000"/>
              </a:lnSpc>
              <a:spcBef>
                <a:spcPct val="0"/>
              </a:spcBef>
              <a:spcAft>
                <a:spcPct val="0"/>
              </a:spcAft>
              <a:defRPr lang="en-US" sz="1000" kern="1200">
                <a:solidFill>
                  <a:prstClr val="black">
                    <a:tint val="75000"/>
                  </a:prstClr>
                </a:solidFill>
                <a:latin typeface="Calibri"/>
                <a:ea typeface="+mn-ea"/>
                <a:cs typeface="Arial"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342900" indent="-342900" algn="l">
              <a:buFont typeface="Arial" panose="020B0604020202020204" pitchFamily="34" charset="0"/>
              <a:buChar char="•"/>
              <a:defRPr/>
            </a:pPr>
            <a:r>
              <a:rPr lang="sv-SE" altLang="sv-SE" sz="2400" dirty="0">
                <a:solidFill>
                  <a:schemeClr val="tx1"/>
                </a:solidFill>
                <a:latin typeface="Arial" panose="020B0604020202020204" pitchFamily="34" charset="0"/>
              </a:rPr>
              <a:t>FRP support </a:t>
            </a:r>
            <a:r>
              <a:rPr lang="sv-SE" altLang="sv-SE" sz="2400" dirty="0" err="1">
                <a:solidFill>
                  <a:schemeClr val="tx1"/>
                </a:solidFill>
                <a:latin typeface="Arial" panose="020B0604020202020204" pitchFamily="34" charset="0"/>
              </a:rPr>
              <a:t>between</a:t>
            </a:r>
            <a:r>
              <a:rPr lang="sv-SE" altLang="sv-SE" sz="2400" dirty="0">
                <a:solidFill>
                  <a:schemeClr val="tx1"/>
                </a:solidFill>
                <a:latin typeface="Arial" panose="020B0604020202020204" pitchFamily="34" charset="0"/>
              </a:rPr>
              <a:t> 300 K and </a:t>
            </a:r>
            <a:r>
              <a:rPr lang="sv-SE" altLang="sv-SE" sz="2400" dirty="0" err="1">
                <a:solidFill>
                  <a:schemeClr val="tx1"/>
                </a:solidFill>
                <a:latin typeface="Arial" panose="020B0604020202020204" pitchFamily="34" charset="0"/>
              </a:rPr>
              <a:t>Cryo</a:t>
            </a:r>
            <a:r>
              <a:rPr lang="sv-SE" altLang="sv-SE" sz="2400" dirty="0">
                <a:solidFill>
                  <a:schemeClr val="tx1"/>
                </a:solidFill>
                <a:latin typeface="Arial" panose="020B0604020202020204" pitchFamily="34" charset="0"/>
              </a:rPr>
              <a:t> temps</a:t>
            </a:r>
          </a:p>
          <a:p>
            <a:pPr marL="342900" indent="-342900" algn="l">
              <a:buFont typeface="Arial" panose="020B0604020202020204" pitchFamily="34" charset="0"/>
              <a:buChar char="•"/>
              <a:defRPr/>
            </a:pPr>
            <a:r>
              <a:rPr lang="sv-SE" altLang="sv-SE" sz="2400" dirty="0" err="1">
                <a:solidFill>
                  <a:schemeClr val="tx1"/>
                </a:solidFill>
                <a:latin typeface="Arial" panose="020B0604020202020204" pitchFamily="34" charset="0"/>
              </a:rPr>
              <a:t>Cavity</a:t>
            </a:r>
            <a:r>
              <a:rPr lang="sv-SE" altLang="sv-SE" sz="2400" dirty="0">
                <a:solidFill>
                  <a:schemeClr val="tx1"/>
                </a:solidFill>
                <a:latin typeface="Arial" panose="020B0604020202020204" pitchFamily="34" charset="0"/>
              </a:rPr>
              <a:t> </a:t>
            </a:r>
            <a:r>
              <a:rPr lang="sv-SE" altLang="sv-SE" sz="2400" dirty="0" err="1">
                <a:solidFill>
                  <a:schemeClr val="tx1"/>
                </a:solidFill>
                <a:latin typeface="Arial" panose="020B0604020202020204" pitchFamily="34" charset="0"/>
              </a:rPr>
              <a:t>assemblies</a:t>
            </a:r>
            <a:r>
              <a:rPr lang="sv-SE" altLang="sv-SE" sz="2400" dirty="0">
                <a:solidFill>
                  <a:schemeClr val="tx1"/>
                </a:solidFill>
                <a:latin typeface="Arial" panose="020B0604020202020204" pitchFamily="34" charset="0"/>
              </a:rPr>
              <a:t> </a:t>
            </a:r>
            <a:r>
              <a:rPr lang="sv-SE" altLang="sv-SE" sz="2400" dirty="0" err="1">
                <a:solidFill>
                  <a:schemeClr val="tx1"/>
                </a:solidFill>
                <a:latin typeface="Arial" panose="020B0604020202020204" pitchFamily="34" charset="0"/>
              </a:rPr>
              <a:t>tied</a:t>
            </a:r>
            <a:r>
              <a:rPr lang="sv-SE" altLang="sv-SE" sz="2400" dirty="0">
                <a:solidFill>
                  <a:schemeClr val="tx1"/>
                </a:solidFill>
                <a:latin typeface="Arial" panose="020B0604020202020204" pitchFamily="34" charset="0"/>
              </a:rPr>
              <a:t> to 300 mm </a:t>
            </a:r>
            <a:r>
              <a:rPr lang="sv-SE" altLang="sv-SE" sz="2400" dirty="0" err="1">
                <a:solidFill>
                  <a:schemeClr val="tx1"/>
                </a:solidFill>
                <a:latin typeface="Arial" panose="020B0604020202020204" pitchFamily="34" charset="0"/>
              </a:rPr>
              <a:t>pipe</a:t>
            </a:r>
            <a:r>
              <a:rPr lang="sv-SE" altLang="sv-SE" sz="2400" dirty="0">
                <a:solidFill>
                  <a:schemeClr val="tx1"/>
                </a:solidFill>
                <a:latin typeface="Arial" panose="020B0604020202020204" pitchFamily="34" charset="0"/>
              </a:rPr>
              <a:t> </a:t>
            </a:r>
            <a:r>
              <a:rPr lang="sv-SE" altLang="sv-SE" sz="2400" dirty="0" err="1">
                <a:solidFill>
                  <a:schemeClr val="tx1"/>
                </a:solidFill>
                <a:latin typeface="Arial" panose="020B0604020202020204" pitchFamily="34" charset="0"/>
              </a:rPr>
              <a:t>backbone</a:t>
            </a:r>
            <a:endParaRPr lang="sv-SE" altLang="sv-SE" sz="2400" dirty="0">
              <a:solidFill>
                <a:schemeClr val="tx1"/>
              </a:solidFill>
              <a:latin typeface="Arial" panose="020B0604020202020204" pitchFamily="34" charset="0"/>
            </a:endParaRPr>
          </a:p>
          <a:p>
            <a:pPr marL="342900" indent="-342900" algn="l">
              <a:buFont typeface="Arial" panose="020B0604020202020204" pitchFamily="34" charset="0"/>
              <a:buChar char="•"/>
              <a:defRPr/>
            </a:pPr>
            <a:r>
              <a:rPr lang="sv-SE" altLang="sv-SE" sz="2400" dirty="0">
                <a:solidFill>
                  <a:schemeClr val="tx1"/>
                </a:solidFill>
                <a:latin typeface="Arial" panose="020B0604020202020204" pitchFamily="34" charset="0"/>
              </a:rPr>
              <a:t>All </a:t>
            </a:r>
            <a:r>
              <a:rPr lang="sv-SE" altLang="sv-SE" sz="2400" dirty="0" err="1">
                <a:solidFill>
                  <a:schemeClr val="tx1"/>
                </a:solidFill>
                <a:latin typeface="Arial" panose="020B0604020202020204" pitchFamily="34" charset="0"/>
              </a:rPr>
              <a:t>other</a:t>
            </a:r>
            <a:r>
              <a:rPr lang="sv-SE" altLang="sv-SE" sz="2400" dirty="0">
                <a:solidFill>
                  <a:schemeClr val="tx1"/>
                </a:solidFill>
                <a:latin typeface="Arial" panose="020B0604020202020204" pitchFamily="34" charset="0"/>
              </a:rPr>
              <a:t> </a:t>
            </a:r>
            <a:r>
              <a:rPr lang="sv-SE" altLang="sv-SE" sz="2400" dirty="0" err="1">
                <a:solidFill>
                  <a:schemeClr val="tx1"/>
                </a:solidFill>
                <a:latin typeface="Arial" panose="020B0604020202020204" pitchFamily="34" charset="0"/>
              </a:rPr>
              <a:t>connections</a:t>
            </a:r>
            <a:r>
              <a:rPr lang="sv-SE" altLang="sv-SE" sz="2400" dirty="0">
                <a:solidFill>
                  <a:schemeClr val="tx1"/>
                </a:solidFill>
                <a:latin typeface="Arial" panose="020B0604020202020204" pitchFamily="34" charset="0"/>
              </a:rPr>
              <a:t> to 300 K </a:t>
            </a:r>
            <a:r>
              <a:rPr lang="sv-SE" altLang="sv-SE" sz="2400" dirty="0" err="1">
                <a:solidFill>
                  <a:schemeClr val="tx1"/>
                </a:solidFill>
                <a:latin typeface="Arial" panose="020B0604020202020204" pitchFamily="34" charset="0"/>
              </a:rPr>
              <a:t>have</a:t>
            </a:r>
            <a:r>
              <a:rPr lang="sv-SE" altLang="sv-SE" sz="2400" dirty="0">
                <a:solidFill>
                  <a:schemeClr val="tx1"/>
                </a:solidFill>
                <a:latin typeface="Arial" panose="020B0604020202020204" pitchFamily="34" charset="0"/>
              </a:rPr>
              <a:t> </a:t>
            </a:r>
            <a:r>
              <a:rPr lang="sv-SE" altLang="sv-SE" sz="2400" dirty="0" err="1">
                <a:solidFill>
                  <a:schemeClr val="tx1"/>
                </a:solidFill>
                <a:latin typeface="Arial" panose="020B0604020202020204" pitchFamily="34" charset="0"/>
              </a:rPr>
              <a:t>flex</a:t>
            </a:r>
            <a:r>
              <a:rPr lang="sv-SE" altLang="sv-SE" sz="2400" dirty="0">
                <a:solidFill>
                  <a:schemeClr val="tx1"/>
                </a:solidFill>
                <a:latin typeface="Arial" panose="020B0604020202020204" pitchFamily="34" charset="0"/>
              </a:rPr>
              <a:t> </a:t>
            </a:r>
            <a:r>
              <a:rPr lang="sv-SE" altLang="sv-SE" sz="2400" dirty="0" err="1">
                <a:solidFill>
                  <a:schemeClr val="tx1"/>
                </a:solidFill>
                <a:latin typeface="Arial" panose="020B0604020202020204" pitchFamily="34" charset="0"/>
              </a:rPr>
              <a:t>line</a:t>
            </a:r>
            <a:r>
              <a:rPr lang="sv-SE" altLang="sv-SE" sz="2400" dirty="0">
                <a:solidFill>
                  <a:schemeClr val="tx1"/>
                </a:solidFill>
                <a:latin typeface="Arial" panose="020B0604020202020204" pitchFamily="34" charset="0"/>
              </a:rPr>
              <a:t> or </a:t>
            </a:r>
            <a:r>
              <a:rPr lang="sv-SE" altLang="sv-SE" sz="2400" dirty="0" err="1">
                <a:solidFill>
                  <a:schemeClr val="tx1"/>
                </a:solidFill>
                <a:latin typeface="Arial" panose="020B0604020202020204" pitchFamily="34" charset="0"/>
              </a:rPr>
              <a:t>bellows</a:t>
            </a:r>
            <a:r>
              <a:rPr lang="sv-SE" altLang="sv-SE" sz="2400" dirty="0">
                <a:solidFill>
                  <a:schemeClr val="tx1"/>
                </a:solidFill>
                <a:latin typeface="Arial" panose="020B0604020202020204" pitchFamily="34" charset="0"/>
              </a:rPr>
              <a:t> in </a:t>
            </a:r>
            <a:r>
              <a:rPr lang="sv-SE" altLang="sv-SE" sz="2400" dirty="0" err="1">
                <a:solidFill>
                  <a:schemeClr val="tx1"/>
                </a:solidFill>
                <a:latin typeface="Arial" panose="020B0604020202020204" pitchFamily="34" charset="0"/>
              </a:rPr>
              <a:t>line</a:t>
            </a:r>
            <a:endParaRPr lang="sv-SE" altLang="sv-SE" sz="2400" dirty="0">
              <a:solidFill>
                <a:schemeClr val="tx1"/>
              </a:solidFill>
              <a:latin typeface="Arial" panose="020B0604020202020204" pitchFamily="34" charset="0"/>
            </a:endParaRPr>
          </a:p>
          <a:p>
            <a:pPr marL="342900" indent="-342900" algn="l">
              <a:buFont typeface="Arial" panose="020B0604020202020204" pitchFamily="34" charset="0"/>
              <a:buChar char="•"/>
              <a:defRPr/>
            </a:pPr>
            <a:r>
              <a:rPr lang="sv-SE" altLang="sv-SE" sz="2400" dirty="0" err="1">
                <a:solidFill>
                  <a:schemeClr val="tx1"/>
                </a:solidFill>
                <a:latin typeface="Arial" panose="020B0604020202020204" pitchFamily="34" charset="0"/>
              </a:rPr>
              <a:t>Meets</a:t>
            </a:r>
            <a:r>
              <a:rPr lang="sv-SE" altLang="sv-SE" sz="2400" dirty="0">
                <a:solidFill>
                  <a:schemeClr val="tx1"/>
                </a:solidFill>
                <a:latin typeface="Arial" panose="020B0604020202020204" pitchFamily="34" charset="0"/>
              </a:rPr>
              <a:t> </a:t>
            </a:r>
            <a:r>
              <a:rPr lang="sv-SE" altLang="sv-SE" sz="2400" dirty="0" err="1">
                <a:solidFill>
                  <a:schemeClr val="tx1"/>
                </a:solidFill>
                <a:latin typeface="Arial" panose="020B0604020202020204" pitchFamily="34" charset="0"/>
              </a:rPr>
              <a:t>alignment</a:t>
            </a:r>
            <a:r>
              <a:rPr lang="sv-SE" altLang="sv-SE" sz="2400" dirty="0">
                <a:solidFill>
                  <a:schemeClr val="tx1"/>
                </a:solidFill>
                <a:latin typeface="Arial" panose="020B0604020202020204" pitchFamily="34" charset="0"/>
              </a:rPr>
              <a:t> </a:t>
            </a:r>
            <a:r>
              <a:rPr lang="sv-SE" altLang="sv-SE" sz="2400" dirty="0" err="1">
                <a:solidFill>
                  <a:schemeClr val="tx1"/>
                </a:solidFill>
                <a:latin typeface="Arial" panose="020B0604020202020204" pitchFamily="34" charset="0"/>
              </a:rPr>
              <a:t>specs</a:t>
            </a:r>
            <a:endParaRPr lang="sv-SE" altLang="sv-SE" sz="2400" dirty="0">
              <a:solidFill>
                <a:schemeClr val="tx1"/>
              </a:solidFill>
              <a:latin typeface="Arial" panose="020B0604020202020204" pitchFamily="34" charset="0"/>
            </a:endParaRPr>
          </a:p>
          <a:p>
            <a:pPr>
              <a:buFont typeface="Wingdings" pitchFamily="2" charset="2"/>
              <a:buNone/>
              <a:defRPr/>
            </a:pPr>
            <a:endParaRPr lang="sv-SE" altLang="sv-SE" dirty="0">
              <a:latin typeface="Arial" panose="020B0604020202020204" pitchFamily="34" charset="0"/>
            </a:endParaRPr>
          </a:p>
        </p:txBody>
      </p:sp>
      <p:grpSp>
        <p:nvGrpSpPr>
          <p:cNvPr id="49158" name="Group 6">
            <a:extLst>
              <a:ext uri="{FF2B5EF4-FFF2-40B4-BE49-F238E27FC236}">
                <a16:creationId xmlns:a16="http://schemas.microsoft.com/office/drawing/2014/main" id="{86DCF35F-70E6-6051-B0BA-2ACF6C457813}"/>
              </a:ext>
            </a:extLst>
          </p:cNvPr>
          <p:cNvGrpSpPr>
            <a:grpSpLocks noGrp="1"/>
          </p:cNvGrpSpPr>
          <p:nvPr/>
        </p:nvGrpSpPr>
        <p:grpSpPr bwMode="auto">
          <a:xfrm>
            <a:off x="82550" y="1719263"/>
            <a:ext cx="5022850" cy="4802187"/>
            <a:chOff x="1023" y="700"/>
            <a:chExt cx="4169" cy="3307"/>
          </a:xfrm>
        </p:grpSpPr>
        <p:sp>
          <p:nvSpPr>
            <p:cNvPr id="49159" name="Freeform 7">
              <a:extLst>
                <a:ext uri="{FF2B5EF4-FFF2-40B4-BE49-F238E27FC236}">
                  <a16:creationId xmlns:a16="http://schemas.microsoft.com/office/drawing/2014/main" id="{38D5F8B8-3F9B-056E-93FC-0748B7455166}"/>
                </a:ext>
              </a:extLst>
            </p:cNvPr>
            <p:cNvSpPr>
              <a:spLocks/>
            </p:cNvSpPr>
            <p:nvPr/>
          </p:nvSpPr>
          <p:spPr bwMode="auto">
            <a:xfrm>
              <a:off x="1978" y="2894"/>
              <a:ext cx="117" cy="245"/>
            </a:xfrm>
            <a:custGeom>
              <a:avLst/>
              <a:gdLst>
                <a:gd name="T0" fmla="*/ 0 w 117"/>
                <a:gd name="T1" fmla="*/ 0 h 245"/>
                <a:gd name="T2" fmla="*/ 49 w 117"/>
                <a:gd name="T3" fmla="*/ 126 h 245"/>
                <a:gd name="T4" fmla="*/ 116 w 117"/>
                <a:gd name="T5" fmla="*/ 244 h 245"/>
                <a:gd name="T6" fmla="*/ 0 60000 65536"/>
                <a:gd name="T7" fmla="*/ 0 60000 65536"/>
                <a:gd name="T8" fmla="*/ 0 60000 65536"/>
                <a:gd name="T9" fmla="*/ 0 w 117"/>
                <a:gd name="T10" fmla="*/ 0 h 245"/>
                <a:gd name="T11" fmla="*/ 117 w 117"/>
                <a:gd name="T12" fmla="*/ 245 h 245"/>
              </a:gdLst>
              <a:ahLst/>
              <a:cxnLst>
                <a:cxn ang="T6">
                  <a:pos x="T0" y="T1"/>
                </a:cxn>
                <a:cxn ang="T7">
                  <a:pos x="T2" y="T3"/>
                </a:cxn>
                <a:cxn ang="T8">
                  <a:pos x="T4" y="T5"/>
                </a:cxn>
              </a:cxnLst>
              <a:rect l="T9" t="T10" r="T11" b="T12"/>
              <a:pathLst>
                <a:path w="117" h="245">
                  <a:moveTo>
                    <a:pt x="0" y="0"/>
                  </a:moveTo>
                  <a:lnTo>
                    <a:pt x="49" y="126"/>
                  </a:lnTo>
                  <a:lnTo>
                    <a:pt x="116" y="244"/>
                  </a:lnTo>
                </a:path>
              </a:pathLst>
            </a:custGeom>
            <a:noFill/>
            <a:ln w="254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160" name="Line 8">
              <a:extLst>
                <a:ext uri="{FF2B5EF4-FFF2-40B4-BE49-F238E27FC236}">
                  <a16:creationId xmlns:a16="http://schemas.microsoft.com/office/drawing/2014/main" id="{8F7C3585-511A-D1B6-9661-F88F2CC249C7}"/>
                </a:ext>
              </a:extLst>
            </p:cNvPr>
            <p:cNvSpPr>
              <a:spLocks noChangeShapeType="1"/>
            </p:cNvSpPr>
            <p:nvPr/>
          </p:nvSpPr>
          <p:spPr bwMode="auto">
            <a:xfrm flipV="1">
              <a:off x="2573" y="2994"/>
              <a:ext cx="0"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61" name="Line 9">
              <a:extLst>
                <a:ext uri="{FF2B5EF4-FFF2-40B4-BE49-F238E27FC236}">
                  <a16:creationId xmlns:a16="http://schemas.microsoft.com/office/drawing/2014/main" id="{2F7EED81-529E-A137-F709-4E2B0D9E89B8}"/>
                </a:ext>
              </a:extLst>
            </p:cNvPr>
            <p:cNvSpPr>
              <a:spLocks noChangeShapeType="1"/>
            </p:cNvSpPr>
            <p:nvPr/>
          </p:nvSpPr>
          <p:spPr bwMode="auto">
            <a:xfrm flipV="1">
              <a:off x="2547" y="2994"/>
              <a:ext cx="0"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62" name="Line 10">
              <a:extLst>
                <a:ext uri="{FF2B5EF4-FFF2-40B4-BE49-F238E27FC236}">
                  <a16:creationId xmlns:a16="http://schemas.microsoft.com/office/drawing/2014/main" id="{2EAEF80F-248A-DD13-F809-B0A95443140F}"/>
                </a:ext>
              </a:extLst>
            </p:cNvPr>
            <p:cNvSpPr>
              <a:spLocks noChangeShapeType="1"/>
            </p:cNvSpPr>
            <p:nvPr/>
          </p:nvSpPr>
          <p:spPr bwMode="auto">
            <a:xfrm flipV="1">
              <a:off x="3245" y="3001"/>
              <a:ext cx="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63" name="Line 11">
              <a:extLst>
                <a:ext uri="{FF2B5EF4-FFF2-40B4-BE49-F238E27FC236}">
                  <a16:creationId xmlns:a16="http://schemas.microsoft.com/office/drawing/2014/main" id="{D52E5D21-52A9-8D40-015D-D1E9AD34C309}"/>
                </a:ext>
              </a:extLst>
            </p:cNvPr>
            <p:cNvSpPr>
              <a:spLocks noChangeShapeType="1"/>
            </p:cNvSpPr>
            <p:nvPr/>
          </p:nvSpPr>
          <p:spPr bwMode="auto">
            <a:xfrm>
              <a:off x="3285" y="3227"/>
              <a:ext cx="0" cy="13"/>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64" name="Line 12">
              <a:extLst>
                <a:ext uri="{FF2B5EF4-FFF2-40B4-BE49-F238E27FC236}">
                  <a16:creationId xmlns:a16="http://schemas.microsoft.com/office/drawing/2014/main" id="{1D7DED09-B2F5-EBB7-D196-1AF593459565}"/>
                </a:ext>
              </a:extLst>
            </p:cNvPr>
            <p:cNvSpPr>
              <a:spLocks noChangeShapeType="1"/>
            </p:cNvSpPr>
            <p:nvPr/>
          </p:nvSpPr>
          <p:spPr bwMode="auto">
            <a:xfrm flipH="1">
              <a:off x="2094" y="2988"/>
              <a:ext cx="142"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65" name="Line 13">
              <a:extLst>
                <a:ext uri="{FF2B5EF4-FFF2-40B4-BE49-F238E27FC236}">
                  <a16:creationId xmlns:a16="http://schemas.microsoft.com/office/drawing/2014/main" id="{C2C752E9-EBFE-9E99-D5A0-1037E4466152}"/>
                </a:ext>
              </a:extLst>
            </p:cNvPr>
            <p:cNvSpPr>
              <a:spLocks noChangeShapeType="1"/>
            </p:cNvSpPr>
            <p:nvPr/>
          </p:nvSpPr>
          <p:spPr bwMode="auto">
            <a:xfrm flipH="1">
              <a:off x="2106" y="2996"/>
              <a:ext cx="150" cy="4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66" name="Freeform 14">
              <a:extLst>
                <a:ext uri="{FF2B5EF4-FFF2-40B4-BE49-F238E27FC236}">
                  <a16:creationId xmlns:a16="http://schemas.microsoft.com/office/drawing/2014/main" id="{9D524801-68AC-E57F-D1D7-F64D9E50C54B}"/>
                </a:ext>
              </a:extLst>
            </p:cNvPr>
            <p:cNvSpPr>
              <a:spLocks/>
            </p:cNvSpPr>
            <p:nvPr/>
          </p:nvSpPr>
          <p:spPr bwMode="auto">
            <a:xfrm>
              <a:off x="2622" y="2814"/>
              <a:ext cx="592" cy="600"/>
            </a:xfrm>
            <a:custGeom>
              <a:avLst/>
              <a:gdLst>
                <a:gd name="T0" fmla="*/ 0 w 592"/>
                <a:gd name="T1" fmla="*/ 374 h 600"/>
                <a:gd name="T2" fmla="*/ 23 w 592"/>
                <a:gd name="T3" fmla="*/ 437 h 600"/>
                <a:gd name="T4" fmla="*/ 60 w 592"/>
                <a:gd name="T5" fmla="*/ 492 h 600"/>
                <a:gd name="T6" fmla="*/ 108 w 592"/>
                <a:gd name="T7" fmla="*/ 538 h 600"/>
                <a:gd name="T8" fmla="*/ 165 w 592"/>
                <a:gd name="T9" fmla="*/ 573 h 600"/>
                <a:gd name="T10" fmla="*/ 229 w 592"/>
                <a:gd name="T11" fmla="*/ 593 h 600"/>
                <a:gd name="T12" fmla="*/ 295 w 592"/>
                <a:gd name="T13" fmla="*/ 599 h 600"/>
                <a:gd name="T14" fmla="*/ 360 w 592"/>
                <a:gd name="T15" fmla="*/ 591 h 600"/>
                <a:gd name="T16" fmla="*/ 423 w 592"/>
                <a:gd name="T17" fmla="*/ 568 h 600"/>
                <a:gd name="T18" fmla="*/ 479 w 592"/>
                <a:gd name="T19" fmla="*/ 533 h 600"/>
                <a:gd name="T20" fmla="*/ 527 w 592"/>
                <a:gd name="T21" fmla="*/ 484 h 600"/>
                <a:gd name="T22" fmla="*/ 562 w 592"/>
                <a:gd name="T23" fmla="*/ 429 h 600"/>
                <a:gd name="T24" fmla="*/ 583 w 592"/>
                <a:gd name="T25" fmla="*/ 365 h 600"/>
                <a:gd name="T26" fmla="*/ 591 w 592"/>
                <a:gd name="T27" fmla="*/ 300 h 600"/>
                <a:gd name="T28" fmla="*/ 583 w 592"/>
                <a:gd name="T29" fmla="*/ 234 h 600"/>
                <a:gd name="T30" fmla="*/ 562 w 592"/>
                <a:gd name="T31" fmla="*/ 171 h 600"/>
                <a:gd name="T32" fmla="*/ 527 w 592"/>
                <a:gd name="T33" fmla="*/ 113 h 600"/>
                <a:gd name="T34" fmla="*/ 479 w 592"/>
                <a:gd name="T35" fmla="*/ 66 h 600"/>
                <a:gd name="T36" fmla="*/ 423 w 592"/>
                <a:gd name="T37" fmla="*/ 31 h 600"/>
                <a:gd name="T38" fmla="*/ 360 w 592"/>
                <a:gd name="T39" fmla="*/ 8 h 600"/>
                <a:gd name="T40" fmla="*/ 295 w 592"/>
                <a:gd name="T41" fmla="*/ 0 h 600"/>
                <a:gd name="T42" fmla="*/ 229 w 592"/>
                <a:gd name="T43" fmla="*/ 6 h 600"/>
                <a:gd name="T44" fmla="*/ 165 w 592"/>
                <a:gd name="T45" fmla="*/ 26 h 600"/>
                <a:gd name="T46" fmla="*/ 108 w 592"/>
                <a:gd name="T47" fmla="*/ 61 h 600"/>
                <a:gd name="T48" fmla="*/ 60 w 592"/>
                <a:gd name="T49" fmla="*/ 107 h 600"/>
                <a:gd name="T50" fmla="*/ 23 w 592"/>
                <a:gd name="T51" fmla="*/ 162 h 600"/>
                <a:gd name="T52" fmla="*/ 0 w 592"/>
                <a:gd name="T53" fmla="*/ 225 h 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92"/>
                <a:gd name="T82" fmla="*/ 0 h 600"/>
                <a:gd name="T83" fmla="*/ 592 w 592"/>
                <a:gd name="T84" fmla="*/ 600 h 6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92" h="600">
                  <a:moveTo>
                    <a:pt x="0" y="374"/>
                  </a:moveTo>
                  <a:lnTo>
                    <a:pt x="23" y="437"/>
                  </a:lnTo>
                  <a:lnTo>
                    <a:pt x="60" y="492"/>
                  </a:lnTo>
                  <a:lnTo>
                    <a:pt x="108" y="538"/>
                  </a:lnTo>
                  <a:lnTo>
                    <a:pt x="165" y="573"/>
                  </a:lnTo>
                  <a:lnTo>
                    <a:pt x="229" y="593"/>
                  </a:lnTo>
                  <a:lnTo>
                    <a:pt x="295" y="599"/>
                  </a:lnTo>
                  <a:lnTo>
                    <a:pt x="360" y="591"/>
                  </a:lnTo>
                  <a:lnTo>
                    <a:pt x="423" y="568"/>
                  </a:lnTo>
                  <a:lnTo>
                    <a:pt x="479" y="533"/>
                  </a:lnTo>
                  <a:lnTo>
                    <a:pt x="527" y="484"/>
                  </a:lnTo>
                  <a:lnTo>
                    <a:pt x="562" y="429"/>
                  </a:lnTo>
                  <a:lnTo>
                    <a:pt x="583" y="365"/>
                  </a:lnTo>
                  <a:lnTo>
                    <a:pt x="591" y="300"/>
                  </a:lnTo>
                  <a:lnTo>
                    <a:pt x="583" y="234"/>
                  </a:lnTo>
                  <a:lnTo>
                    <a:pt x="562" y="171"/>
                  </a:lnTo>
                  <a:lnTo>
                    <a:pt x="527" y="113"/>
                  </a:lnTo>
                  <a:lnTo>
                    <a:pt x="479" y="66"/>
                  </a:lnTo>
                  <a:lnTo>
                    <a:pt x="423" y="31"/>
                  </a:lnTo>
                  <a:lnTo>
                    <a:pt x="360" y="8"/>
                  </a:lnTo>
                  <a:lnTo>
                    <a:pt x="295" y="0"/>
                  </a:lnTo>
                  <a:lnTo>
                    <a:pt x="229" y="6"/>
                  </a:lnTo>
                  <a:lnTo>
                    <a:pt x="165" y="26"/>
                  </a:lnTo>
                  <a:lnTo>
                    <a:pt x="108" y="61"/>
                  </a:lnTo>
                  <a:lnTo>
                    <a:pt x="60" y="107"/>
                  </a:lnTo>
                  <a:lnTo>
                    <a:pt x="23" y="162"/>
                  </a:lnTo>
                  <a:lnTo>
                    <a:pt x="0" y="225"/>
                  </a:lnTo>
                </a:path>
              </a:pathLst>
            </a:custGeom>
            <a:solidFill>
              <a:schemeClr val="accent2"/>
            </a:solidFill>
            <a:ln w="50800" cap="rnd" cmpd="sng">
              <a:solidFill>
                <a:srgbClr val="000000"/>
              </a:solidFill>
              <a:prstDash val="solid"/>
              <a:round/>
              <a:headEnd type="none" w="sm" len="sm"/>
              <a:tailEnd type="none" w="sm" len="sm"/>
            </a:ln>
          </p:spPr>
          <p:txBody>
            <a:bodyPr/>
            <a:lstStyle/>
            <a:p>
              <a:endParaRPr lang="en-SE"/>
            </a:p>
          </p:txBody>
        </p:sp>
        <p:sp>
          <p:nvSpPr>
            <p:cNvPr id="49167" name="Freeform 15">
              <a:extLst>
                <a:ext uri="{FF2B5EF4-FFF2-40B4-BE49-F238E27FC236}">
                  <a16:creationId xmlns:a16="http://schemas.microsoft.com/office/drawing/2014/main" id="{7C00298E-5818-D835-2F35-3F0DB7B10F97}"/>
                </a:ext>
              </a:extLst>
            </p:cNvPr>
            <p:cNvSpPr>
              <a:spLocks/>
            </p:cNvSpPr>
            <p:nvPr/>
          </p:nvSpPr>
          <p:spPr bwMode="auto">
            <a:xfrm>
              <a:off x="2300" y="2576"/>
              <a:ext cx="1624" cy="1004"/>
            </a:xfrm>
            <a:custGeom>
              <a:avLst/>
              <a:gdLst>
                <a:gd name="T0" fmla="*/ 0 w 1624"/>
                <a:gd name="T1" fmla="*/ 788 h 1004"/>
                <a:gd name="T2" fmla="*/ 108 w 1624"/>
                <a:gd name="T3" fmla="*/ 863 h 1004"/>
                <a:gd name="T4" fmla="*/ 226 w 1624"/>
                <a:gd name="T5" fmla="*/ 923 h 1004"/>
                <a:gd name="T6" fmla="*/ 350 w 1624"/>
                <a:gd name="T7" fmla="*/ 965 h 1004"/>
                <a:gd name="T8" fmla="*/ 479 w 1624"/>
                <a:gd name="T9" fmla="*/ 993 h 1004"/>
                <a:gd name="T10" fmla="*/ 611 w 1624"/>
                <a:gd name="T11" fmla="*/ 1003 h 1004"/>
                <a:gd name="T12" fmla="*/ 742 w 1624"/>
                <a:gd name="T13" fmla="*/ 996 h 1004"/>
                <a:gd name="T14" fmla="*/ 872 w 1624"/>
                <a:gd name="T15" fmla="*/ 970 h 1004"/>
                <a:gd name="T16" fmla="*/ 997 w 1624"/>
                <a:gd name="T17" fmla="*/ 929 h 1004"/>
                <a:gd name="T18" fmla="*/ 1116 w 1624"/>
                <a:gd name="T19" fmla="*/ 872 h 1004"/>
                <a:gd name="T20" fmla="*/ 1226 w 1624"/>
                <a:gd name="T21" fmla="*/ 799 h 1004"/>
                <a:gd name="T22" fmla="*/ 1325 w 1624"/>
                <a:gd name="T23" fmla="*/ 712 h 1004"/>
                <a:gd name="T24" fmla="*/ 1413 w 1624"/>
                <a:gd name="T25" fmla="*/ 614 h 1004"/>
                <a:gd name="T26" fmla="*/ 1487 w 1624"/>
                <a:gd name="T27" fmla="*/ 504 h 1004"/>
                <a:gd name="T28" fmla="*/ 1545 w 1624"/>
                <a:gd name="T29" fmla="*/ 386 h 1004"/>
                <a:gd name="T30" fmla="*/ 1588 w 1624"/>
                <a:gd name="T31" fmla="*/ 261 h 1004"/>
                <a:gd name="T32" fmla="*/ 1613 w 1624"/>
                <a:gd name="T33" fmla="*/ 131 h 1004"/>
                <a:gd name="T34" fmla="*/ 1623 w 1624"/>
                <a:gd name="T35" fmla="*/ 0 h 10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4"/>
                <a:gd name="T55" fmla="*/ 0 h 1004"/>
                <a:gd name="T56" fmla="*/ 1624 w 1624"/>
                <a:gd name="T57" fmla="*/ 1004 h 10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4" h="1004">
                  <a:moveTo>
                    <a:pt x="0" y="788"/>
                  </a:moveTo>
                  <a:lnTo>
                    <a:pt x="108" y="863"/>
                  </a:lnTo>
                  <a:lnTo>
                    <a:pt x="226" y="923"/>
                  </a:lnTo>
                  <a:lnTo>
                    <a:pt x="350" y="965"/>
                  </a:lnTo>
                  <a:lnTo>
                    <a:pt x="479" y="993"/>
                  </a:lnTo>
                  <a:lnTo>
                    <a:pt x="611" y="1003"/>
                  </a:lnTo>
                  <a:lnTo>
                    <a:pt x="742" y="996"/>
                  </a:lnTo>
                  <a:lnTo>
                    <a:pt x="872" y="970"/>
                  </a:lnTo>
                  <a:lnTo>
                    <a:pt x="997" y="929"/>
                  </a:lnTo>
                  <a:lnTo>
                    <a:pt x="1116" y="872"/>
                  </a:lnTo>
                  <a:lnTo>
                    <a:pt x="1226" y="799"/>
                  </a:lnTo>
                  <a:lnTo>
                    <a:pt x="1325" y="712"/>
                  </a:lnTo>
                  <a:lnTo>
                    <a:pt x="1413" y="614"/>
                  </a:lnTo>
                  <a:lnTo>
                    <a:pt x="1487" y="504"/>
                  </a:lnTo>
                  <a:lnTo>
                    <a:pt x="1545" y="386"/>
                  </a:lnTo>
                  <a:lnTo>
                    <a:pt x="1588" y="261"/>
                  </a:lnTo>
                  <a:lnTo>
                    <a:pt x="1613" y="131"/>
                  </a:lnTo>
                  <a:lnTo>
                    <a:pt x="1623" y="0"/>
                  </a:lnTo>
                </a:path>
              </a:pathLst>
            </a:custGeom>
            <a:noFill/>
            <a:ln w="254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168" name="Freeform 16">
              <a:extLst>
                <a:ext uri="{FF2B5EF4-FFF2-40B4-BE49-F238E27FC236}">
                  <a16:creationId xmlns:a16="http://schemas.microsoft.com/office/drawing/2014/main" id="{CB6FE75E-910E-05EE-5B7E-54419E35C9AF}"/>
                </a:ext>
              </a:extLst>
            </p:cNvPr>
            <p:cNvSpPr>
              <a:spLocks/>
            </p:cNvSpPr>
            <p:nvPr/>
          </p:nvSpPr>
          <p:spPr bwMode="auto">
            <a:xfrm>
              <a:off x="2312" y="2576"/>
              <a:ext cx="1604" cy="997"/>
            </a:xfrm>
            <a:custGeom>
              <a:avLst/>
              <a:gdLst>
                <a:gd name="T0" fmla="*/ 0 w 1604"/>
                <a:gd name="T1" fmla="*/ 788 h 997"/>
                <a:gd name="T2" fmla="*/ 107 w 1604"/>
                <a:gd name="T3" fmla="*/ 860 h 997"/>
                <a:gd name="T4" fmla="*/ 225 w 1604"/>
                <a:gd name="T5" fmla="*/ 918 h 997"/>
                <a:gd name="T6" fmla="*/ 348 w 1604"/>
                <a:gd name="T7" fmla="*/ 961 h 997"/>
                <a:gd name="T8" fmla="*/ 476 w 1604"/>
                <a:gd name="T9" fmla="*/ 987 h 997"/>
                <a:gd name="T10" fmla="*/ 606 w 1604"/>
                <a:gd name="T11" fmla="*/ 996 h 997"/>
                <a:gd name="T12" fmla="*/ 736 w 1604"/>
                <a:gd name="T13" fmla="*/ 987 h 997"/>
                <a:gd name="T14" fmla="*/ 864 w 1604"/>
                <a:gd name="T15" fmla="*/ 962 h 997"/>
                <a:gd name="T16" fmla="*/ 988 w 1604"/>
                <a:gd name="T17" fmla="*/ 919 h 997"/>
                <a:gd name="T18" fmla="*/ 1104 w 1604"/>
                <a:gd name="T19" fmla="*/ 863 h 997"/>
                <a:gd name="T20" fmla="*/ 1212 w 1604"/>
                <a:gd name="T21" fmla="*/ 790 h 997"/>
                <a:gd name="T22" fmla="*/ 1311 w 1604"/>
                <a:gd name="T23" fmla="*/ 704 h 997"/>
                <a:gd name="T24" fmla="*/ 1397 w 1604"/>
                <a:gd name="T25" fmla="*/ 606 h 997"/>
                <a:gd name="T26" fmla="*/ 1469 w 1604"/>
                <a:gd name="T27" fmla="*/ 498 h 997"/>
                <a:gd name="T28" fmla="*/ 1527 w 1604"/>
                <a:gd name="T29" fmla="*/ 382 h 997"/>
                <a:gd name="T30" fmla="*/ 1569 w 1604"/>
                <a:gd name="T31" fmla="*/ 258 h 997"/>
                <a:gd name="T32" fmla="*/ 1594 w 1604"/>
                <a:gd name="T33" fmla="*/ 130 h 997"/>
                <a:gd name="T34" fmla="*/ 1603 w 1604"/>
                <a:gd name="T35" fmla="*/ 0 h 9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04"/>
                <a:gd name="T55" fmla="*/ 0 h 997"/>
                <a:gd name="T56" fmla="*/ 1604 w 1604"/>
                <a:gd name="T57" fmla="*/ 997 h 9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04" h="997">
                  <a:moveTo>
                    <a:pt x="0" y="788"/>
                  </a:moveTo>
                  <a:lnTo>
                    <a:pt x="107" y="860"/>
                  </a:lnTo>
                  <a:lnTo>
                    <a:pt x="225" y="918"/>
                  </a:lnTo>
                  <a:lnTo>
                    <a:pt x="348" y="961"/>
                  </a:lnTo>
                  <a:lnTo>
                    <a:pt x="476" y="987"/>
                  </a:lnTo>
                  <a:lnTo>
                    <a:pt x="606" y="996"/>
                  </a:lnTo>
                  <a:lnTo>
                    <a:pt x="736" y="987"/>
                  </a:lnTo>
                  <a:lnTo>
                    <a:pt x="864" y="962"/>
                  </a:lnTo>
                  <a:lnTo>
                    <a:pt x="988" y="919"/>
                  </a:lnTo>
                  <a:lnTo>
                    <a:pt x="1104" y="863"/>
                  </a:lnTo>
                  <a:lnTo>
                    <a:pt x="1212" y="790"/>
                  </a:lnTo>
                  <a:lnTo>
                    <a:pt x="1311" y="704"/>
                  </a:lnTo>
                  <a:lnTo>
                    <a:pt x="1397" y="606"/>
                  </a:lnTo>
                  <a:lnTo>
                    <a:pt x="1469" y="498"/>
                  </a:lnTo>
                  <a:lnTo>
                    <a:pt x="1527" y="382"/>
                  </a:lnTo>
                  <a:lnTo>
                    <a:pt x="1569" y="258"/>
                  </a:lnTo>
                  <a:lnTo>
                    <a:pt x="1594" y="130"/>
                  </a:lnTo>
                  <a:lnTo>
                    <a:pt x="1603"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169" name="Freeform 17">
              <a:extLst>
                <a:ext uri="{FF2B5EF4-FFF2-40B4-BE49-F238E27FC236}">
                  <a16:creationId xmlns:a16="http://schemas.microsoft.com/office/drawing/2014/main" id="{BF0D6EB4-01A9-B780-017D-E6E19FD32E2F}"/>
                </a:ext>
              </a:extLst>
            </p:cNvPr>
            <p:cNvSpPr>
              <a:spLocks/>
            </p:cNvSpPr>
            <p:nvPr/>
          </p:nvSpPr>
          <p:spPr bwMode="auto">
            <a:xfrm>
              <a:off x="2479" y="2811"/>
              <a:ext cx="1150" cy="708"/>
            </a:xfrm>
            <a:custGeom>
              <a:avLst/>
              <a:gdLst>
                <a:gd name="T0" fmla="*/ 0 w 1150"/>
                <a:gd name="T1" fmla="*/ 553 h 708"/>
                <a:gd name="T2" fmla="*/ 93 w 1150"/>
                <a:gd name="T3" fmla="*/ 616 h 708"/>
                <a:gd name="T4" fmla="*/ 195 w 1150"/>
                <a:gd name="T5" fmla="*/ 665 h 708"/>
                <a:gd name="T6" fmla="*/ 305 w 1150"/>
                <a:gd name="T7" fmla="*/ 695 h 708"/>
                <a:gd name="T8" fmla="*/ 418 w 1150"/>
                <a:gd name="T9" fmla="*/ 707 h 708"/>
                <a:gd name="T10" fmla="*/ 531 w 1150"/>
                <a:gd name="T11" fmla="*/ 703 h 708"/>
                <a:gd name="T12" fmla="*/ 642 w 1150"/>
                <a:gd name="T13" fmla="*/ 678 h 708"/>
                <a:gd name="T14" fmla="*/ 748 w 1150"/>
                <a:gd name="T15" fmla="*/ 639 h 708"/>
                <a:gd name="T16" fmla="*/ 845 w 1150"/>
                <a:gd name="T17" fmla="*/ 581 h 708"/>
                <a:gd name="T18" fmla="*/ 932 w 1150"/>
                <a:gd name="T19" fmla="*/ 509 h 708"/>
                <a:gd name="T20" fmla="*/ 1007 w 1150"/>
                <a:gd name="T21" fmla="*/ 423 h 708"/>
                <a:gd name="T22" fmla="*/ 1068 w 1150"/>
                <a:gd name="T23" fmla="*/ 327 h 708"/>
                <a:gd name="T24" fmla="*/ 1112 w 1150"/>
                <a:gd name="T25" fmla="*/ 223 h 708"/>
                <a:gd name="T26" fmla="*/ 1140 w 1150"/>
                <a:gd name="T27" fmla="*/ 113 h 708"/>
                <a:gd name="T28" fmla="*/ 1149 w 1150"/>
                <a:gd name="T29" fmla="*/ 0 h 7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50"/>
                <a:gd name="T46" fmla="*/ 0 h 708"/>
                <a:gd name="T47" fmla="*/ 1150 w 1150"/>
                <a:gd name="T48" fmla="*/ 708 h 7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50" h="708">
                  <a:moveTo>
                    <a:pt x="0" y="553"/>
                  </a:moveTo>
                  <a:lnTo>
                    <a:pt x="93" y="616"/>
                  </a:lnTo>
                  <a:lnTo>
                    <a:pt x="195" y="665"/>
                  </a:lnTo>
                  <a:lnTo>
                    <a:pt x="305" y="695"/>
                  </a:lnTo>
                  <a:lnTo>
                    <a:pt x="418" y="707"/>
                  </a:lnTo>
                  <a:lnTo>
                    <a:pt x="531" y="703"/>
                  </a:lnTo>
                  <a:lnTo>
                    <a:pt x="642" y="678"/>
                  </a:lnTo>
                  <a:lnTo>
                    <a:pt x="748" y="639"/>
                  </a:lnTo>
                  <a:lnTo>
                    <a:pt x="845" y="581"/>
                  </a:lnTo>
                  <a:lnTo>
                    <a:pt x="932" y="509"/>
                  </a:lnTo>
                  <a:lnTo>
                    <a:pt x="1007" y="423"/>
                  </a:lnTo>
                  <a:lnTo>
                    <a:pt x="1068" y="327"/>
                  </a:lnTo>
                  <a:lnTo>
                    <a:pt x="1112" y="223"/>
                  </a:lnTo>
                  <a:lnTo>
                    <a:pt x="1140" y="113"/>
                  </a:lnTo>
                  <a:lnTo>
                    <a:pt x="1149"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170" name="Freeform 18">
              <a:extLst>
                <a:ext uri="{FF2B5EF4-FFF2-40B4-BE49-F238E27FC236}">
                  <a16:creationId xmlns:a16="http://schemas.microsoft.com/office/drawing/2014/main" id="{DE71010A-0890-D116-C158-66AED23EBBBD}"/>
                </a:ext>
              </a:extLst>
            </p:cNvPr>
            <p:cNvSpPr>
              <a:spLocks/>
            </p:cNvSpPr>
            <p:nvPr/>
          </p:nvSpPr>
          <p:spPr bwMode="auto">
            <a:xfrm>
              <a:off x="2466" y="2811"/>
              <a:ext cx="1171" cy="716"/>
            </a:xfrm>
            <a:custGeom>
              <a:avLst/>
              <a:gdLst>
                <a:gd name="T0" fmla="*/ 0 w 1171"/>
                <a:gd name="T1" fmla="*/ 553 h 716"/>
                <a:gd name="T2" fmla="*/ 95 w 1171"/>
                <a:gd name="T3" fmla="*/ 619 h 716"/>
                <a:gd name="T4" fmla="*/ 199 w 1171"/>
                <a:gd name="T5" fmla="*/ 668 h 716"/>
                <a:gd name="T6" fmla="*/ 309 w 1171"/>
                <a:gd name="T7" fmla="*/ 700 h 716"/>
                <a:gd name="T8" fmla="*/ 423 w 1171"/>
                <a:gd name="T9" fmla="*/ 715 h 716"/>
                <a:gd name="T10" fmla="*/ 539 w 1171"/>
                <a:gd name="T11" fmla="*/ 710 h 716"/>
                <a:gd name="T12" fmla="*/ 652 w 1171"/>
                <a:gd name="T13" fmla="*/ 688 h 716"/>
                <a:gd name="T14" fmla="*/ 759 w 1171"/>
                <a:gd name="T15" fmla="*/ 646 h 716"/>
                <a:gd name="T16" fmla="*/ 860 w 1171"/>
                <a:gd name="T17" fmla="*/ 590 h 716"/>
                <a:gd name="T18" fmla="*/ 948 w 1171"/>
                <a:gd name="T19" fmla="*/ 516 h 716"/>
                <a:gd name="T20" fmla="*/ 1025 w 1171"/>
                <a:gd name="T21" fmla="*/ 431 h 716"/>
                <a:gd name="T22" fmla="*/ 1087 w 1171"/>
                <a:gd name="T23" fmla="*/ 333 h 716"/>
                <a:gd name="T24" fmla="*/ 1131 w 1171"/>
                <a:gd name="T25" fmla="*/ 226 h 716"/>
                <a:gd name="T26" fmla="*/ 1159 w 1171"/>
                <a:gd name="T27" fmla="*/ 115 h 716"/>
                <a:gd name="T28" fmla="*/ 1170 w 1171"/>
                <a:gd name="T29" fmla="*/ 0 h 7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1"/>
                <a:gd name="T46" fmla="*/ 0 h 716"/>
                <a:gd name="T47" fmla="*/ 1171 w 1171"/>
                <a:gd name="T48" fmla="*/ 716 h 7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1" h="716">
                  <a:moveTo>
                    <a:pt x="0" y="553"/>
                  </a:moveTo>
                  <a:lnTo>
                    <a:pt x="95" y="619"/>
                  </a:lnTo>
                  <a:lnTo>
                    <a:pt x="199" y="668"/>
                  </a:lnTo>
                  <a:lnTo>
                    <a:pt x="309" y="700"/>
                  </a:lnTo>
                  <a:lnTo>
                    <a:pt x="423" y="715"/>
                  </a:lnTo>
                  <a:lnTo>
                    <a:pt x="539" y="710"/>
                  </a:lnTo>
                  <a:lnTo>
                    <a:pt x="652" y="688"/>
                  </a:lnTo>
                  <a:lnTo>
                    <a:pt x="759" y="646"/>
                  </a:lnTo>
                  <a:lnTo>
                    <a:pt x="860" y="590"/>
                  </a:lnTo>
                  <a:lnTo>
                    <a:pt x="948" y="516"/>
                  </a:lnTo>
                  <a:lnTo>
                    <a:pt x="1025" y="431"/>
                  </a:lnTo>
                  <a:lnTo>
                    <a:pt x="1087" y="333"/>
                  </a:lnTo>
                  <a:lnTo>
                    <a:pt x="1131" y="226"/>
                  </a:lnTo>
                  <a:lnTo>
                    <a:pt x="1159" y="115"/>
                  </a:lnTo>
                  <a:lnTo>
                    <a:pt x="1170" y="0"/>
                  </a:lnTo>
                </a:path>
              </a:pathLst>
            </a:custGeom>
            <a:noFill/>
            <a:ln w="254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171" name="Line 19">
              <a:extLst>
                <a:ext uri="{FF2B5EF4-FFF2-40B4-BE49-F238E27FC236}">
                  <a16:creationId xmlns:a16="http://schemas.microsoft.com/office/drawing/2014/main" id="{FEDDBD1E-6EB3-E08A-0C9B-E525B6DB615B}"/>
                </a:ext>
              </a:extLst>
            </p:cNvPr>
            <p:cNvSpPr>
              <a:spLocks noChangeShapeType="1"/>
            </p:cNvSpPr>
            <p:nvPr/>
          </p:nvSpPr>
          <p:spPr bwMode="auto">
            <a:xfrm flipV="1">
              <a:off x="2349" y="3001"/>
              <a:ext cx="0" cy="22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72" name="Line 20">
              <a:extLst>
                <a:ext uri="{FF2B5EF4-FFF2-40B4-BE49-F238E27FC236}">
                  <a16:creationId xmlns:a16="http://schemas.microsoft.com/office/drawing/2014/main" id="{461166E2-AA63-44A9-1125-3CC202EF74A7}"/>
                </a:ext>
              </a:extLst>
            </p:cNvPr>
            <p:cNvSpPr>
              <a:spLocks noChangeShapeType="1"/>
            </p:cNvSpPr>
            <p:nvPr/>
          </p:nvSpPr>
          <p:spPr bwMode="auto">
            <a:xfrm flipV="1">
              <a:off x="2303" y="2906"/>
              <a:ext cx="0" cy="38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73" name="Line 21">
              <a:extLst>
                <a:ext uri="{FF2B5EF4-FFF2-40B4-BE49-F238E27FC236}">
                  <a16:creationId xmlns:a16="http://schemas.microsoft.com/office/drawing/2014/main" id="{CF8C0B29-6384-8434-3377-80B77411CE12}"/>
                </a:ext>
              </a:extLst>
            </p:cNvPr>
            <p:cNvSpPr>
              <a:spLocks noChangeShapeType="1"/>
            </p:cNvSpPr>
            <p:nvPr/>
          </p:nvSpPr>
          <p:spPr bwMode="auto">
            <a:xfrm>
              <a:off x="2256" y="2941"/>
              <a:ext cx="0" cy="34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74" name="Line 22">
              <a:extLst>
                <a:ext uri="{FF2B5EF4-FFF2-40B4-BE49-F238E27FC236}">
                  <a16:creationId xmlns:a16="http://schemas.microsoft.com/office/drawing/2014/main" id="{0C91C304-A520-E318-C4A8-2DD2EA11FC53}"/>
                </a:ext>
              </a:extLst>
            </p:cNvPr>
            <p:cNvSpPr>
              <a:spLocks noChangeShapeType="1"/>
            </p:cNvSpPr>
            <p:nvPr/>
          </p:nvSpPr>
          <p:spPr bwMode="auto">
            <a:xfrm flipV="1">
              <a:off x="1723" y="2848"/>
              <a:ext cx="0" cy="53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75" name="Line 23">
              <a:extLst>
                <a:ext uri="{FF2B5EF4-FFF2-40B4-BE49-F238E27FC236}">
                  <a16:creationId xmlns:a16="http://schemas.microsoft.com/office/drawing/2014/main" id="{7738458E-6AD8-6ADB-58BD-CD2E07CE04B3}"/>
                </a:ext>
              </a:extLst>
            </p:cNvPr>
            <p:cNvSpPr>
              <a:spLocks noChangeShapeType="1"/>
            </p:cNvSpPr>
            <p:nvPr/>
          </p:nvSpPr>
          <p:spPr bwMode="auto">
            <a:xfrm flipV="1">
              <a:off x="1743" y="2848"/>
              <a:ext cx="0" cy="53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76" name="Line 24">
              <a:extLst>
                <a:ext uri="{FF2B5EF4-FFF2-40B4-BE49-F238E27FC236}">
                  <a16:creationId xmlns:a16="http://schemas.microsoft.com/office/drawing/2014/main" id="{DF50D6CD-C2EF-4CB7-C2F1-3B707F3ED45F}"/>
                </a:ext>
              </a:extLst>
            </p:cNvPr>
            <p:cNvSpPr>
              <a:spLocks noChangeShapeType="1"/>
            </p:cNvSpPr>
            <p:nvPr/>
          </p:nvSpPr>
          <p:spPr bwMode="auto">
            <a:xfrm flipH="1" flipV="1">
              <a:off x="3915" y="2564"/>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77" name="Line 25">
              <a:extLst>
                <a:ext uri="{FF2B5EF4-FFF2-40B4-BE49-F238E27FC236}">
                  <a16:creationId xmlns:a16="http://schemas.microsoft.com/office/drawing/2014/main" id="{5E66E4B0-CF26-492B-5B6F-0984B5534B37}"/>
                </a:ext>
              </a:extLst>
            </p:cNvPr>
            <p:cNvSpPr>
              <a:spLocks noChangeShapeType="1"/>
            </p:cNvSpPr>
            <p:nvPr/>
          </p:nvSpPr>
          <p:spPr bwMode="auto">
            <a:xfrm flipH="1" flipV="1">
              <a:off x="3915" y="2548"/>
              <a:ext cx="8"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78" name="Line 26">
              <a:extLst>
                <a:ext uri="{FF2B5EF4-FFF2-40B4-BE49-F238E27FC236}">
                  <a16:creationId xmlns:a16="http://schemas.microsoft.com/office/drawing/2014/main" id="{29B156FD-C7FE-27DE-1DF6-4AAB4F6C3448}"/>
                </a:ext>
              </a:extLst>
            </p:cNvPr>
            <p:cNvSpPr>
              <a:spLocks noChangeShapeType="1"/>
            </p:cNvSpPr>
            <p:nvPr/>
          </p:nvSpPr>
          <p:spPr bwMode="auto">
            <a:xfrm flipH="1" flipV="1">
              <a:off x="3628" y="2548"/>
              <a:ext cx="8"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79" name="Line 27">
              <a:extLst>
                <a:ext uri="{FF2B5EF4-FFF2-40B4-BE49-F238E27FC236}">
                  <a16:creationId xmlns:a16="http://schemas.microsoft.com/office/drawing/2014/main" id="{69911CF5-0190-41BF-462B-B2DD0A55CB79}"/>
                </a:ext>
              </a:extLst>
            </p:cNvPr>
            <p:cNvSpPr>
              <a:spLocks noChangeShapeType="1"/>
            </p:cNvSpPr>
            <p:nvPr/>
          </p:nvSpPr>
          <p:spPr bwMode="auto">
            <a:xfrm flipH="1" flipV="1">
              <a:off x="3628" y="2532"/>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80" name="Line 28">
              <a:extLst>
                <a:ext uri="{FF2B5EF4-FFF2-40B4-BE49-F238E27FC236}">
                  <a16:creationId xmlns:a16="http://schemas.microsoft.com/office/drawing/2014/main" id="{07C46492-48D9-A807-E2F4-21B67C368797}"/>
                </a:ext>
              </a:extLst>
            </p:cNvPr>
            <p:cNvSpPr>
              <a:spLocks noChangeShapeType="1"/>
            </p:cNvSpPr>
            <p:nvPr/>
          </p:nvSpPr>
          <p:spPr bwMode="auto">
            <a:xfrm flipH="1" flipV="1">
              <a:off x="3628" y="2515"/>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81" name="Line 29">
              <a:extLst>
                <a:ext uri="{FF2B5EF4-FFF2-40B4-BE49-F238E27FC236}">
                  <a16:creationId xmlns:a16="http://schemas.microsoft.com/office/drawing/2014/main" id="{8A2E19D1-E181-3F75-171F-4D8816F018D1}"/>
                </a:ext>
              </a:extLst>
            </p:cNvPr>
            <p:cNvSpPr>
              <a:spLocks noChangeShapeType="1"/>
            </p:cNvSpPr>
            <p:nvPr/>
          </p:nvSpPr>
          <p:spPr bwMode="auto">
            <a:xfrm flipH="1" flipV="1">
              <a:off x="3628" y="2498"/>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82" name="Line 30">
              <a:extLst>
                <a:ext uri="{FF2B5EF4-FFF2-40B4-BE49-F238E27FC236}">
                  <a16:creationId xmlns:a16="http://schemas.microsoft.com/office/drawing/2014/main" id="{5FA7FC8C-8611-E173-7E8A-69B65F6F70D8}"/>
                </a:ext>
              </a:extLst>
            </p:cNvPr>
            <p:cNvSpPr>
              <a:spLocks noChangeShapeType="1"/>
            </p:cNvSpPr>
            <p:nvPr/>
          </p:nvSpPr>
          <p:spPr bwMode="auto">
            <a:xfrm flipH="1" flipV="1">
              <a:off x="3628" y="2481"/>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83" name="Line 31">
              <a:extLst>
                <a:ext uri="{FF2B5EF4-FFF2-40B4-BE49-F238E27FC236}">
                  <a16:creationId xmlns:a16="http://schemas.microsoft.com/office/drawing/2014/main" id="{119020D6-54F1-0319-C3D8-5E62A852CFE5}"/>
                </a:ext>
              </a:extLst>
            </p:cNvPr>
            <p:cNvSpPr>
              <a:spLocks noChangeShapeType="1"/>
            </p:cNvSpPr>
            <p:nvPr/>
          </p:nvSpPr>
          <p:spPr bwMode="auto">
            <a:xfrm flipH="1" flipV="1">
              <a:off x="3628" y="2464"/>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84" name="Line 32">
              <a:extLst>
                <a:ext uri="{FF2B5EF4-FFF2-40B4-BE49-F238E27FC236}">
                  <a16:creationId xmlns:a16="http://schemas.microsoft.com/office/drawing/2014/main" id="{72723D09-7EC1-C6F1-8DB1-CB8A5C5D9CBB}"/>
                </a:ext>
              </a:extLst>
            </p:cNvPr>
            <p:cNvSpPr>
              <a:spLocks noChangeShapeType="1"/>
            </p:cNvSpPr>
            <p:nvPr/>
          </p:nvSpPr>
          <p:spPr bwMode="auto">
            <a:xfrm flipH="1" flipV="1">
              <a:off x="3628" y="2448"/>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85" name="Line 33">
              <a:extLst>
                <a:ext uri="{FF2B5EF4-FFF2-40B4-BE49-F238E27FC236}">
                  <a16:creationId xmlns:a16="http://schemas.microsoft.com/office/drawing/2014/main" id="{BBA1CB94-4F8F-332F-ACE8-159E7B0EF777}"/>
                </a:ext>
              </a:extLst>
            </p:cNvPr>
            <p:cNvSpPr>
              <a:spLocks noChangeShapeType="1"/>
            </p:cNvSpPr>
            <p:nvPr/>
          </p:nvSpPr>
          <p:spPr bwMode="auto">
            <a:xfrm flipH="1" flipV="1">
              <a:off x="3628" y="2431"/>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86" name="Freeform 34">
              <a:extLst>
                <a:ext uri="{FF2B5EF4-FFF2-40B4-BE49-F238E27FC236}">
                  <a16:creationId xmlns:a16="http://schemas.microsoft.com/office/drawing/2014/main" id="{0CCC65A6-F953-609C-4BE1-C517A15A7D8E}"/>
                </a:ext>
              </a:extLst>
            </p:cNvPr>
            <p:cNvSpPr>
              <a:spLocks/>
            </p:cNvSpPr>
            <p:nvPr/>
          </p:nvSpPr>
          <p:spPr bwMode="auto">
            <a:xfrm>
              <a:off x="2222" y="1371"/>
              <a:ext cx="1897" cy="2333"/>
            </a:xfrm>
            <a:custGeom>
              <a:avLst/>
              <a:gdLst>
                <a:gd name="T0" fmla="*/ 0 w 1897"/>
                <a:gd name="T1" fmla="*/ 2117 h 2333"/>
                <a:gd name="T2" fmla="*/ 125 w 1897"/>
                <a:gd name="T3" fmla="*/ 2192 h 2333"/>
                <a:gd name="T4" fmla="*/ 258 w 1897"/>
                <a:gd name="T5" fmla="*/ 2251 h 2333"/>
                <a:gd name="T6" fmla="*/ 395 w 1897"/>
                <a:gd name="T7" fmla="*/ 2296 h 2333"/>
                <a:gd name="T8" fmla="*/ 539 w 1897"/>
                <a:gd name="T9" fmla="*/ 2323 h 2333"/>
                <a:gd name="T10" fmla="*/ 684 w 1897"/>
                <a:gd name="T11" fmla="*/ 2332 h 2333"/>
                <a:gd name="T12" fmla="*/ 829 w 1897"/>
                <a:gd name="T13" fmla="*/ 2323 h 2333"/>
                <a:gd name="T14" fmla="*/ 972 w 1897"/>
                <a:gd name="T15" fmla="*/ 2299 h 2333"/>
                <a:gd name="T16" fmla="*/ 1111 w 1897"/>
                <a:gd name="T17" fmla="*/ 2256 h 2333"/>
                <a:gd name="T18" fmla="*/ 1244 w 1897"/>
                <a:gd name="T19" fmla="*/ 2196 h 2333"/>
                <a:gd name="T20" fmla="*/ 1369 w 1897"/>
                <a:gd name="T21" fmla="*/ 2121 h 2333"/>
                <a:gd name="T22" fmla="*/ 1484 w 1897"/>
                <a:gd name="T23" fmla="*/ 2033 h 2333"/>
                <a:gd name="T24" fmla="*/ 1588 w 1897"/>
                <a:gd name="T25" fmla="*/ 1930 h 2333"/>
                <a:gd name="T26" fmla="*/ 1678 w 1897"/>
                <a:gd name="T27" fmla="*/ 1816 h 2333"/>
                <a:gd name="T28" fmla="*/ 1754 w 1897"/>
                <a:gd name="T29" fmla="*/ 1692 h 2333"/>
                <a:gd name="T30" fmla="*/ 1815 w 1897"/>
                <a:gd name="T31" fmla="*/ 1559 h 2333"/>
                <a:gd name="T32" fmla="*/ 1859 w 1897"/>
                <a:gd name="T33" fmla="*/ 1422 h 2333"/>
                <a:gd name="T34" fmla="*/ 1887 w 1897"/>
                <a:gd name="T35" fmla="*/ 1278 h 2333"/>
                <a:gd name="T36" fmla="*/ 1896 w 1897"/>
                <a:gd name="T37" fmla="*/ 1133 h 2333"/>
                <a:gd name="T38" fmla="*/ 1888 w 1897"/>
                <a:gd name="T39" fmla="*/ 988 h 2333"/>
                <a:gd name="T40" fmla="*/ 1862 w 1897"/>
                <a:gd name="T41" fmla="*/ 844 h 2333"/>
                <a:gd name="T42" fmla="*/ 1821 w 1897"/>
                <a:gd name="T43" fmla="*/ 705 h 2333"/>
                <a:gd name="T44" fmla="*/ 1762 w 1897"/>
                <a:gd name="T45" fmla="*/ 572 h 2333"/>
                <a:gd name="T46" fmla="*/ 1688 w 1897"/>
                <a:gd name="T47" fmla="*/ 447 h 2333"/>
                <a:gd name="T48" fmla="*/ 1598 w 1897"/>
                <a:gd name="T49" fmla="*/ 331 h 2333"/>
                <a:gd name="T50" fmla="*/ 1498 w 1897"/>
                <a:gd name="T51" fmla="*/ 229 h 2333"/>
                <a:gd name="T52" fmla="*/ 1383 w 1897"/>
                <a:gd name="T53" fmla="*/ 137 h 2333"/>
                <a:gd name="T54" fmla="*/ 1259 w 1897"/>
                <a:gd name="T55" fmla="*/ 61 h 2333"/>
                <a:gd name="T56" fmla="*/ 1127 w 1897"/>
                <a:gd name="T57" fmla="*/ 0 h 23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97"/>
                <a:gd name="T88" fmla="*/ 0 h 2333"/>
                <a:gd name="T89" fmla="*/ 1897 w 1897"/>
                <a:gd name="T90" fmla="*/ 2333 h 23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97" h="2333">
                  <a:moveTo>
                    <a:pt x="0" y="2117"/>
                  </a:moveTo>
                  <a:lnTo>
                    <a:pt x="125" y="2192"/>
                  </a:lnTo>
                  <a:lnTo>
                    <a:pt x="258" y="2251"/>
                  </a:lnTo>
                  <a:lnTo>
                    <a:pt x="395" y="2296"/>
                  </a:lnTo>
                  <a:lnTo>
                    <a:pt x="539" y="2323"/>
                  </a:lnTo>
                  <a:lnTo>
                    <a:pt x="684" y="2332"/>
                  </a:lnTo>
                  <a:lnTo>
                    <a:pt x="829" y="2323"/>
                  </a:lnTo>
                  <a:lnTo>
                    <a:pt x="972" y="2299"/>
                  </a:lnTo>
                  <a:lnTo>
                    <a:pt x="1111" y="2256"/>
                  </a:lnTo>
                  <a:lnTo>
                    <a:pt x="1244" y="2196"/>
                  </a:lnTo>
                  <a:lnTo>
                    <a:pt x="1369" y="2121"/>
                  </a:lnTo>
                  <a:lnTo>
                    <a:pt x="1484" y="2033"/>
                  </a:lnTo>
                  <a:lnTo>
                    <a:pt x="1588" y="1930"/>
                  </a:lnTo>
                  <a:lnTo>
                    <a:pt x="1678" y="1816"/>
                  </a:lnTo>
                  <a:lnTo>
                    <a:pt x="1754" y="1692"/>
                  </a:lnTo>
                  <a:lnTo>
                    <a:pt x="1815" y="1559"/>
                  </a:lnTo>
                  <a:lnTo>
                    <a:pt x="1859" y="1422"/>
                  </a:lnTo>
                  <a:lnTo>
                    <a:pt x="1887" y="1278"/>
                  </a:lnTo>
                  <a:lnTo>
                    <a:pt x="1896" y="1133"/>
                  </a:lnTo>
                  <a:lnTo>
                    <a:pt x="1888" y="988"/>
                  </a:lnTo>
                  <a:lnTo>
                    <a:pt x="1862" y="844"/>
                  </a:lnTo>
                  <a:lnTo>
                    <a:pt x="1821" y="705"/>
                  </a:lnTo>
                  <a:lnTo>
                    <a:pt x="1762" y="572"/>
                  </a:lnTo>
                  <a:lnTo>
                    <a:pt x="1688" y="447"/>
                  </a:lnTo>
                  <a:lnTo>
                    <a:pt x="1598" y="331"/>
                  </a:lnTo>
                  <a:lnTo>
                    <a:pt x="1498" y="229"/>
                  </a:lnTo>
                  <a:lnTo>
                    <a:pt x="1383" y="137"/>
                  </a:lnTo>
                  <a:lnTo>
                    <a:pt x="1259" y="61"/>
                  </a:lnTo>
                  <a:lnTo>
                    <a:pt x="1127" y="0"/>
                  </a:lnTo>
                </a:path>
              </a:pathLst>
            </a:custGeom>
            <a:noFill/>
            <a:ln w="508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187" name="Line 35">
              <a:extLst>
                <a:ext uri="{FF2B5EF4-FFF2-40B4-BE49-F238E27FC236}">
                  <a16:creationId xmlns:a16="http://schemas.microsoft.com/office/drawing/2014/main" id="{23CEB3AB-F2F4-E3F3-0352-2C9EA20020DE}"/>
                </a:ext>
              </a:extLst>
            </p:cNvPr>
            <p:cNvSpPr>
              <a:spLocks noChangeShapeType="1"/>
            </p:cNvSpPr>
            <p:nvPr/>
          </p:nvSpPr>
          <p:spPr bwMode="auto">
            <a:xfrm>
              <a:off x="1789" y="2753"/>
              <a:ext cx="178" cy="4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88" name="Line 36">
              <a:extLst>
                <a:ext uri="{FF2B5EF4-FFF2-40B4-BE49-F238E27FC236}">
                  <a16:creationId xmlns:a16="http://schemas.microsoft.com/office/drawing/2014/main" id="{5BA7D622-7181-E2F5-9E18-DCF2FD5F54A9}"/>
                </a:ext>
              </a:extLst>
            </p:cNvPr>
            <p:cNvSpPr>
              <a:spLocks noChangeShapeType="1"/>
            </p:cNvSpPr>
            <p:nvPr/>
          </p:nvSpPr>
          <p:spPr bwMode="auto">
            <a:xfrm>
              <a:off x="1735" y="2765"/>
              <a:ext cx="2" cy="8"/>
            </a:xfrm>
            <a:prstGeom prst="line">
              <a:avLst/>
            </a:prstGeom>
            <a:noFill/>
            <a:ln w="12700">
              <a:solidFill>
                <a:srgbClr val="FF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89" name="Line 37">
              <a:extLst>
                <a:ext uri="{FF2B5EF4-FFF2-40B4-BE49-F238E27FC236}">
                  <a16:creationId xmlns:a16="http://schemas.microsoft.com/office/drawing/2014/main" id="{0F7F7024-A3D3-C723-2D18-357FF0287963}"/>
                </a:ext>
              </a:extLst>
            </p:cNvPr>
            <p:cNvSpPr>
              <a:spLocks noChangeShapeType="1"/>
            </p:cNvSpPr>
            <p:nvPr/>
          </p:nvSpPr>
          <p:spPr bwMode="auto">
            <a:xfrm>
              <a:off x="2912" y="1444"/>
              <a:ext cx="0" cy="24"/>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90" name="Line 38">
              <a:extLst>
                <a:ext uri="{FF2B5EF4-FFF2-40B4-BE49-F238E27FC236}">
                  <a16:creationId xmlns:a16="http://schemas.microsoft.com/office/drawing/2014/main" id="{97CAC101-CFE6-D48C-F4E6-FB1987105FA8}"/>
                </a:ext>
              </a:extLst>
            </p:cNvPr>
            <p:cNvSpPr>
              <a:spLocks noChangeShapeType="1"/>
            </p:cNvSpPr>
            <p:nvPr/>
          </p:nvSpPr>
          <p:spPr bwMode="auto">
            <a:xfrm>
              <a:off x="2912" y="1856"/>
              <a:ext cx="0" cy="25"/>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91" name="Line 39">
              <a:extLst>
                <a:ext uri="{FF2B5EF4-FFF2-40B4-BE49-F238E27FC236}">
                  <a16:creationId xmlns:a16="http://schemas.microsoft.com/office/drawing/2014/main" id="{A0682558-B327-9D16-4350-F63C228C20A5}"/>
                </a:ext>
              </a:extLst>
            </p:cNvPr>
            <p:cNvSpPr>
              <a:spLocks noChangeShapeType="1"/>
            </p:cNvSpPr>
            <p:nvPr/>
          </p:nvSpPr>
          <p:spPr bwMode="auto">
            <a:xfrm>
              <a:off x="2912" y="1895"/>
              <a:ext cx="0" cy="24"/>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92" name="Line 40">
              <a:extLst>
                <a:ext uri="{FF2B5EF4-FFF2-40B4-BE49-F238E27FC236}">
                  <a16:creationId xmlns:a16="http://schemas.microsoft.com/office/drawing/2014/main" id="{6ADF81C8-DF5F-39CA-3C4D-2CEA502E7DC0}"/>
                </a:ext>
              </a:extLst>
            </p:cNvPr>
            <p:cNvSpPr>
              <a:spLocks noChangeShapeType="1"/>
            </p:cNvSpPr>
            <p:nvPr/>
          </p:nvSpPr>
          <p:spPr bwMode="auto">
            <a:xfrm>
              <a:off x="2912" y="1931"/>
              <a:ext cx="0" cy="26"/>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93" name="Line 41">
              <a:extLst>
                <a:ext uri="{FF2B5EF4-FFF2-40B4-BE49-F238E27FC236}">
                  <a16:creationId xmlns:a16="http://schemas.microsoft.com/office/drawing/2014/main" id="{A7E47593-7FCC-5EF0-A3FA-56D713760228}"/>
                </a:ext>
              </a:extLst>
            </p:cNvPr>
            <p:cNvSpPr>
              <a:spLocks noChangeShapeType="1"/>
            </p:cNvSpPr>
            <p:nvPr/>
          </p:nvSpPr>
          <p:spPr bwMode="auto">
            <a:xfrm>
              <a:off x="2912" y="1969"/>
              <a:ext cx="0" cy="25"/>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94" name="Line 42">
              <a:extLst>
                <a:ext uri="{FF2B5EF4-FFF2-40B4-BE49-F238E27FC236}">
                  <a16:creationId xmlns:a16="http://schemas.microsoft.com/office/drawing/2014/main" id="{67C94C4C-9AF7-6DBE-3F61-282C4DA1D9A8}"/>
                </a:ext>
              </a:extLst>
            </p:cNvPr>
            <p:cNvSpPr>
              <a:spLocks noChangeShapeType="1"/>
            </p:cNvSpPr>
            <p:nvPr/>
          </p:nvSpPr>
          <p:spPr bwMode="auto">
            <a:xfrm>
              <a:off x="2912" y="2006"/>
              <a:ext cx="0" cy="26"/>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95" name="Line 43">
              <a:extLst>
                <a:ext uri="{FF2B5EF4-FFF2-40B4-BE49-F238E27FC236}">
                  <a16:creationId xmlns:a16="http://schemas.microsoft.com/office/drawing/2014/main" id="{039FBCF6-3E26-3CFB-BB54-E29A97423AA7}"/>
                </a:ext>
              </a:extLst>
            </p:cNvPr>
            <p:cNvSpPr>
              <a:spLocks noChangeShapeType="1"/>
            </p:cNvSpPr>
            <p:nvPr/>
          </p:nvSpPr>
          <p:spPr bwMode="auto">
            <a:xfrm>
              <a:off x="2912" y="2044"/>
              <a:ext cx="0" cy="25"/>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96" name="Line 44">
              <a:extLst>
                <a:ext uri="{FF2B5EF4-FFF2-40B4-BE49-F238E27FC236}">
                  <a16:creationId xmlns:a16="http://schemas.microsoft.com/office/drawing/2014/main" id="{83B3A243-9A87-585A-178C-2CFF82D63E4A}"/>
                </a:ext>
              </a:extLst>
            </p:cNvPr>
            <p:cNvSpPr>
              <a:spLocks noChangeShapeType="1"/>
            </p:cNvSpPr>
            <p:nvPr/>
          </p:nvSpPr>
          <p:spPr bwMode="auto">
            <a:xfrm>
              <a:off x="2912" y="2081"/>
              <a:ext cx="0" cy="26"/>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97" name="Line 45">
              <a:extLst>
                <a:ext uri="{FF2B5EF4-FFF2-40B4-BE49-F238E27FC236}">
                  <a16:creationId xmlns:a16="http://schemas.microsoft.com/office/drawing/2014/main" id="{088B2FC5-0052-7F53-6C5D-A98153D3D719}"/>
                </a:ext>
              </a:extLst>
            </p:cNvPr>
            <p:cNvSpPr>
              <a:spLocks noChangeShapeType="1"/>
            </p:cNvSpPr>
            <p:nvPr/>
          </p:nvSpPr>
          <p:spPr bwMode="auto">
            <a:xfrm>
              <a:off x="2912" y="2119"/>
              <a:ext cx="0" cy="25"/>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98" name="Line 46">
              <a:extLst>
                <a:ext uri="{FF2B5EF4-FFF2-40B4-BE49-F238E27FC236}">
                  <a16:creationId xmlns:a16="http://schemas.microsoft.com/office/drawing/2014/main" id="{D6A47CDD-9C27-1899-FC71-5EF3AB2C89EE}"/>
                </a:ext>
              </a:extLst>
            </p:cNvPr>
            <p:cNvSpPr>
              <a:spLocks noChangeShapeType="1"/>
            </p:cNvSpPr>
            <p:nvPr/>
          </p:nvSpPr>
          <p:spPr bwMode="auto">
            <a:xfrm>
              <a:off x="2912" y="2157"/>
              <a:ext cx="0" cy="25"/>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199" name="Line 47">
              <a:extLst>
                <a:ext uri="{FF2B5EF4-FFF2-40B4-BE49-F238E27FC236}">
                  <a16:creationId xmlns:a16="http://schemas.microsoft.com/office/drawing/2014/main" id="{5FE96101-3ED8-B3DE-3E15-40E4BF49EAB3}"/>
                </a:ext>
              </a:extLst>
            </p:cNvPr>
            <p:cNvSpPr>
              <a:spLocks noChangeShapeType="1"/>
            </p:cNvSpPr>
            <p:nvPr/>
          </p:nvSpPr>
          <p:spPr bwMode="auto">
            <a:xfrm>
              <a:off x="2912" y="2194"/>
              <a:ext cx="0" cy="24"/>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00" name="Line 48">
              <a:extLst>
                <a:ext uri="{FF2B5EF4-FFF2-40B4-BE49-F238E27FC236}">
                  <a16:creationId xmlns:a16="http://schemas.microsoft.com/office/drawing/2014/main" id="{3F3468E6-9ED0-40D6-DE14-43C155AF977F}"/>
                </a:ext>
              </a:extLst>
            </p:cNvPr>
            <p:cNvSpPr>
              <a:spLocks noChangeShapeType="1"/>
            </p:cNvSpPr>
            <p:nvPr/>
          </p:nvSpPr>
          <p:spPr bwMode="auto">
            <a:xfrm>
              <a:off x="2912" y="2232"/>
              <a:ext cx="0" cy="25"/>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01" name="Line 49">
              <a:extLst>
                <a:ext uri="{FF2B5EF4-FFF2-40B4-BE49-F238E27FC236}">
                  <a16:creationId xmlns:a16="http://schemas.microsoft.com/office/drawing/2014/main" id="{4DCA8F54-7FBD-5381-B335-545730BAFC09}"/>
                </a:ext>
              </a:extLst>
            </p:cNvPr>
            <p:cNvSpPr>
              <a:spLocks noChangeShapeType="1"/>
            </p:cNvSpPr>
            <p:nvPr/>
          </p:nvSpPr>
          <p:spPr bwMode="auto">
            <a:xfrm>
              <a:off x="2912" y="2269"/>
              <a:ext cx="0" cy="26"/>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02" name="Line 50">
              <a:extLst>
                <a:ext uri="{FF2B5EF4-FFF2-40B4-BE49-F238E27FC236}">
                  <a16:creationId xmlns:a16="http://schemas.microsoft.com/office/drawing/2014/main" id="{21D39CDA-218F-6F46-8E71-7A5DFB17A807}"/>
                </a:ext>
              </a:extLst>
            </p:cNvPr>
            <p:cNvSpPr>
              <a:spLocks noChangeShapeType="1"/>
            </p:cNvSpPr>
            <p:nvPr/>
          </p:nvSpPr>
          <p:spPr bwMode="auto">
            <a:xfrm>
              <a:off x="2912" y="2307"/>
              <a:ext cx="0" cy="24"/>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03" name="Line 51">
              <a:extLst>
                <a:ext uri="{FF2B5EF4-FFF2-40B4-BE49-F238E27FC236}">
                  <a16:creationId xmlns:a16="http://schemas.microsoft.com/office/drawing/2014/main" id="{CA858F05-C696-21CC-C9BB-0CF63E84F823}"/>
                </a:ext>
              </a:extLst>
            </p:cNvPr>
            <p:cNvSpPr>
              <a:spLocks noChangeShapeType="1"/>
            </p:cNvSpPr>
            <p:nvPr/>
          </p:nvSpPr>
          <p:spPr bwMode="auto">
            <a:xfrm>
              <a:off x="2912" y="2344"/>
              <a:ext cx="0" cy="26"/>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04" name="Line 52">
              <a:extLst>
                <a:ext uri="{FF2B5EF4-FFF2-40B4-BE49-F238E27FC236}">
                  <a16:creationId xmlns:a16="http://schemas.microsoft.com/office/drawing/2014/main" id="{397529C9-3F22-FD0B-476F-B6429501F17A}"/>
                </a:ext>
              </a:extLst>
            </p:cNvPr>
            <p:cNvSpPr>
              <a:spLocks noChangeShapeType="1"/>
            </p:cNvSpPr>
            <p:nvPr/>
          </p:nvSpPr>
          <p:spPr bwMode="auto">
            <a:xfrm>
              <a:off x="2912" y="2382"/>
              <a:ext cx="0" cy="24"/>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05" name="Line 53">
              <a:extLst>
                <a:ext uri="{FF2B5EF4-FFF2-40B4-BE49-F238E27FC236}">
                  <a16:creationId xmlns:a16="http://schemas.microsoft.com/office/drawing/2014/main" id="{052D51B7-08E6-B6E3-CD2B-EB4D445310E8}"/>
                </a:ext>
              </a:extLst>
            </p:cNvPr>
            <p:cNvSpPr>
              <a:spLocks noChangeShapeType="1"/>
            </p:cNvSpPr>
            <p:nvPr/>
          </p:nvSpPr>
          <p:spPr bwMode="auto">
            <a:xfrm>
              <a:off x="2912" y="2418"/>
              <a:ext cx="0" cy="26"/>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06" name="Line 54">
              <a:extLst>
                <a:ext uri="{FF2B5EF4-FFF2-40B4-BE49-F238E27FC236}">
                  <a16:creationId xmlns:a16="http://schemas.microsoft.com/office/drawing/2014/main" id="{9EBB354E-61E2-3108-6A54-0AE4BE7039F6}"/>
                </a:ext>
              </a:extLst>
            </p:cNvPr>
            <p:cNvSpPr>
              <a:spLocks noChangeShapeType="1"/>
            </p:cNvSpPr>
            <p:nvPr/>
          </p:nvSpPr>
          <p:spPr bwMode="auto">
            <a:xfrm>
              <a:off x="2912" y="2457"/>
              <a:ext cx="0" cy="24"/>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07" name="Line 55">
              <a:extLst>
                <a:ext uri="{FF2B5EF4-FFF2-40B4-BE49-F238E27FC236}">
                  <a16:creationId xmlns:a16="http://schemas.microsoft.com/office/drawing/2014/main" id="{A803BD58-6EAD-3530-49F9-8F17AA1123AB}"/>
                </a:ext>
              </a:extLst>
            </p:cNvPr>
            <p:cNvSpPr>
              <a:spLocks noChangeShapeType="1"/>
            </p:cNvSpPr>
            <p:nvPr/>
          </p:nvSpPr>
          <p:spPr bwMode="auto">
            <a:xfrm>
              <a:off x="2912" y="2495"/>
              <a:ext cx="0" cy="24"/>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08" name="Line 56">
              <a:extLst>
                <a:ext uri="{FF2B5EF4-FFF2-40B4-BE49-F238E27FC236}">
                  <a16:creationId xmlns:a16="http://schemas.microsoft.com/office/drawing/2014/main" id="{CD7C1DB6-2E6F-531A-68F8-19459D385054}"/>
                </a:ext>
              </a:extLst>
            </p:cNvPr>
            <p:cNvSpPr>
              <a:spLocks noChangeShapeType="1"/>
            </p:cNvSpPr>
            <p:nvPr/>
          </p:nvSpPr>
          <p:spPr bwMode="auto">
            <a:xfrm>
              <a:off x="2912" y="2532"/>
              <a:ext cx="0" cy="24"/>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09" name="Line 57">
              <a:extLst>
                <a:ext uri="{FF2B5EF4-FFF2-40B4-BE49-F238E27FC236}">
                  <a16:creationId xmlns:a16="http://schemas.microsoft.com/office/drawing/2014/main" id="{5C97ACF4-E643-C31E-B14A-FBB88193F8A7}"/>
                </a:ext>
              </a:extLst>
            </p:cNvPr>
            <p:cNvSpPr>
              <a:spLocks noChangeShapeType="1"/>
            </p:cNvSpPr>
            <p:nvPr/>
          </p:nvSpPr>
          <p:spPr bwMode="auto">
            <a:xfrm>
              <a:off x="2912" y="2570"/>
              <a:ext cx="0" cy="24"/>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10" name="Line 58">
              <a:extLst>
                <a:ext uri="{FF2B5EF4-FFF2-40B4-BE49-F238E27FC236}">
                  <a16:creationId xmlns:a16="http://schemas.microsoft.com/office/drawing/2014/main" id="{3D86F0A8-AD81-8C4F-36CD-0472611220DD}"/>
                </a:ext>
              </a:extLst>
            </p:cNvPr>
            <p:cNvSpPr>
              <a:spLocks noChangeShapeType="1"/>
            </p:cNvSpPr>
            <p:nvPr/>
          </p:nvSpPr>
          <p:spPr bwMode="auto">
            <a:xfrm>
              <a:off x="2912" y="3019"/>
              <a:ext cx="0" cy="26"/>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11" name="Line 59">
              <a:extLst>
                <a:ext uri="{FF2B5EF4-FFF2-40B4-BE49-F238E27FC236}">
                  <a16:creationId xmlns:a16="http://schemas.microsoft.com/office/drawing/2014/main" id="{731EE02A-28D7-88B1-9DB8-30953325345B}"/>
                </a:ext>
              </a:extLst>
            </p:cNvPr>
            <p:cNvSpPr>
              <a:spLocks noChangeShapeType="1"/>
            </p:cNvSpPr>
            <p:nvPr/>
          </p:nvSpPr>
          <p:spPr bwMode="auto">
            <a:xfrm>
              <a:off x="2912" y="3057"/>
              <a:ext cx="0" cy="24"/>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12" name="Line 60">
              <a:extLst>
                <a:ext uri="{FF2B5EF4-FFF2-40B4-BE49-F238E27FC236}">
                  <a16:creationId xmlns:a16="http://schemas.microsoft.com/office/drawing/2014/main" id="{6856E636-EABE-3724-2A5E-825D2E0016BB}"/>
                </a:ext>
              </a:extLst>
            </p:cNvPr>
            <p:cNvSpPr>
              <a:spLocks noChangeShapeType="1"/>
            </p:cNvSpPr>
            <p:nvPr/>
          </p:nvSpPr>
          <p:spPr bwMode="auto">
            <a:xfrm>
              <a:off x="2912" y="3095"/>
              <a:ext cx="0" cy="25"/>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13" name="Line 61">
              <a:extLst>
                <a:ext uri="{FF2B5EF4-FFF2-40B4-BE49-F238E27FC236}">
                  <a16:creationId xmlns:a16="http://schemas.microsoft.com/office/drawing/2014/main" id="{26E85A81-DB8C-E891-0488-248CC35D3D93}"/>
                </a:ext>
              </a:extLst>
            </p:cNvPr>
            <p:cNvSpPr>
              <a:spLocks noChangeShapeType="1"/>
            </p:cNvSpPr>
            <p:nvPr/>
          </p:nvSpPr>
          <p:spPr bwMode="auto">
            <a:xfrm>
              <a:off x="2912" y="3132"/>
              <a:ext cx="0" cy="24"/>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14" name="Line 62">
              <a:extLst>
                <a:ext uri="{FF2B5EF4-FFF2-40B4-BE49-F238E27FC236}">
                  <a16:creationId xmlns:a16="http://schemas.microsoft.com/office/drawing/2014/main" id="{52471B8A-3DD2-B875-C790-D947FF9748C4}"/>
                </a:ext>
              </a:extLst>
            </p:cNvPr>
            <p:cNvSpPr>
              <a:spLocks noChangeShapeType="1"/>
            </p:cNvSpPr>
            <p:nvPr/>
          </p:nvSpPr>
          <p:spPr bwMode="auto">
            <a:xfrm>
              <a:off x="2912" y="3170"/>
              <a:ext cx="0" cy="25"/>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15" name="Line 63">
              <a:extLst>
                <a:ext uri="{FF2B5EF4-FFF2-40B4-BE49-F238E27FC236}">
                  <a16:creationId xmlns:a16="http://schemas.microsoft.com/office/drawing/2014/main" id="{A03E414B-6624-2C6F-B9DB-E2ED7A2DBDBC}"/>
                </a:ext>
              </a:extLst>
            </p:cNvPr>
            <p:cNvSpPr>
              <a:spLocks noChangeShapeType="1"/>
            </p:cNvSpPr>
            <p:nvPr/>
          </p:nvSpPr>
          <p:spPr bwMode="auto">
            <a:xfrm flipV="1">
              <a:off x="1703" y="2753"/>
              <a:ext cx="0" cy="72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16" name="Line 64">
              <a:extLst>
                <a:ext uri="{FF2B5EF4-FFF2-40B4-BE49-F238E27FC236}">
                  <a16:creationId xmlns:a16="http://schemas.microsoft.com/office/drawing/2014/main" id="{CBB5DE8B-D066-6F81-BAEE-66F0605C72A5}"/>
                </a:ext>
              </a:extLst>
            </p:cNvPr>
            <p:cNvSpPr>
              <a:spLocks noChangeShapeType="1"/>
            </p:cNvSpPr>
            <p:nvPr/>
          </p:nvSpPr>
          <p:spPr bwMode="auto">
            <a:xfrm>
              <a:off x="1789" y="2753"/>
              <a:ext cx="0" cy="70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17" name="Line 65">
              <a:extLst>
                <a:ext uri="{FF2B5EF4-FFF2-40B4-BE49-F238E27FC236}">
                  <a16:creationId xmlns:a16="http://schemas.microsoft.com/office/drawing/2014/main" id="{7F254E4C-8B08-73A9-DB6F-4F7C784A2315}"/>
                </a:ext>
              </a:extLst>
            </p:cNvPr>
            <p:cNvSpPr>
              <a:spLocks noChangeShapeType="1"/>
            </p:cNvSpPr>
            <p:nvPr/>
          </p:nvSpPr>
          <p:spPr bwMode="auto">
            <a:xfrm flipH="1">
              <a:off x="3387" y="3114"/>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18" name="Line 66">
              <a:extLst>
                <a:ext uri="{FF2B5EF4-FFF2-40B4-BE49-F238E27FC236}">
                  <a16:creationId xmlns:a16="http://schemas.microsoft.com/office/drawing/2014/main" id="{B6C49D0B-048D-EEAE-8488-C0EA9AD8CE38}"/>
                </a:ext>
              </a:extLst>
            </p:cNvPr>
            <p:cNvSpPr>
              <a:spLocks noChangeShapeType="1"/>
            </p:cNvSpPr>
            <p:nvPr/>
          </p:nvSpPr>
          <p:spPr bwMode="auto">
            <a:xfrm flipH="1">
              <a:off x="2973" y="3114"/>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19" name="Line 67">
              <a:extLst>
                <a:ext uri="{FF2B5EF4-FFF2-40B4-BE49-F238E27FC236}">
                  <a16:creationId xmlns:a16="http://schemas.microsoft.com/office/drawing/2014/main" id="{D8244930-8AFA-C593-9EEC-A6EA9DFD7E45}"/>
                </a:ext>
              </a:extLst>
            </p:cNvPr>
            <p:cNvSpPr>
              <a:spLocks noChangeShapeType="1"/>
            </p:cNvSpPr>
            <p:nvPr/>
          </p:nvSpPr>
          <p:spPr bwMode="auto">
            <a:xfrm flipH="1">
              <a:off x="2937" y="3114"/>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20" name="Line 68">
              <a:extLst>
                <a:ext uri="{FF2B5EF4-FFF2-40B4-BE49-F238E27FC236}">
                  <a16:creationId xmlns:a16="http://schemas.microsoft.com/office/drawing/2014/main" id="{BF28DB04-313A-6C94-A856-16B76944FD46}"/>
                </a:ext>
              </a:extLst>
            </p:cNvPr>
            <p:cNvSpPr>
              <a:spLocks noChangeShapeType="1"/>
            </p:cNvSpPr>
            <p:nvPr/>
          </p:nvSpPr>
          <p:spPr bwMode="auto">
            <a:xfrm flipH="1">
              <a:off x="2898" y="3114"/>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21" name="Line 69">
              <a:extLst>
                <a:ext uri="{FF2B5EF4-FFF2-40B4-BE49-F238E27FC236}">
                  <a16:creationId xmlns:a16="http://schemas.microsoft.com/office/drawing/2014/main" id="{57008F5F-B839-9541-8CC8-95EFD41B918A}"/>
                </a:ext>
              </a:extLst>
            </p:cNvPr>
            <p:cNvSpPr>
              <a:spLocks noChangeShapeType="1"/>
            </p:cNvSpPr>
            <p:nvPr/>
          </p:nvSpPr>
          <p:spPr bwMode="auto">
            <a:xfrm flipH="1">
              <a:off x="2862" y="3114"/>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22" name="Line 70">
              <a:extLst>
                <a:ext uri="{FF2B5EF4-FFF2-40B4-BE49-F238E27FC236}">
                  <a16:creationId xmlns:a16="http://schemas.microsoft.com/office/drawing/2014/main" id="{06261242-94FF-95C0-E0B0-FEF642AB0061}"/>
                </a:ext>
              </a:extLst>
            </p:cNvPr>
            <p:cNvSpPr>
              <a:spLocks noChangeShapeType="1"/>
            </p:cNvSpPr>
            <p:nvPr/>
          </p:nvSpPr>
          <p:spPr bwMode="auto">
            <a:xfrm flipH="1">
              <a:off x="2824" y="3114"/>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23" name="Line 71">
              <a:extLst>
                <a:ext uri="{FF2B5EF4-FFF2-40B4-BE49-F238E27FC236}">
                  <a16:creationId xmlns:a16="http://schemas.microsoft.com/office/drawing/2014/main" id="{73B066BE-27E6-942B-320D-F624F082DF09}"/>
                </a:ext>
              </a:extLst>
            </p:cNvPr>
            <p:cNvSpPr>
              <a:spLocks noChangeShapeType="1"/>
            </p:cNvSpPr>
            <p:nvPr/>
          </p:nvSpPr>
          <p:spPr bwMode="auto">
            <a:xfrm flipH="1" flipV="1">
              <a:off x="1815" y="3702"/>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24" name="Line 72">
              <a:extLst>
                <a:ext uri="{FF2B5EF4-FFF2-40B4-BE49-F238E27FC236}">
                  <a16:creationId xmlns:a16="http://schemas.microsoft.com/office/drawing/2014/main" id="{71724F24-0A10-8D25-AF46-6DB3959B204E}"/>
                </a:ext>
              </a:extLst>
            </p:cNvPr>
            <p:cNvSpPr>
              <a:spLocks noChangeShapeType="1"/>
            </p:cNvSpPr>
            <p:nvPr/>
          </p:nvSpPr>
          <p:spPr bwMode="auto">
            <a:xfrm flipH="1" flipV="1">
              <a:off x="2039" y="3700"/>
              <a:ext cx="5"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25" name="Freeform 73">
              <a:extLst>
                <a:ext uri="{FF2B5EF4-FFF2-40B4-BE49-F238E27FC236}">
                  <a16:creationId xmlns:a16="http://schemas.microsoft.com/office/drawing/2014/main" id="{3982CF15-A13E-51BC-663F-575866BE56E0}"/>
                </a:ext>
              </a:extLst>
            </p:cNvPr>
            <p:cNvSpPr>
              <a:spLocks/>
            </p:cNvSpPr>
            <p:nvPr/>
          </p:nvSpPr>
          <p:spPr bwMode="auto">
            <a:xfrm>
              <a:off x="1818" y="3450"/>
              <a:ext cx="222" cy="17"/>
            </a:xfrm>
            <a:custGeom>
              <a:avLst/>
              <a:gdLst>
                <a:gd name="T0" fmla="*/ 221 w 222"/>
                <a:gd name="T1" fmla="*/ 16 h 17"/>
                <a:gd name="T2" fmla="*/ 111 w 222"/>
                <a:gd name="T3" fmla="*/ 0 h 17"/>
                <a:gd name="T4" fmla="*/ 0 w 222"/>
                <a:gd name="T5" fmla="*/ 16 h 17"/>
                <a:gd name="T6" fmla="*/ 0 60000 65536"/>
                <a:gd name="T7" fmla="*/ 0 60000 65536"/>
                <a:gd name="T8" fmla="*/ 0 60000 65536"/>
                <a:gd name="T9" fmla="*/ 0 w 222"/>
                <a:gd name="T10" fmla="*/ 0 h 17"/>
                <a:gd name="T11" fmla="*/ 222 w 222"/>
                <a:gd name="T12" fmla="*/ 17 h 17"/>
              </a:gdLst>
              <a:ahLst/>
              <a:cxnLst>
                <a:cxn ang="T6">
                  <a:pos x="T0" y="T1"/>
                </a:cxn>
                <a:cxn ang="T7">
                  <a:pos x="T2" y="T3"/>
                </a:cxn>
                <a:cxn ang="T8">
                  <a:pos x="T4" y="T5"/>
                </a:cxn>
              </a:cxnLst>
              <a:rect l="T9" t="T10" r="T11" b="T12"/>
              <a:pathLst>
                <a:path w="222" h="17">
                  <a:moveTo>
                    <a:pt x="221" y="16"/>
                  </a:moveTo>
                  <a:lnTo>
                    <a:pt x="111"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226" name="Freeform 74">
              <a:extLst>
                <a:ext uri="{FF2B5EF4-FFF2-40B4-BE49-F238E27FC236}">
                  <a16:creationId xmlns:a16="http://schemas.microsoft.com/office/drawing/2014/main" id="{F131595E-0416-DD1F-5BB1-8890AA12D422}"/>
                </a:ext>
              </a:extLst>
            </p:cNvPr>
            <p:cNvSpPr>
              <a:spLocks/>
            </p:cNvSpPr>
            <p:nvPr/>
          </p:nvSpPr>
          <p:spPr bwMode="auto">
            <a:xfrm>
              <a:off x="1786" y="3699"/>
              <a:ext cx="286" cy="234"/>
            </a:xfrm>
            <a:custGeom>
              <a:avLst/>
              <a:gdLst>
                <a:gd name="T0" fmla="*/ 0 w 286"/>
                <a:gd name="T1" fmla="*/ 90 h 234"/>
                <a:gd name="T2" fmla="*/ 7 w 286"/>
                <a:gd name="T3" fmla="*/ 134 h 234"/>
                <a:gd name="T4" fmla="*/ 27 w 286"/>
                <a:gd name="T5" fmla="*/ 175 h 234"/>
                <a:gd name="T6" fmla="*/ 61 w 286"/>
                <a:gd name="T7" fmla="*/ 207 h 234"/>
                <a:gd name="T8" fmla="*/ 100 w 286"/>
                <a:gd name="T9" fmla="*/ 227 h 234"/>
                <a:gd name="T10" fmla="*/ 146 w 286"/>
                <a:gd name="T11" fmla="*/ 233 h 234"/>
                <a:gd name="T12" fmla="*/ 190 w 286"/>
                <a:gd name="T13" fmla="*/ 224 h 234"/>
                <a:gd name="T14" fmla="*/ 230 w 286"/>
                <a:gd name="T15" fmla="*/ 203 h 234"/>
                <a:gd name="T16" fmla="*/ 261 w 286"/>
                <a:gd name="T17" fmla="*/ 171 h 234"/>
                <a:gd name="T18" fmla="*/ 280 w 286"/>
                <a:gd name="T19" fmla="*/ 129 h 234"/>
                <a:gd name="T20" fmla="*/ 285 w 286"/>
                <a:gd name="T21" fmla="*/ 84 h 234"/>
                <a:gd name="T22" fmla="*/ 276 w 286"/>
                <a:gd name="T23" fmla="*/ 39 h 234"/>
                <a:gd name="T24" fmla="*/ 253 w 286"/>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6"/>
                <a:gd name="T40" fmla="*/ 0 h 234"/>
                <a:gd name="T41" fmla="*/ 286 w 286"/>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6" h="234">
                  <a:moveTo>
                    <a:pt x="0" y="90"/>
                  </a:moveTo>
                  <a:lnTo>
                    <a:pt x="7" y="134"/>
                  </a:lnTo>
                  <a:lnTo>
                    <a:pt x="27" y="175"/>
                  </a:lnTo>
                  <a:lnTo>
                    <a:pt x="61" y="207"/>
                  </a:lnTo>
                  <a:lnTo>
                    <a:pt x="100" y="227"/>
                  </a:lnTo>
                  <a:lnTo>
                    <a:pt x="146" y="233"/>
                  </a:lnTo>
                  <a:lnTo>
                    <a:pt x="190" y="224"/>
                  </a:lnTo>
                  <a:lnTo>
                    <a:pt x="230" y="203"/>
                  </a:lnTo>
                  <a:lnTo>
                    <a:pt x="261" y="171"/>
                  </a:lnTo>
                  <a:lnTo>
                    <a:pt x="280" y="129"/>
                  </a:lnTo>
                  <a:lnTo>
                    <a:pt x="285" y="84"/>
                  </a:lnTo>
                  <a:lnTo>
                    <a:pt x="276" y="39"/>
                  </a:lnTo>
                  <a:lnTo>
                    <a:pt x="253"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227" name="Freeform 75">
              <a:extLst>
                <a:ext uri="{FF2B5EF4-FFF2-40B4-BE49-F238E27FC236}">
                  <a16:creationId xmlns:a16="http://schemas.microsoft.com/office/drawing/2014/main" id="{764832B2-0896-C6C8-EDA3-0F509906D64D}"/>
                </a:ext>
              </a:extLst>
            </p:cNvPr>
            <p:cNvSpPr>
              <a:spLocks/>
            </p:cNvSpPr>
            <p:nvPr/>
          </p:nvSpPr>
          <p:spPr bwMode="auto">
            <a:xfrm>
              <a:off x="1729" y="3624"/>
              <a:ext cx="399" cy="366"/>
            </a:xfrm>
            <a:custGeom>
              <a:avLst/>
              <a:gdLst>
                <a:gd name="T0" fmla="*/ 89 w 399"/>
                <a:gd name="T1" fmla="*/ 0 h 366"/>
                <a:gd name="T2" fmla="*/ 43 w 399"/>
                <a:gd name="T3" fmla="*/ 43 h 366"/>
                <a:gd name="T4" fmla="*/ 12 w 399"/>
                <a:gd name="T5" fmla="*/ 98 h 366"/>
                <a:gd name="T6" fmla="*/ 0 w 399"/>
                <a:gd name="T7" fmla="*/ 160 h 366"/>
                <a:gd name="T8" fmla="*/ 9 w 399"/>
                <a:gd name="T9" fmla="*/ 223 h 366"/>
                <a:gd name="T10" fmla="*/ 37 w 399"/>
                <a:gd name="T11" fmla="*/ 279 h 366"/>
                <a:gd name="T12" fmla="*/ 81 w 399"/>
                <a:gd name="T13" fmla="*/ 325 h 366"/>
                <a:gd name="T14" fmla="*/ 137 w 399"/>
                <a:gd name="T15" fmla="*/ 354 h 366"/>
                <a:gd name="T16" fmla="*/ 200 w 399"/>
                <a:gd name="T17" fmla="*/ 365 h 366"/>
                <a:gd name="T18" fmla="*/ 261 w 399"/>
                <a:gd name="T19" fmla="*/ 354 h 366"/>
                <a:gd name="T20" fmla="*/ 318 w 399"/>
                <a:gd name="T21" fmla="*/ 325 h 366"/>
                <a:gd name="T22" fmla="*/ 362 w 399"/>
                <a:gd name="T23" fmla="*/ 279 h 366"/>
                <a:gd name="T24" fmla="*/ 389 w 399"/>
                <a:gd name="T25" fmla="*/ 223 h 366"/>
                <a:gd name="T26" fmla="*/ 398 w 399"/>
                <a:gd name="T27" fmla="*/ 160 h 366"/>
                <a:gd name="T28" fmla="*/ 388 w 399"/>
                <a:gd name="T29" fmla="*/ 98 h 366"/>
                <a:gd name="T30" fmla="*/ 357 w 399"/>
                <a:gd name="T31" fmla="*/ 43 h 366"/>
                <a:gd name="T32" fmla="*/ 310 w 399"/>
                <a:gd name="T33" fmla="*/ 0 h 3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9"/>
                <a:gd name="T52" fmla="*/ 0 h 366"/>
                <a:gd name="T53" fmla="*/ 399 w 399"/>
                <a:gd name="T54" fmla="*/ 366 h 3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9" h="366">
                  <a:moveTo>
                    <a:pt x="89" y="0"/>
                  </a:moveTo>
                  <a:lnTo>
                    <a:pt x="43" y="43"/>
                  </a:lnTo>
                  <a:lnTo>
                    <a:pt x="12" y="98"/>
                  </a:lnTo>
                  <a:lnTo>
                    <a:pt x="0" y="160"/>
                  </a:lnTo>
                  <a:lnTo>
                    <a:pt x="9" y="223"/>
                  </a:lnTo>
                  <a:lnTo>
                    <a:pt x="37" y="279"/>
                  </a:lnTo>
                  <a:lnTo>
                    <a:pt x="81" y="325"/>
                  </a:lnTo>
                  <a:lnTo>
                    <a:pt x="137" y="354"/>
                  </a:lnTo>
                  <a:lnTo>
                    <a:pt x="200" y="365"/>
                  </a:lnTo>
                  <a:lnTo>
                    <a:pt x="261" y="354"/>
                  </a:lnTo>
                  <a:lnTo>
                    <a:pt x="318" y="325"/>
                  </a:lnTo>
                  <a:lnTo>
                    <a:pt x="362" y="279"/>
                  </a:lnTo>
                  <a:lnTo>
                    <a:pt x="389" y="223"/>
                  </a:lnTo>
                  <a:lnTo>
                    <a:pt x="398" y="160"/>
                  </a:lnTo>
                  <a:lnTo>
                    <a:pt x="388" y="98"/>
                  </a:lnTo>
                  <a:lnTo>
                    <a:pt x="357" y="43"/>
                  </a:lnTo>
                  <a:lnTo>
                    <a:pt x="31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228" name="Freeform 76">
              <a:extLst>
                <a:ext uri="{FF2B5EF4-FFF2-40B4-BE49-F238E27FC236}">
                  <a16:creationId xmlns:a16="http://schemas.microsoft.com/office/drawing/2014/main" id="{63D7E597-72C6-83CD-171E-40C84F39B836}"/>
                </a:ext>
              </a:extLst>
            </p:cNvPr>
            <p:cNvSpPr>
              <a:spLocks/>
            </p:cNvSpPr>
            <p:nvPr/>
          </p:nvSpPr>
          <p:spPr bwMode="auto">
            <a:xfrm>
              <a:off x="1793" y="3654"/>
              <a:ext cx="271" cy="272"/>
            </a:xfrm>
            <a:custGeom>
              <a:avLst/>
              <a:gdLst>
                <a:gd name="T0" fmla="*/ 246 w 271"/>
                <a:gd name="T1" fmla="*/ 58 h 272"/>
                <a:gd name="T2" fmla="*/ 217 w 271"/>
                <a:gd name="T3" fmla="*/ 26 h 272"/>
                <a:gd name="T4" fmla="*/ 179 w 271"/>
                <a:gd name="T5" fmla="*/ 6 h 272"/>
                <a:gd name="T6" fmla="*/ 138 w 271"/>
                <a:gd name="T7" fmla="*/ 0 h 272"/>
                <a:gd name="T8" fmla="*/ 95 w 271"/>
                <a:gd name="T9" fmla="*/ 6 h 272"/>
                <a:gd name="T10" fmla="*/ 57 w 271"/>
                <a:gd name="T11" fmla="*/ 25 h 272"/>
                <a:gd name="T12" fmla="*/ 26 w 271"/>
                <a:gd name="T13" fmla="*/ 55 h 272"/>
                <a:gd name="T14" fmla="*/ 6 w 271"/>
                <a:gd name="T15" fmla="*/ 94 h 272"/>
                <a:gd name="T16" fmla="*/ 0 w 271"/>
                <a:gd name="T17" fmla="*/ 135 h 272"/>
                <a:gd name="T18" fmla="*/ 6 w 271"/>
                <a:gd name="T19" fmla="*/ 176 h 272"/>
                <a:gd name="T20" fmla="*/ 26 w 271"/>
                <a:gd name="T21" fmla="*/ 214 h 272"/>
                <a:gd name="T22" fmla="*/ 55 w 271"/>
                <a:gd name="T23" fmla="*/ 243 h 272"/>
                <a:gd name="T24" fmla="*/ 93 w 271"/>
                <a:gd name="T25" fmla="*/ 263 h 272"/>
                <a:gd name="T26" fmla="*/ 135 w 271"/>
                <a:gd name="T27" fmla="*/ 271 h 272"/>
                <a:gd name="T28" fmla="*/ 176 w 271"/>
                <a:gd name="T29" fmla="*/ 265 h 272"/>
                <a:gd name="T30" fmla="*/ 214 w 271"/>
                <a:gd name="T31" fmla="*/ 245 h 272"/>
                <a:gd name="T32" fmla="*/ 243 w 271"/>
                <a:gd name="T33" fmla="*/ 216 h 272"/>
                <a:gd name="T34" fmla="*/ 263 w 271"/>
                <a:gd name="T35" fmla="*/ 179 h 272"/>
                <a:gd name="T36" fmla="*/ 270 w 271"/>
                <a:gd name="T37" fmla="*/ 138 h 272"/>
                <a:gd name="T38" fmla="*/ 264 w 271"/>
                <a:gd name="T39" fmla="*/ 97 h 272"/>
                <a:gd name="T40" fmla="*/ 246 w 271"/>
                <a:gd name="T41" fmla="*/ 58 h 2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1"/>
                <a:gd name="T64" fmla="*/ 0 h 272"/>
                <a:gd name="T65" fmla="*/ 271 w 271"/>
                <a:gd name="T66" fmla="*/ 272 h 2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1" h="272">
                  <a:moveTo>
                    <a:pt x="246" y="58"/>
                  </a:moveTo>
                  <a:lnTo>
                    <a:pt x="217" y="26"/>
                  </a:lnTo>
                  <a:lnTo>
                    <a:pt x="179" y="6"/>
                  </a:lnTo>
                  <a:lnTo>
                    <a:pt x="138" y="0"/>
                  </a:lnTo>
                  <a:lnTo>
                    <a:pt x="95" y="6"/>
                  </a:lnTo>
                  <a:lnTo>
                    <a:pt x="57" y="25"/>
                  </a:lnTo>
                  <a:lnTo>
                    <a:pt x="26" y="55"/>
                  </a:lnTo>
                  <a:lnTo>
                    <a:pt x="6" y="94"/>
                  </a:lnTo>
                  <a:lnTo>
                    <a:pt x="0" y="135"/>
                  </a:lnTo>
                  <a:lnTo>
                    <a:pt x="6" y="176"/>
                  </a:lnTo>
                  <a:lnTo>
                    <a:pt x="26" y="214"/>
                  </a:lnTo>
                  <a:lnTo>
                    <a:pt x="55" y="243"/>
                  </a:lnTo>
                  <a:lnTo>
                    <a:pt x="93" y="263"/>
                  </a:lnTo>
                  <a:lnTo>
                    <a:pt x="135" y="271"/>
                  </a:lnTo>
                  <a:lnTo>
                    <a:pt x="176" y="265"/>
                  </a:lnTo>
                  <a:lnTo>
                    <a:pt x="214" y="245"/>
                  </a:lnTo>
                  <a:lnTo>
                    <a:pt x="243" y="216"/>
                  </a:lnTo>
                  <a:lnTo>
                    <a:pt x="263" y="179"/>
                  </a:lnTo>
                  <a:lnTo>
                    <a:pt x="270" y="138"/>
                  </a:lnTo>
                  <a:lnTo>
                    <a:pt x="264" y="97"/>
                  </a:lnTo>
                  <a:lnTo>
                    <a:pt x="246" y="5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229" name="Line 77">
              <a:extLst>
                <a:ext uri="{FF2B5EF4-FFF2-40B4-BE49-F238E27FC236}">
                  <a16:creationId xmlns:a16="http://schemas.microsoft.com/office/drawing/2014/main" id="{FDD143E1-8D56-AB52-89D2-2209F3CFD007}"/>
                </a:ext>
              </a:extLst>
            </p:cNvPr>
            <p:cNvSpPr>
              <a:spLocks noChangeShapeType="1"/>
            </p:cNvSpPr>
            <p:nvPr/>
          </p:nvSpPr>
          <p:spPr bwMode="auto">
            <a:xfrm flipV="1">
              <a:off x="1818" y="3581"/>
              <a:ext cx="4"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30" name="Line 78">
              <a:extLst>
                <a:ext uri="{FF2B5EF4-FFF2-40B4-BE49-F238E27FC236}">
                  <a16:creationId xmlns:a16="http://schemas.microsoft.com/office/drawing/2014/main" id="{BA3E0DC4-DA84-3388-9199-39C0019E65F8}"/>
                </a:ext>
              </a:extLst>
            </p:cNvPr>
            <p:cNvSpPr>
              <a:spLocks noChangeShapeType="1"/>
            </p:cNvSpPr>
            <p:nvPr/>
          </p:nvSpPr>
          <p:spPr bwMode="auto">
            <a:xfrm flipV="1">
              <a:off x="1818" y="3567"/>
              <a:ext cx="4"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31" name="Line 79">
              <a:extLst>
                <a:ext uri="{FF2B5EF4-FFF2-40B4-BE49-F238E27FC236}">
                  <a16:creationId xmlns:a16="http://schemas.microsoft.com/office/drawing/2014/main" id="{400B640A-0BF0-F4A0-4EC8-C842C97EA439}"/>
                </a:ext>
              </a:extLst>
            </p:cNvPr>
            <p:cNvSpPr>
              <a:spLocks noChangeShapeType="1"/>
            </p:cNvSpPr>
            <p:nvPr/>
          </p:nvSpPr>
          <p:spPr bwMode="auto">
            <a:xfrm flipV="1">
              <a:off x="1818" y="3552"/>
              <a:ext cx="4"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32" name="Line 80">
              <a:extLst>
                <a:ext uri="{FF2B5EF4-FFF2-40B4-BE49-F238E27FC236}">
                  <a16:creationId xmlns:a16="http://schemas.microsoft.com/office/drawing/2014/main" id="{987A9098-4478-F13F-B58E-AE09028E4FF5}"/>
                </a:ext>
              </a:extLst>
            </p:cNvPr>
            <p:cNvSpPr>
              <a:spLocks noChangeShapeType="1"/>
            </p:cNvSpPr>
            <p:nvPr/>
          </p:nvSpPr>
          <p:spPr bwMode="auto">
            <a:xfrm flipV="1">
              <a:off x="1818" y="3538"/>
              <a:ext cx="4"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33" name="Line 81">
              <a:extLst>
                <a:ext uri="{FF2B5EF4-FFF2-40B4-BE49-F238E27FC236}">
                  <a16:creationId xmlns:a16="http://schemas.microsoft.com/office/drawing/2014/main" id="{DF69440E-1BE5-09B7-2CD8-0DB55D3688C4}"/>
                </a:ext>
              </a:extLst>
            </p:cNvPr>
            <p:cNvSpPr>
              <a:spLocks noChangeShapeType="1"/>
            </p:cNvSpPr>
            <p:nvPr/>
          </p:nvSpPr>
          <p:spPr bwMode="auto">
            <a:xfrm flipV="1">
              <a:off x="1818" y="3524"/>
              <a:ext cx="4"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34" name="Line 82">
              <a:extLst>
                <a:ext uri="{FF2B5EF4-FFF2-40B4-BE49-F238E27FC236}">
                  <a16:creationId xmlns:a16="http://schemas.microsoft.com/office/drawing/2014/main" id="{9FFE5308-1840-87C0-46E2-2E7912ECB9E1}"/>
                </a:ext>
              </a:extLst>
            </p:cNvPr>
            <p:cNvSpPr>
              <a:spLocks noChangeShapeType="1"/>
            </p:cNvSpPr>
            <p:nvPr/>
          </p:nvSpPr>
          <p:spPr bwMode="auto">
            <a:xfrm flipV="1">
              <a:off x="1818" y="3509"/>
              <a:ext cx="4"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35" name="Line 83">
              <a:extLst>
                <a:ext uri="{FF2B5EF4-FFF2-40B4-BE49-F238E27FC236}">
                  <a16:creationId xmlns:a16="http://schemas.microsoft.com/office/drawing/2014/main" id="{5810A590-81F8-A0C1-17DD-43A4CB3C9BEF}"/>
                </a:ext>
              </a:extLst>
            </p:cNvPr>
            <p:cNvSpPr>
              <a:spLocks noChangeShapeType="1"/>
            </p:cNvSpPr>
            <p:nvPr/>
          </p:nvSpPr>
          <p:spPr bwMode="auto">
            <a:xfrm flipV="1">
              <a:off x="1818" y="3595"/>
              <a:ext cx="4"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36" name="Line 84">
              <a:extLst>
                <a:ext uri="{FF2B5EF4-FFF2-40B4-BE49-F238E27FC236}">
                  <a16:creationId xmlns:a16="http://schemas.microsoft.com/office/drawing/2014/main" id="{CBD54C0F-FF5A-9B13-CA45-E11FF8ACD0A9}"/>
                </a:ext>
              </a:extLst>
            </p:cNvPr>
            <p:cNvSpPr>
              <a:spLocks noChangeShapeType="1"/>
            </p:cNvSpPr>
            <p:nvPr/>
          </p:nvSpPr>
          <p:spPr bwMode="auto">
            <a:xfrm flipV="1">
              <a:off x="1818" y="3609"/>
              <a:ext cx="4"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37" name="Line 85">
              <a:extLst>
                <a:ext uri="{FF2B5EF4-FFF2-40B4-BE49-F238E27FC236}">
                  <a16:creationId xmlns:a16="http://schemas.microsoft.com/office/drawing/2014/main" id="{581ED2D3-0AA4-F1A1-D2C0-8626C5EC41DB}"/>
                </a:ext>
              </a:extLst>
            </p:cNvPr>
            <p:cNvSpPr>
              <a:spLocks noChangeShapeType="1"/>
            </p:cNvSpPr>
            <p:nvPr/>
          </p:nvSpPr>
          <p:spPr bwMode="auto">
            <a:xfrm flipV="1">
              <a:off x="1818" y="3624"/>
              <a:ext cx="4"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38" name="Line 86">
              <a:extLst>
                <a:ext uri="{FF2B5EF4-FFF2-40B4-BE49-F238E27FC236}">
                  <a16:creationId xmlns:a16="http://schemas.microsoft.com/office/drawing/2014/main" id="{DD32655E-E170-E2CF-8358-6C1A12D23EDD}"/>
                </a:ext>
              </a:extLst>
            </p:cNvPr>
            <p:cNvSpPr>
              <a:spLocks noChangeShapeType="1"/>
            </p:cNvSpPr>
            <p:nvPr/>
          </p:nvSpPr>
          <p:spPr bwMode="auto">
            <a:xfrm flipV="1">
              <a:off x="1818" y="3638"/>
              <a:ext cx="4"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39" name="Line 87">
              <a:extLst>
                <a:ext uri="{FF2B5EF4-FFF2-40B4-BE49-F238E27FC236}">
                  <a16:creationId xmlns:a16="http://schemas.microsoft.com/office/drawing/2014/main" id="{1809C0CB-405F-8CC5-FC0D-F210AFB7F118}"/>
                </a:ext>
              </a:extLst>
            </p:cNvPr>
            <p:cNvSpPr>
              <a:spLocks noChangeShapeType="1"/>
            </p:cNvSpPr>
            <p:nvPr/>
          </p:nvSpPr>
          <p:spPr bwMode="auto">
            <a:xfrm flipV="1">
              <a:off x="1818" y="3651"/>
              <a:ext cx="4"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40" name="Line 88">
              <a:extLst>
                <a:ext uri="{FF2B5EF4-FFF2-40B4-BE49-F238E27FC236}">
                  <a16:creationId xmlns:a16="http://schemas.microsoft.com/office/drawing/2014/main" id="{7121D479-C2ED-E8FF-D16A-7FE8239E0953}"/>
                </a:ext>
              </a:extLst>
            </p:cNvPr>
            <p:cNvSpPr>
              <a:spLocks noChangeShapeType="1"/>
            </p:cNvSpPr>
            <p:nvPr/>
          </p:nvSpPr>
          <p:spPr bwMode="auto">
            <a:xfrm flipV="1">
              <a:off x="1818" y="3665"/>
              <a:ext cx="4"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41" name="Line 89">
              <a:extLst>
                <a:ext uri="{FF2B5EF4-FFF2-40B4-BE49-F238E27FC236}">
                  <a16:creationId xmlns:a16="http://schemas.microsoft.com/office/drawing/2014/main" id="{194DF417-B588-A0E1-81FE-7862C76AA10E}"/>
                </a:ext>
              </a:extLst>
            </p:cNvPr>
            <p:cNvSpPr>
              <a:spLocks noChangeShapeType="1"/>
            </p:cNvSpPr>
            <p:nvPr/>
          </p:nvSpPr>
          <p:spPr bwMode="auto">
            <a:xfrm flipV="1">
              <a:off x="1818" y="3680"/>
              <a:ext cx="4"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42" name="Line 90">
              <a:extLst>
                <a:ext uri="{FF2B5EF4-FFF2-40B4-BE49-F238E27FC236}">
                  <a16:creationId xmlns:a16="http://schemas.microsoft.com/office/drawing/2014/main" id="{6C122FAC-D617-D2F4-AC91-3B3716C8E871}"/>
                </a:ext>
              </a:extLst>
            </p:cNvPr>
            <p:cNvSpPr>
              <a:spLocks noChangeShapeType="1"/>
            </p:cNvSpPr>
            <p:nvPr/>
          </p:nvSpPr>
          <p:spPr bwMode="auto">
            <a:xfrm flipV="1">
              <a:off x="1818" y="3694"/>
              <a:ext cx="4"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43" name="Line 91">
              <a:extLst>
                <a:ext uri="{FF2B5EF4-FFF2-40B4-BE49-F238E27FC236}">
                  <a16:creationId xmlns:a16="http://schemas.microsoft.com/office/drawing/2014/main" id="{B8D119D7-9DBF-8C98-9788-2699E415DBEF}"/>
                </a:ext>
              </a:extLst>
            </p:cNvPr>
            <p:cNvSpPr>
              <a:spLocks noChangeShapeType="1"/>
            </p:cNvSpPr>
            <p:nvPr/>
          </p:nvSpPr>
          <p:spPr bwMode="auto">
            <a:xfrm flipV="1">
              <a:off x="1822" y="3589"/>
              <a:ext cx="0" cy="1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44" name="Line 92">
              <a:extLst>
                <a:ext uri="{FF2B5EF4-FFF2-40B4-BE49-F238E27FC236}">
                  <a16:creationId xmlns:a16="http://schemas.microsoft.com/office/drawing/2014/main" id="{972E3E52-F9D8-44E4-59F2-5CC267B611AF}"/>
                </a:ext>
              </a:extLst>
            </p:cNvPr>
            <p:cNvSpPr>
              <a:spLocks noChangeShapeType="1"/>
            </p:cNvSpPr>
            <p:nvPr/>
          </p:nvSpPr>
          <p:spPr bwMode="auto">
            <a:xfrm flipV="1">
              <a:off x="1818" y="3589"/>
              <a:ext cx="0" cy="1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45" name="Freeform 93">
              <a:extLst>
                <a:ext uri="{FF2B5EF4-FFF2-40B4-BE49-F238E27FC236}">
                  <a16:creationId xmlns:a16="http://schemas.microsoft.com/office/drawing/2014/main" id="{B36FC6C5-43FA-2664-F2FC-CA483C24C3E0}"/>
                </a:ext>
              </a:extLst>
            </p:cNvPr>
            <p:cNvSpPr>
              <a:spLocks/>
            </p:cNvSpPr>
            <p:nvPr/>
          </p:nvSpPr>
          <p:spPr bwMode="auto">
            <a:xfrm>
              <a:off x="1786" y="3699"/>
              <a:ext cx="33" cy="91"/>
            </a:xfrm>
            <a:custGeom>
              <a:avLst/>
              <a:gdLst>
                <a:gd name="T0" fmla="*/ 32 w 33"/>
                <a:gd name="T1" fmla="*/ 0 h 91"/>
                <a:gd name="T2" fmla="*/ 7 w 33"/>
                <a:gd name="T3" fmla="*/ 42 h 91"/>
                <a:gd name="T4" fmla="*/ 0 w 33"/>
                <a:gd name="T5" fmla="*/ 90 h 91"/>
                <a:gd name="T6" fmla="*/ 0 60000 65536"/>
                <a:gd name="T7" fmla="*/ 0 60000 65536"/>
                <a:gd name="T8" fmla="*/ 0 60000 65536"/>
                <a:gd name="T9" fmla="*/ 0 w 33"/>
                <a:gd name="T10" fmla="*/ 0 h 91"/>
                <a:gd name="T11" fmla="*/ 33 w 33"/>
                <a:gd name="T12" fmla="*/ 91 h 91"/>
              </a:gdLst>
              <a:ahLst/>
              <a:cxnLst>
                <a:cxn ang="T6">
                  <a:pos x="T0" y="T1"/>
                </a:cxn>
                <a:cxn ang="T7">
                  <a:pos x="T2" y="T3"/>
                </a:cxn>
                <a:cxn ang="T8">
                  <a:pos x="T4" y="T5"/>
                </a:cxn>
              </a:cxnLst>
              <a:rect l="T9" t="T10" r="T11" b="T12"/>
              <a:pathLst>
                <a:path w="33" h="91">
                  <a:moveTo>
                    <a:pt x="32" y="0"/>
                  </a:moveTo>
                  <a:lnTo>
                    <a:pt x="7" y="42"/>
                  </a:lnTo>
                  <a:lnTo>
                    <a:pt x="0" y="9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246" name="Line 94">
              <a:extLst>
                <a:ext uri="{FF2B5EF4-FFF2-40B4-BE49-F238E27FC236}">
                  <a16:creationId xmlns:a16="http://schemas.microsoft.com/office/drawing/2014/main" id="{96DF51A1-AF3A-7E94-9109-F1C2C5DC823B}"/>
                </a:ext>
              </a:extLst>
            </p:cNvPr>
            <p:cNvSpPr>
              <a:spLocks noChangeShapeType="1"/>
            </p:cNvSpPr>
            <p:nvPr/>
          </p:nvSpPr>
          <p:spPr bwMode="auto">
            <a:xfrm flipV="1">
              <a:off x="1818" y="3474"/>
              <a:ext cx="0" cy="1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47" name="Line 95">
              <a:extLst>
                <a:ext uri="{FF2B5EF4-FFF2-40B4-BE49-F238E27FC236}">
                  <a16:creationId xmlns:a16="http://schemas.microsoft.com/office/drawing/2014/main" id="{CA77B54F-FEE5-3B0A-2104-9AEBB49AECB9}"/>
                </a:ext>
              </a:extLst>
            </p:cNvPr>
            <p:cNvSpPr>
              <a:spLocks noChangeShapeType="1"/>
            </p:cNvSpPr>
            <p:nvPr/>
          </p:nvSpPr>
          <p:spPr bwMode="auto">
            <a:xfrm flipV="1">
              <a:off x="1822" y="3460"/>
              <a:ext cx="0" cy="1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48" name="Line 96">
              <a:extLst>
                <a:ext uri="{FF2B5EF4-FFF2-40B4-BE49-F238E27FC236}">
                  <a16:creationId xmlns:a16="http://schemas.microsoft.com/office/drawing/2014/main" id="{59590888-2AE8-EF4B-F8A7-035AFAEC511D}"/>
                </a:ext>
              </a:extLst>
            </p:cNvPr>
            <p:cNvSpPr>
              <a:spLocks noChangeShapeType="1"/>
            </p:cNvSpPr>
            <p:nvPr/>
          </p:nvSpPr>
          <p:spPr bwMode="auto">
            <a:xfrm flipH="1" flipV="1">
              <a:off x="1754" y="3601"/>
              <a:ext cx="7"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49" name="Line 97">
              <a:extLst>
                <a:ext uri="{FF2B5EF4-FFF2-40B4-BE49-F238E27FC236}">
                  <a16:creationId xmlns:a16="http://schemas.microsoft.com/office/drawing/2014/main" id="{686E1663-5C85-0F2F-DC56-8C8D3B7599E1}"/>
                </a:ext>
              </a:extLst>
            </p:cNvPr>
            <p:cNvSpPr>
              <a:spLocks noChangeShapeType="1"/>
            </p:cNvSpPr>
            <p:nvPr/>
          </p:nvSpPr>
          <p:spPr bwMode="auto">
            <a:xfrm flipH="1" flipV="1">
              <a:off x="1754" y="3590"/>
              <a:ext cx="7"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50" name="Line 98">
              <a:extLst>
                <a:ext uri="{FF2B5EF4-FFF2-40B4-BE49-F238E27FC236}">
                  <a16:creationId xmlns:a16="http://schemas.microsoft.com/office/drawing/2014/main" id="{627A8547-3530-6805-A6E8-ABB7491A8384}"/>
                </a:ext>
              </a:extLst>
            </p:cNvPr>
            <p:cNvSpPr>
              <a:spLocks noChangeShapeType="1"/>
            </p:cNvSpPr>
            <p:nvPr/>
          </p:nvSpPr>
          <p:spPr bwMode="auto">
            <a:xfrm flipH="1" flipV="1">
              <a:off x="1754" y="3572"/>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51" name="Line 99">
              <a:extLst>
                <a:ext uri="{FF2B5EF4-FFF2-40B4-BE49-F238E27FC236}">
                  <a16:creationId xmlns:a16="http://schemas.microsoft.com/office/drawing/2014/main" id="{C56AD8DC-1139-72A5-48B6-37E9B6188EC5}"/>
                </a:ext>
              </a:extLst>
            </p:cNvPr>
            <p:cNvSpPr>
              <a:spLocks noChangeShapeType="1"/>
            </p:cNvSpPr>
            <p:nvPr/>
          </p:nvSpPr>
          <p:spPr bwMode="auto">
            <a:xfrm flipH="1" flipV="1">
              <a:off x="1754" y="3581"/>
              <a:ext cx="7"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52" name="Line 100">
              <a:extLst>
                <a:ext uri="{FF2B5EF4-FFF2-40B4-BE49-F238E27FC236}">
                  <a16:creationId xmlns:a16="http://schemas.microsoft.com/office/drawing/2014/main" id="{F915736A-5045-6483-0EDB-DEC7641DA210}"/>
                </a:ext>
              </a:extLst>
            </p:cNvPr>
            <p:cNvSpPr>
              <a:spLocks noChangeShapeType="1"/>
            </p:cNvSpPr>
            <p:nvPr/>
          </p:nvSpPr>
          <p:spPr bwMode="auto">
            <a:xfrm flipH="1" flipV="1">
              <a:off x="1754" y="3563"/>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53" name="Line 101">
              <a:extLst>
                <a:ext uri="{FF2B5EF4-FFF2-40B4-BE49-F238E27FC236}">
                  <a16:creationId xmlns:a16="http://schemas.microsoft.com/office/drawing/2014/main" id="{6C7C7A52-D1BF-2477-41CE-60D0F0E6B023}"/>
                </a:ext>
              </a:extLst>
            </p:cNvPr>
            <p:cNvSpPr>
              <a:spLocks noChangeShapeType="1"/>
            </p:cNvSpPr>
            <p:nvPr/>
          </p:nvSpPr>
          <p:spPr bwMode="auto">
            <a:xfrm flipH="1" flipV="1">
              <a:off x="1757" y="3557"/>
              <a:ext cx="4"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54" name="Line 102">
              <a:extLst>
                <a:ext uri="{FF2B5EF4-FFF2-40B4-BE49-F238E27FC236}">
                  <a16:creationId xmlns:a16="http://schemas.microsoft.com/office/drawing/2014/main" id="{CD442319-90FF-3892-DE35-3D09A42CB269}"/>
                </a:ext>
              </a:extLst>
            </p:cNvPr>
            <p:cNvSpPr>
              <a:spLocks noChangeShapeType="1"/>
            </p:cNvSpPr>
            <p:nvPr/>
          </p:nvSpPr>
          <p:spPr bwMode="auto">
            <a:xfrm flipH="1" flipV="1">
              <a:off x="1786" y="3586"/>
              <a:ext cx="4"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55" name="Line 103">
              <a:extLst>
                <a:ext uri="{FF2B5EF4-FFF2-40B4-BE49-F238E27FC236}">
                  <a16:creationId xmlns:a16="http://schemas.microsoft.com/office/drawing/2014/main" id="{70BAA453-5B38-A8F6-8BFD-A2D0DF4C36B6}"/>
                </a:ext>
              </a:extLst>
            </p:cNvPr>
            <p:cNvSpPr>
              <a:spLocks noChangeShapeType="1"/>
            </p:cNvSpPr>
            <p:nvPr/>
          </p:nvSpPr>
          <p:spPr bwMode="auto">
            <a:xfrm flipH="1" flipV="1">
              <a:off x="1815" y="3557"/>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56" name="Freeform 104">
              <a:extLst>
                <a:ext uri="{FF2B5EF4-FFF2-40B4-BE49-F238E27FC236}">
                  <a16:creationId xmlns:a16="http://schemas.microsoft.com/office/drawing/2014/main" id="{7C0C2FC8-C4DB-E831-982A-54EA5E8C3048}"/>
                </a:ext>
              </a:extLst>
            </p:cNvPr>
            <p:cNvSpPr>
              <a:spLocks/>
            </p:cNvSpPr>
            <p:nvPr/>
          </p:nvSpPr>
          <p:spPr bwMode="auto">
            <a:xfrm>
              <a:off x="1761" y="3557"/>
              <a:ext cx="1" cy="65"/>
            </a:xfrm>
            <a:custGeom>
              <a:avLst/>
              <a:gdLst>
                <a:gd name="T0" fmla="*/ 0 w 1"/>
                <a:gd name="T1" fmla="*/ 0 h 65"/>
                <a:gd name="T2" fmla="*/ 0 w 1"/>
                <a:gd name="T3" fmla="*/ 32 h 65"/>
                <a:gd name="T4" fmla="*/ 0 w 1"/>
                <a:gd name="T5" fmla="*/ 64 h 65"/>
                <a:gd name="T6" fmla="*/ 0 60000 65536"/>
                <a:gd name="T7" fmla="*/ 0 60000 65536"/>
                <a:gd name="T8" fmla="*/ 0 60000 65536"/>
                <a:gd name="T9" fmla="*/ 0 w 1"/>
                <a:gd name="T10" fmla="*/ 0 h 65"/>
                <a:gd name="T11" fmla="*/ 1 w 1"/>
                <a:gd name="T12" fmla="*/ 65 h 65"/>
              </a:gdLst>
              <a:ahLst/>
              <a:cxnLst>
                <a:cxn ang="T6">
                  <a:pos x="T0" y="T1"/>
                </a:cxn>
                <a:cxn ang="T7">
                  <a:pos x="T2" y="T3"/>
                </a:cxn>
                <a:cxn ang="T8">
                  <a:pos x="T4" y="T5"/>
                </a:cxn>
              </a:cxnLst>
              <a:rect l="T9" t="T10" r="T11" b="T12"/>
              <a:pathLst>
                <a:path w="1" h="65">
                  <a:moveTo>
                    <a:pt x="0" y="0"/>
                  </a:moveTo>
                  <a:lnTo>
                    <a:pt x="0" y="32"/>
                  </a:lnTo>
                  <a:lnTo>
                    <a:pt x="0" y="6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257" name="Line 105">
              <a:extLst>
                <a:ext uri="{FF2B5EF4-FFF2-40B4-BE49-F238E27FC236}">
                  <a16:creationId xmlns:a16="http://schemas.microsoft.com/office/drawing/2014/main" id="{2DD7895A-E394-1274-5675-BE4C826EC7CC}"/>
                </a:ext>
              </a:extLst>
            </p:cNvPr>
            <p:cNvSpPr>
              <a:spLocks noChangeShapeType="1"/>
            </p:cNvSpPr>
            <p:nvPr/>
          </p:nvSpPr>
          <p:spPr bwMode="auto">
            <a:xfrm>
              <a:off x="1786" y="3589"/>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58" name="Line 106">
              <a:extLst>
                <a:ext uri="{FF2B5EF4-FFF2-40B4-BE49-F238E27FC236}">
                  <a16:creationId xmlns:a16="http://schemas.microsoft.com/office/drawing/2014/main" id="{2BB20D8B-E630-457F-F9D8-865CB3436D20}"/>
                </a:ext>
              </a:extLst>
            </p:cNvPr>
            <p:cNvSpPr>
              <a:spLocks noChangeShapeType="1"/>
            </p:cNvSpPr>
            <p:nvPr/>
          </p:nvSpPr>
          <p:spPr bwMode="auto">
            <a:xfrm>
              <a:off x="1786" y="3557"/>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59" name="Line 107">
              <a:extLst>
                <a:ext uri="{FF2B5EF4-FFF2-40B4-BE49-F238E27FC236}">
                  <a16:creationId xmlns:a16="http://schemas.microsoft.com/office/drawing/2014/main" id="{A6CDA4E1-8003-8208-CCD5-EEAF878AD293}"/>
                </a:ext>
              </a:extLst>
            </p:cNvPr>
            <p:cNvSpPr>
              <a:spLocks noChangeShapeType="1"/>
            </p:cNvSpPr>
            <p:nvPr/>
          </p:nvSpPr>
          <p:spPr bwMode="auto">
            <a:xfrm>
              <a:off x="1754" y="3557"/>
              <a:ext cx="6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60" name="Line 108">
              <a:extLst>
                <a:ext uri="{FF2B5EF4-FFF2-40B4-BE49-F238E27FC236}">
                  <a16:creationId xmlns:a16="http://schemas.microsoft.com/office/drawing/2014/main" id="{2F1171FD-F854-DEDA-B3CD-CF9477376D8F}"/>
                </a:ext>
              </a:extLst>
            </p:cNvPr>
            <p:cNvSpPr>
              <a:spLocks noChangeShapeType="1"/>
            </p:cNvSpPr>
            <p:nvPr/>
          </p:nvSpPr>
          <p:spPr bwMode="auto">
            <a:xfrm flipV="1">
              <a:off x="1754" y="3557"/>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61" name="Line 109">
              <a:extLst>
                <a:ext uri="{FF2B5EF4-FFF2-40B4-BE49-F238E27FC236}">
                  <a16:creationId xmlns:a16="http://schemas.microsoft.com/office/drawing/2014/main" id="{1A83B4FE-52B5-39B6-C019-8CBDD5C24CDF}"/>
                </a:ext>
              </a:extLst>
            </p:cNvPr>
            <p:cNvSpPr>
              <a:spLocks noChangeShapeType="1"/>
            </p:cNvSpPr>
            <p:nvPr/>
          </p:nvSpPr>
          <p:spPr bwMode="auto">
            <a:xfrm flipH="1">
              <a:off x="1754" y="3589"/>
              <a:ext cx="6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62" name="Line 110">
              <a:extLst>
                <a:ext uri="{FF2B5EF4-FFF2-40B4-BE49-F238E27FC236}">
                  <a16:creationId xmlns:a16="http://schemas.microsoft.com/office/drawing/2014/main" id="{4C008AC1-FBA4-9E12-0AC4-26B6F936DB95}"/>
                </a:ext>
              </a:extLst>
            </p:cNvPr>
            <p:cNvSpPr>
              <a:spLocks noChangeShapeType="1"/>
            </p:cNvSpPr>
            <p:nvPr/>
          </p:nvSpPr>
          <p:spPr bwMode="auto">
            <a:xfrm flipV="1">
              <a:off x="1754" y="3589"/>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63" name="Line 111">
              <a:extLst>
                <a:ext uri="{FF2B5EF4-FFF2-40B4-BE49-F238E27FC236}">
                  <a16:creationId xmlns:a16="http://schemas.microsoft.com/office/drawing/2014/main" id="{07705E00-8DF5-95FD-B75B-C7B20D6D3232}"/>
                </a:ext>
              </a:extLst>
            </p:cNvPr>
            <p:cNvSpPr>
              <a:spLocks noChangeShapeType="1"/>
            </p:cNvSpPr>
            <p:nvPr/>
          </p:nvSpPr>
          <p:spPr bwMode="auto">
            <a:xfrm flipH="1">
              <a:off x="1754" y="3621"/>
              <a:ext cx="6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64" name="Line 112">
              <a:extLst>
                <a:ext uri="{FF2B5EF4-FFF2-40B4-BE49-F238E27FC236}">
                  <a16:creationId xmlns:a16="http://schemas.microsoft.com/office/drawing/2014/main" id="{50FFB435-1EA8-8213-2B2A-7CF5484D1424}"/>
                </a:ext>
              </a:extLst>
            </p:cNvPr>
            <p:cNvSpPr>
              <a:spLocks noChangeShapeType="1"/>
            </p:cNvSpPr>
            <p:nvPr/>
          </p:nvSpPr>
          <p:spPr bwMode="auto">
            <a:xfrm flipV="1">
              <a:off x="1729" y="3390"/>
              <a:ext cx="9" cy="9"/>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65" name="Line 113">
              <a:extLst>
                <a:ext uri="{FF2B5EF4-FFF2-40B4-BE49-F238E27FC236}">
                  <a16:creationId xmlns:a16="http://schemas.microsoft.com/office/drawing/2014/main" id="{15B80341-77D9-EC88-7C19-2C864038853E}"/>
                </a:ext>
              </a:extLst>
            </p:cNvPr>
            <p:cNvSpPr>
              <a:spLocks noChangeShapeType="1"/>
            </p:cNvSpPr>
            <p:nvPr/>
          </p:nvSpPr>
          <p:spPr bwMode="auto">
            <a:xfrm flipV="1">
              <a:off x="1729" y="3385"/>
              <a:ext cx="6"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66" name="Line 114">
              <a:extLst>
                <a:ext uri="{FF2B5EF4-FFF2-40B4-BE49-F238E27FC236}">
                  <a16:creationId xmlns:a16="http://schemas.microsoft.com/office/drawing/2014/main" id="{E8290B02-1B85-A29C-51C9-49EF4C3C0AF6}"/>
                </a:ext>
              </a:extLst>
            </p:cNvPr>
            <p:cNvSpPr>
              <a:spLocks noChangeShapeType="1"/>
            </p:cNvSpPr>
            <p:nvPr/>
          </p:nvSpPr>
          <p:spPr bwMode="auto">
            <a:xfrm flipV="1">
              <a:off x="1734" y="3398"/>
              <a:ext cx="4"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67" name="Line 115">
              <a:extLst>
                <a:ext uri="{FF2B5EF4-FFF2-40B4-BE49-F238E27FC236}">
                  <a16:creationId xmlns:a16="http://schemas.microsoft.com/office/drawing/2014/main" id="{25B547C5-BECB-5604-7B9A-502DE0835095}"/>
                </a:ext>
              </a:extLst>
            </p:cNvPr>
            <p:cNvSpPr>
              <a:spLocks noChangeShapeType="1"/>
            </p:cNvSpPr>
            <p:nvPr/>
          </p:nvSpPr>
          <p:spPr bwMode="auto">
            <a:xfrm flipH="1" flipV="1">
              <a:off x="1729" y="3390"/>
              <a:ext cx="9" cy="9"/>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68" name="Line 116">
              <a:extLst>
                <a:ext uri="{FF2B5EF4-FFF2-40B4-BE49-F238E27FC236}">
                  <a16:creationId xmlns:a16="http://schemas.microsoft.com/office/drawing/2014/main" id="{01DC8178-7F7F-41F6-0F67-AD71AADE0A67}"/>
                </a:ext>
              </a:extLst>
            </p:cNvPr>
            <p:cNvSpPr>
              <a:spLocks noChangeShapeType="1"/>
            </p:cNvSpPr>
            <p:nvPr/>
          </p:nvSpPr>
          <p:spPr bwMode="auto">
            <a:xfrm flipH="1" flipV="1">
              <a:off x="1729" y="3398"/>
              <a:ext cx="5"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69" name="Line 117">
              <a:extLst>
                <a:ext uri="{FF2B5EF4-FFF2-40B4-BE49-F238E27FC236}">
                  <a16:creationId xmlns:a16="http://schemas.microsoft.com/office/drawing/2014/main" id="{CD6C1D1E-F962-E6A2-453C-676C8FDB0C22}"/>
                </a:ext>
              </a:extLst>
            </p:cNvPr>
            <p:cNvSpPr>
              <a:spLocks noChangeShapeType="1"/>
            </p:cNvSpPr>
            <p:nvPr/>
          </p:nvSpPr>
          <p:spPr bwMode="auto">
            <a:xfrm flipH="1" flipV="1">
              <a:off x="1731" y="3385"/>
              <a:ext cx="7"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70" name="Line 118">
              <a:extLst>
                <a:ext uri="{FF2B5EF4-FFF2-40B4-BE49-F238E27FC236}">
                  <a16:creationId xmlns:a16="http://schemas.microsoft.com/office/drawing/2014/main" id="{CF3EB260-6C2F-82B1-C930-F2841D714E35}"/>
                </a:ext>
              </a:extLst>
            </p:cNvPr>
            <p:cNvSpPr>
              <a:spLocks noChangeShapeType="1"/>
            </p:cNvSpPr>
            <p:nvPr/>
          </p:nvSpPr>
          <p:spPr bwMode="auto">
            <a:xfrm>
              <a:off x="1723" y="3373"/>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71" name="Line 119">
              <a:extLst>
                <a:ext uri="{FF2B5EF4-FFF2-40B4-BE49-F238E27FC236}">
                  <a16:creationId xmlns:a16="http://schemas.microsoft.com/office/drawing/2014/main" id="{6C984BC0-6B22-6185-9D54-CE4CBB218673}"/>
                </a:ext>
              </a:extLst>
            </p:cNvPr>
            <p:cNvSpPr>
              <a:spLocks noChangeShapeType="1"/>
            </p:cNvSpPr>
            <p:nvPr/>
          </p:nvSpPr>
          <p:spPr bwMode="auto">
            <a:xfrm flipV="1">
              <a:off x="1729" y="3379"/>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72" name="Freeform 120">
              <a:extLst>
                <a:ext uri="{FF2B5EF4-FFF2-40B4-BE49-F238E27FC236}">
                  <a16:creationId xmlns:a16="http://schemas.microsoft.com/office/drawing/2014/main" id="{B1B37809-25D1-71E2-6727-23E66AEBEC2C}"/>
                </a:ext>
              </a:extLst>
            </p:cNvPr>
            <p:cNvSpPr>
              <a:spLocks/>
            </p:cNvSpPr>
            <p:nvPr/>
          </p:nvSpPr>
          <p:spPr bwMode="auto">
            <a:xfrm>
              <a:off x="1729" y="3385"/>
              <a:ext cx="17" cy="17"/>
            </a:xfrm>
            <a:custGeom>
              <a:avLst/>
              <a:gdLst>
                <a:gd name="T0" fmla="*/ 16 w 17"/>
                <a:gd name="T1" fmla="*/ 16 h 17"/>
                <a:gd name="T2" fmla="*/ 8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8"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273" name="Freeform 121">
              <a:extLst>
                <a:ext uri="{FF2B5EF4-FFF2-40B4-BE49-F238E27FC236}">
                  <a16:creationId xmlns:a16="http://schemas.microsoft.com/office/drawing/2014/main" id="{1559ED01-D1D6-388B-74FD-2E66708E0977}"/>
                </a:ext>
              </a:extLst>
            </p:cNvPr>
            <p:cNvSpPr>
              <a:spLocks/>
            </p:cNvSpPr>
            <p:nvPr/>
          </p:nvSpPr>
          <p:spPr bwMode="auto">
            <a:xfrm>
              <a:off x="1729" y="3399"/>
              <a:ext cx="17" cy="17"/>
            </a:xfrm>
            <a:custGeom>
              <a:avLst/>
              <a:gdLst>
                <a:gd name="T0" fmla="*/ 0 w 17"/>
                <a:gd name="T1" fmla="*/ 0 h 17"/>
                <a:gd name="T2" fmla="*/ 8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8"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274" name="Line 122">
              <a:extLst>
                <a:ext uri="{FF2B5EF4-FFF2-40B4-BE49-F238E27FC236}">
                  <a16:creationId xmlns:a16="http://schemas.microsoft.com/office/drawing/2014/main" id="{F548EAD0-5572-8DC1-711E-9DC661EADCD2}"/>
                </a:ext>
              </a:extLst>
            </p:cNvPr>
            <p:cNvSpPr>
              <a:spLocks noChangeShapeType="1"/>
            </p:cNvSpPr>
            <p:nvPr/>
          </p:nvSpPr>
          <p:spPr bwMode="auto">
            <a:xfrm>
              <a:off x="1738" y="3379"/>
              <a:ext cx="0" cy="8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75" name="Line 123">
              <a:extLst>
                <a:ext uri="{FF2B5EF4-FFF2-40B4-BE49-F238E27FC236}">
                  <a16:creationId xmlns:a16="http://schemas.microsoft.com/office/drawing/2014/main" id="{984D2F12-A601-4F3E-715D-5E28E2CFBDF5}"/>
                </a:ext>
              </a:extLst>
            </p:cNvPr>
            <p:cNvSpPr>
              <a:spLocks noChangeShapeType="1"/>
            </p:cNvSpPr>
            <p:nvPr/>
          </p:nvSpPr>
          <p:spPr bwMode="auto">
            <a:xfrm>
              <a:off x="1766" y="3410"/>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76" name="Line 124">
              <a:extLst>
                <a:ext uri="{FF2B5EF4-FFF2-40B4-BE49-F238E27FC236}">
                  <a16:creationId xmlns:a16="http://schemas.microsoft.com/office/drawing/2014/main" id="{924D5DFD-10F6-6260-B928-B0FF0760A1F0}"/>
                </a:ext>
              </a:extLst>
            </p:cNvPr>
            <p:cNvSpPr>
              <a:spLocks noChangeShapeType="1"/>
            </p:cNvSpPr>
            <p:nvPr/>
          </p:nvSpPr>
          <p:spPr bwMode="auto">
            <a:xfrm flipH="1">
              <a:off x="1738" y="3427"/>
              <a:ext cx="4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77" name="Line 125">
              <a:extLst>
                <a:ext uri="{FF2B5EF4-FFF2-40B4-BE49-F238E27FC236}">
                  <a16:creationId xmlns:a16="http://schemas.microsoft.com/office/drawing/2014/main" id="{1EB4C288-7AE8-073B-1CE8-3825EFB69067}"/>
                </a:ext>
              </a:extLst>
            </p:cNvPr>
            <p:cNvSpPr>
              <a:spLocks noChangeShapeType="1"/>
            </p:cNvSpPr>
            <p:nvPr/>
          </p:nvSpPr>
          <p:spPr bwMode="auto">
            <a:xfrm flipH="1">
              <a:off x="1738" y="3413"/>
              <a:ext cx="4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78" name="Line 126">
              <a:extLst>
                <a:ext uri="{FF2B5EF4-FFF2-40B4-BE49-F238E27FC236}">
                  <a16:creationId xmlns:a16="http://schemas.microsoft.com/office/drawing/2014/main" id="{A57862F8-9FCC-2B77-399C-D1E64049005A}"/>
                </a:ext>
              </a:extLst>
            </p:cNvPr>
            <p:cNvSpPr>
              <a:spLocks noChangeShapeType="1"/>
            </p:cNvSpPr>
            <p:nvPr/>
          </p:nvSpPr>
          <p:spPr bwMode="auto">
            <a:xfrm>
              <a:off x="1738" y="3379"/>
              <a:ext cx="5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79" name="Line 127">
              <a:extLst>
                <a:ext uri="{FF2B5EF4-FFF2-40B4-BE49-F238E27FC236}">
                  <a16:creationId xmlns:a16="http://schemas.microsoft.com/office/drawing/2014/main" id="{8627C82D-289C-9F90-9DDD-6A44142C1AD2}"/>
                </a:ext>
              </a:extLst>
            </p:cNvPr>
            <p:cNvSpPr>
              <a:spLocks noChangeShapeType="1"/>
            </p:cNvSpPr>
            <p:nvPr/>
          </p:nvSpPr>
          <p:spPr bwMode="auto">
            <a:xfrm>
              <a:off x="1778" y="3413"/>
              <a:ext cx="5"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80" name="Line 128">
              <a:extLst>
                <a:ext uri="{FF2B5EF4-FFF2-40B4-BE49-F238E27FC236}">
                  <a16:creationId xmlns:a16="http://schemas.microsoft.com/office/drawing/2014/main" id="{964FFC40-561C-1C27-D2C2-4BC2A1D72FF6}"/>
                </a:ext>
              </a:extLst>
            </p:cNvPr>
            <p:cNvSpPr>
              <a:spLocks noChangeShapeType="1"/>
            </p:cNvSpPr>
            <p:nvPr/>
          </p:nvSpPr>
          <p:spPr bwMode="auto">
            <a:xfrm flipV="1">
              <a:off x="1778" y="3421"/>
              <a:ext cx="5"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81" name="Line 129">
              <a:extLst>
                <a:ext uri="{FF2B5EF4-FFF2-40B4-BE49-F238E27FC236}">
                  <a16:creationId xmlns:a16="http://schemas.microsoft.com/office/drawing/2014/main" id="{3725B75C-C544-4A8C-A352-8B70715AC45F}"/>
                </a:ext>
              </a:extLst>
            </p:cNvPr>
            <p:cNvSpPr>
              <a:spLocks noChangeShapeType="1"/>
            </p:cNvSpPr>
            <p:nvPr/>
          </p:nvSpPr>
          <p:spPr bwMode="auto">
            <a:xfrm>
              <a:off x="1778" y="3413"/>
              <a:ext cx="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82" name="Line 130">
              <a:extLst>
                <a:ext uri="{FF2B5EF4-FFF2-40B4-BE49-F238E27FC236}">
                  <a16:creationId xmlns:a16="http://schemas.microsoft.com/office/drawing/2014/main" id="{600BF788-285F-BC81-4D59-3DB80AC6C8D0}"/>
                </a:ext>
              </a:extLst>
            </p:cNvPr>
            <p:cNvSpPr>
              <a:spLocks noChangeShapeType="1"/>
            </p:cNvSpPr>
            <p:nvPr/>
          </p:nvSpPr>
          <p:spPr bwMode="auto">
            <a:xfrm flipH="1">
              <a:off x="1703" y="3474"/>
              <a:ext cx="11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83" name="Line 131">
              <a:extLst>
                <a:ext uri="{FF2B5EF4-FFF2-40B4-BE49-F238E27FC236}">
                  <a16:creationId xmlns:a16="http://schemas.microsoft.com/office/drawing/2014/main" id="{52E73A0A-BF52-45DD-C824-2F4D8DD281C8}"/>
                </a:ext>
              </a:extLst>
            </p:cNvPr>
            <p:cNvSpPr>
              <a:spLocks noChangeShapeType="1"/>
            </p:cNvSpPr>
            <p:nvPr/>
          </p:nvSpPr>
          <p:spPr bwMode="auto">
            <a:xfrm flipH="1">
              <a:off x="1726" y="3448"/>
              <a:ext cx="12"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84" name="Line 132">
              <a:extLst>
                <a:ext uri="{FF2B5EF4-FFF2-40B4-BE49-F238E27FC236}">
                  <a16:creationId xmlns:a16="http://schemas.microsoft.com/office/drawing/2014/main" id="{3EE96D42-66F5-6FA2-DD4E-73C9938096CC}"/>
                </a:ext>
              </a:extLst>
            </p:cNvPr>
            <p:cNvSpPr>
              <a:spLocks noChangeShapeType="1"/>
            </p:cNvSpPr>
            <p:nvPr/>
          </p:nvSpPr>
          <p:spPr bwMode="auto">
            <a:xfrm flipH="1">
              <a:off x="1703" y="3462"/>
              <a:ext cx="11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85" name="Line 133">
              <a:extLst>
                <a:ext uri="{FF2B5EF4-FFF2-40B4-BE49-F238E27FC236}">
                  <a16:creationId xmlns:a16="http://schemas.microsoft.com/office/drawing/2014/main" id="{9EB35AA3-8A6E-35AB-DA95-7343B6D54389}"/>
                </a:ext>
              </a:extLst>
            </p:cNvPr>
            <p:cNvSpPr>
              <a:spLocks noChangeShapeType="1"/>
            </p:cNvSpPr>
            <p:nvPr/>
          </p:nvSpPr>
          <p:spPr bwMode="auto">
            <a:xfrm flipV="1">
              <a:off x="2034" y="3561"/>
              <a:ext cx="5"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86" name="Line 134">
              <a:extLst>
                <a:ext uri="{FF2B5EF4-FFF2-40B4-BE49-F238E27FC236}">
                  <a16:creationId xmlns:a16="http://schemas.microsoft.com/office/drawing/2014/main" id="{E154807B-9408-0E63-CB50-D0299422F06C}"/>
                </a:ext>
              </a:extLst>
            </p:cNvPr>
            <p:cNvSpPr>
              <a:spLocks noChangeShapeType="1"/>
            </p:cNvSpPr>
            <p:nvPr/>
          </p:nvSpPr>
          <p:spPr bwMode="auto">
            <a:xfrm flipV="1">
              <a:off x="2034" y="3547"/>
              <a:ext cx="5"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87" name="Line 135">
              <a:extLst>
                <a:ext uri="{FF2B5EF4-FFF2-40B4-BE49-F238E27FC236}">
                  <a16:creationId xmlns:a16="http://schemas.microsoft.com/office/drawing/2014/main" id="{B595577A-EB86-2FD4-ECBE-AE9A57051C90}"/>
                </a:ext>
              </a:extLst>
            </p:cNvPr>
            <p:cNvSpPr>
              <a:spLocks noChangeShapeType="1"/>
            </p:cNvSpPr>
            <p:nvPr/>
          </p:nvSpPr>
          <p:spPr bwMode="auto">
            <a:xfrm flipV="1">
              <a:off x="2034" y="3534"/>
              <a:ext cx="5"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88" name="Line 136">
              <a:extLst>
                <a:ext uri="{FF2B5EF4-FFF2-40B4-BE49-F238E27FC236}">
                  <a16:creationId xmlns:a16="http://schemas.microsoft.com/office/drawing/2014/main" id="{905998DB-76D4-C79E-555A-8A52E95358EC}"/>
                </a:ext>
              </a:extLst>
            </p:cNvPr>
            <p:cNvSpPr>
              <a:spLocks noChangeShapeType="1"/>
            </p:cNvSpPr>
            <p:nvPr/>
          </p:nvSpPr>
          <p:spPr bwMode="auto">
            <a:xfrm flipV="1">
              <a:off x="2034" y="3518"/>
              <a:ext cx="5"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89" name="Line 137">
              <a:extLst>
                <a:ext uri="{FF2B5EF4-FFF2-40B4-BE49-F238E27FC236}">
                  <a16:creationId xmlns:a16="http://schemas.microsoft.com/office/drawing/2014/main" id="{4C8F4481-9BFF-5DC3-A2A6-C9083E857DD3}"/>
                </a:ext>
              </a:extLst>
            </p:cNvPr>
            <p:cNvSpPr>
              <a:spLocks noChangeShapeType="1"/>
            </p:cNvSpPr>
            <p:nvPr/>
          </p:nvSpPr>
          <p:spPr bwMode="auto">
            <a:xfrm flipV="1">
              <a:off x="2034" y="3505"/>
              <a:ext cx="5"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90" name="Line 138">
              <a:extLst>
                <a:ext uri="{FF2B5EF4-FFF2-40B4-BE49-F238E27FC236}">
                  <a16:creationId xmlns:a16="http://schemas.microsoft.com/office/drawing/2014/main" id="{6E46C7BF-081C-207C-1B0F-575BCFD23E0C}"/>
                </a:ext>
              </a:extLst>
            </p:cNvPr>
            <p:cNvSpPr>
              <a:spLocks noChangeShapeType="1"/>
            </p:cNvSpPr>
            <p:nvPr/>
          </p:nvSpPr>
          <p:spPr bwMode="auto">
            <a:xfrm flipV="1">
              <a:off x="2034" y="3604"/>
              <a:ext cx="5"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91" name="Line 139">
              <a:extLst>
                <a:ext uri="{FF2B5EF4-FFF2-40B4-BE49-F238E27FC236}">
                  <a16:creationId xmlns:a16="http://schemas.microsoft.com/office/drawing/2014/main" id="{41C0BC82-5FF3-F722-0369-8B70F469A5BB}"/>
                </a:ext>
              </a:extLst>
            </p:cNvPr>
            <p:cNvSpPr>
              <a:spLocks noChangeShapeType="1"/>
            </p:cNvSpPr>
            <p:nvPr/>
          </p:nvSpPr>
          <p:spPr bwMode="auto">
            <a:xfrm flipV="1">
              <a:off x="2034" y="3633"/>
              <a:ext cx="5"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92" name="Line 140">
              <a:extLst>
                <a:ext uri="{FF2B5EF4-FFF2-40B4-BE49-F238E27FC236}">
                  <a16:creationId xmlns:a16="http://schemas.microsoft.com/office/drawing/2014/main" id="{C6717328-261E-970B-B476-9BEBEAFFB645}"/>
                </a:ext>
              </a:extLst>
            </p:cNvPr>
            <p:cNvSpPr>
              <a:spLocks noChangeShapeType="1"/>
            </p:cNvSpPr>
            <p:nvPr/>
          </p:nvSpPr>
          <p:spPr bwMode="auto">
            <a:xfrm flipV="1">
              <a:off x="2034" y="3647"/>
              <a:ext cx="5"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93" name="Line 141">
              <a:extLst>
                <a:ext uri="{FF2B5EF4-FFF2-40B4-BE49-F238E27FC236}">
                  <a16:creationId xmlns:a16="http://schemas.microsoft.com/office/drawing/2014/main" id="{9CFF8F2B-C74B-7859-734F-65FAFA1E434B}"/>
                </a:ext>
              </a:extLst>
            </p:cNvPr>
            <p:cNvSpPr>
              <a:spLocks noChangeShapeType="1"/>
            </p:cNvSpPr>
            <p:nvPr/>
          </p:nvSpPr>
          <p:spPr bwMode="auto">
            <a:xfrm flipV="1">
              <a:off x="2034" y="3660"/>
              <a:ext cx="5"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94" name="Line 142">
              <a:extLst>
                <a:ext uri="{FF2B5EF4-FFF2-40B4-BE49-F238E27FC236}">
                  <a16:creationId xmlns:a16="http://schemas.microsoft.com/office/drawing/2014/main" id="{976BE2EF-C4F4-8491-8735-C0B396C1CA3B}"/>
                </a:ext>
              </a:extLst>
            </p:cNvPr>
            <p:cNvSpPr>
              <a:spLocks noChangeShapeType="1"/>
            </p:cNvSpPr>
            <p:nvPr/>
          </p:nvSpPr>
          <p:spPr bwMode="auto">
            <a:xfrm flipV="1">
              <a:off x="2034" y="3674"/>
              <a:ext cx="5"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95" name="Line 143">
              <a:extLst>
                <a:ext uri="{FF2B5EF4-FFF2-40B4-BE49-F238E27FC236}">
                  <a16:creationId xmlns:a16="http://schemas.microsoft.com/office/drawing/2014/main" id="{FB689245-0B21-C787-5C8C-2C82E4F18CCF}"/>
                </a:ext>
              </a:extLst>
            </p:cNvPr>
            <p:cNvSpPr>
              <a:spLocks noChangeShapeType="1"/>
            </p:cNvSpPr>
            <p:nvPr/>
          </p:nvSpPr>
          <p:spPr bwMode="auto">
            <a:xfrm flipV="1">
              <a:off x="2034" y="3689"/>
              <a:ext cx="5"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96" name="Line 144">
              <a:extLst>
                <a:ext uri="{FF2B5EF4-FFF2-40B4-BE49-F238E27FC236}">
                  <a16:creationId xmlns:a16="http://schemas.microsoft.com/office/drawing/2014/main" id="{921245DA-1F68-29B3-F401-F57943459119}"/>
                </a:ext>
              </a:extLst>
            </p:cNvPr>
            <p:cNvSpPr>
              <a:spLocks noChangeShapeType="1"/>
            </p:cNvSpPr>
            <p:nvPr/>
          </p:nvSpPr>
          <p:spPr bwMode="auto">
            <a:xfrm flipV="1">
              <a:off x="2036" y="3703"/>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97" name="Line 145">
              <a:extLst>
                <a:ext uri="{FF2B5EF4-FFF2-40B4-BE49-F238E27FC236}">
                  <a16:creationId xmlns:a16="http://schemas.microsoft.com/office/drawing/2014/main" id="{6371093F-6C66-4647-6DB8-B171549F9D6E}"/>
                </a:ext>
              </a:extLst>
            </p:cNvPr>
            <p:cNvSpPr>
              <a:spLocks noChangeShapeType="1"/>
            </p:cNvSpPr>
            <p:nvPr/>
          </p:nvSpPr>
          <p:spPr bwMode="auto">
            <a:xfrm>
              <a:off x="2039" y="3589"/>
              <a:ext cx="0" cy="1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98" name="Line 146">
              <a:extLst>
                <a:ext uri="{FF2B5EF4-FFF2-40B4-BE49-F238E27FC236}">
                  <a16:creationId xmlns:a16="http://schemas.microsoft.com/office/drawing/2014/main" id="{0E9F20DC-19BF-0513-6E75-350620B32911}"/>
                </a:ext>
              </a:extLst>
            </p:cNvPr>
            <p:cNvSpPr>
              <a:spLocks noChangeShapeType="1"/>
            </p:cNvSpPr>
            <p:nvPr/>
          </p:nvSpPr>
          <p:spPr bwMode="auto">
            <a:xfrm flipV="1">
              <a:off x="2034" y="3589"/>
              <a:ext cx="0" cy="1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299" name="Freeform 147">
              <a:extLst>
                <a:ext uri="{FF2B5EF4-FFF2-40B4-BE49-F238E27FC236}">
                  <a16:creationId xmlns:a16="http://schemas.microsoft.com/office/drawing/2014/main" id="{68F52F2A-34A8-6789-03B7-4C56396FCA01}"/>
                </a:ext>
              </a:extLst>
            </p:cNvPr>
            <p:cNvSpPr>
              <a:spLocks/>
            </p:cNvSpPr>
            <p:nvPr/>
          </p:nvSpPr>
          <p:spPr bwMode="auto">
            <a:xfrm>
              <a:off x="2808" y="3010"/>
              <a:ext cx="210" cy="208"/>
            </a:xfrm>
            <a:custGeom>
              <a:avLst/>
              <a:gdLst>
                <a:gd name="T0" fmla="*/ 209 w 210"/>
                <a:gd name="T1" fmla="*/ 104 h 208"/>
                <a:gd name="T2" fmla="*/ 200 w 210"/>
                <a:gd name="T3" fmla="*/ 64 h 208"/>
                <a:gd name="T4" fmla="*/ 179 w 210"/>
                <a:gd name="T5" fmla="*/ 30 h 208"/>
                <a:gd name="T6" fmla="*/ 144 w 210"/>
                <a:gd name="T7" fmla="*/ 7 h 208"/>
                <a:gd name="T8" fmla="*/ 104 w 210"/>
                <a:gd name="T9" fmla="*/ 0 h 208"/>
                <a:gd name="T10" fmla="*/ 64 w 210"/>
                <a:gd name="T11" fmla="*/ 7 h 208"/>
                <a:gd name="T12" fmla="*/ 31 w 210"/>
                <a:gd name="T13" fmla="*/ 30 h 208"/>
                <a:gd name="T14" fmla="*/ 8 w 210"/>
                <a:gd name="T15" fmla="*/ 64 h 208"/>
                <a:gd name="T16" fmla="*/ 0 w 210"/>
                <a:gd name="T17" fmla="*/ 104 h 208"/>
                <a:gd name="T18" fmla="*/ 8 w 210"/>
                <a:gd name="T19" fmla="*/ 143 h 208"/>
                <a:gd name="T20" fmla="*/ 31 w 210"/>
                <a:gd name="T21" fmla="*/ 177 h 208"/>
                <a:gd name="T22" fmla="*/ 64 w 210"/>
                <a:gd name="T23" fmla="*/ 200 h 208"/>
                <a:gd name="T24" fmla="*/ 104 w 210"/>
                <a:gd name="T25" fmla="*/ 207 h 208"/>
                <a:gd name="T26" fmla="*/ 144 w 210"/>
                <a:gd name="T27" fmla="*/ 200 h 208"/>
                <a:gd name="T28" fmla="*/ 179 w 210"/>
                <a:gd name="T29" fmla="*/ 177 h 208"/>
                <a:gd name="T30" fmla="*/ 200 w 210"/>
                <a:gd name="T31" fmla="*/ 143 h 208"/>
                <a:gd name="T32" fmla="*/ 209 w 210"/>
                <a:gd name="T33" fmla="*/ 104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0"/>
                <a:gd name="T52" fmla="*/ 0 h 208"/>
                <a:gd name="T53" fmla="*/ 210 w 210"/>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0" h="208">
                  <a:moveTo>
                    <a:pt x="209" y="104"/>
                  </a:moveTo>
                  <a:lnTo>
                    <a:pt x="200" y="64"/>
                  </a:lnTo>
                  <a:lnTo>
                    <a:pt x="179" y="30"/>
                  </a:lnTo>
                  <a:lnTo>
                    <a:pt x="144" y="7"/>
                  </a:lnTo>
                  <a:lnTo>
                    <a:pt x="104" y="0"/>
                  </a:lnTo>
                  <a:lnTo>
                    <a:pt x="64" y="7"/>
                  </a:lnTo>
                  <a:lnTo>
                    <a:pt x="31" y="30"/>
                  </a:lnTo>
                  <a:lnTo>
                    <a:pt x="8" y="64"/>
                  </a:lnTo>
                  <a:lnTo>
                    <a:pt x="0" y="104"/>
                  </a:lnTo>
                  <a:lnTo>
                    <a:pt x="8" y="143"/>
                  </a:lnTo>
                  <a:lnTo>
                    <a:pt x="31" y="177"/>
                  </a:lnTo>
                  <a:lnTo>
                    <a:pt x="64" y="200"/>
                  </a:lnTo>
                  <a:lnTo>
                    <a:pt x="104" y="207"/>
                  </a:lnTo>
                  <a:lnTo>
                    <a:pt x="144" y="200"/>
                  </a:lnTo>
                  <a:lnTo>
                    <a:pt x="179" y="177"/>
                  </a:lnTo>
                  <a:lnTo>
                    <a:pt x="200" y="143"/>
                  </a:lnTo>
                  <a:lnTo>
                    <a:pt x="209" y="10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300" name="Freeform 148">
              <a:extLst>
                <a:ext uri="{FF2B5EF4-FFF2-40B4-BE49-F238E27FC236}">
                  <a16:creationId xmlns:a16="http://schemas.microsoft.com/office/drawing/2014/main" id="{1F8C1976-5450-7099-5BE9-E95CBB4F97A0}"/>
                </a:ext>
              </a:extLst>
            </p:cNvPr>
            <p:cNvSpPr>
              <a:spLocks/>
            </p:cNvSpPr>
            <p:nvPr/>
          </p:nvSpPr>
          <p:spPr bwMode="auto">
            <a:xfrm>
              <a:off x="2814" y="3016"/>
              <a:ext cx="197" cy="196"/>
            </a:xfrm>
            <a:custGeom>
              <a:avLst/>
              <a:gdLst>
                <a:gd name="T0" fmla="*/ 196 w 197"/>
                <a:gd name="T1" fmla="*/ 98 h 196"/>
                <a:gd name="T2" fmla="*/ 188 w 197"/>
                <a:gd name="T3" fmla="*/ 61 h 196"/>
                <a:gd name="T4" fmla="*/ 167 w 197"/>
                <a:gd name="T5" fmla="*/ 29 h 196"/>
                <a:gd name="T6" fmla="*/ 136 w 197"/>
                <a:gd name="T7" fmla="*/ 7 h 196"/>
                <a:gd name="T8" fmla="*/ 98 w 197"/>
                <a:gd name="T9" fmla="*/ 0 h 196"/>
                <a:gd name="T10" fmla="*/ 61 w 197"/>
                <a:gd name="T11" fmla="*/ 7 h 196"/>
                <a:gd name="T12" fmla="*/ 29 w 197"/>
                <a:gd name="T13" fmla="*/ 29 h 196"/>
                <a:gd name="T14" fmla="*/ 8 w 197"/>
                <a:gd name="T15" fmla="*/ 61 h 196"/>
                <a:gd name="T16" fmla="*/ 0 w 197"/>
                <a:gd name="T17" fmla="*/ 98 h 196"/>
                <a:gd name="T18" fmla="*/ 8 w 197"/>
                <a:gd name="T19" fmla="*/ 134 h 196"/>
                <a:gd name="T20" fmla="*/ 29 w 197"/>
                <a:gd name="T21" fmla="*/ 166 h 196"/>
                <a:gd name="T22" fmla="*/ 61 w 197"/>
                <a:gd name="T23" fmla="*/ 188 h 196"/>
                <a:gd name="T24" fmla="*/ 98 w 197"/>
                <a:gd name="T25" fmla="*/ 195 h 196"/>
                <a:gd name="T26" fmla="*/ 136 w 197"/>
                <a:gd name="T27" fmla="*/ 188 h 196"/>
                <a:gd name="T28" fmla="*/ 167 w 197"/>
                <a:gd name="T29" fmla="*/ 166 h 196"/>
                <a:gd name="T30" fmla="*/ 188 w 197"/>
                <a:gd name="T31" fmla="*/ 134 h 196"/>
                <a:gd name="T32" fmla="*/ 196 w 197"/>
                <a:gd name="T33" fmla="*/ 98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7"/>
                <a:gd name="T52" fmla="*/ 0 h 196"/>
                <a:gd name="T53" fmla="*/ 197 w 197"/>
                <a:gd name="T54" fmla="*/ 196 h 1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7" h="196">
                  <a:moveTo>
                    <a:pt x="196" y="98"/>
                  </a:moveTo>
                  <a:lnTo>
                    <a:pt x="188" y="61"/>
                  </a:lnTo>
                  <a:lnTo>
                    <a:pt x="167" y="29"/>
                  </a:lnTo>
                  <a:lnTo>
                    <a:pt x="136" y="7"/>
                  </a:lnTo>
                  <a:lnTo>
                    <a:pt x="98" y="0"/>
                  </a:lnTo>
                  <a:lnTo>
                    <a:pt x="61" y="7"/>
                  </a:lnTo>
                  <a:lnTo>
                    <a:pt x="29" y="29"/>
                  </a:lnTo>
                  <a:lnTo>
                    <a:pt x="8" y="61"/>
                  </a:lnTo>
                  <a:lnTo>
                    <a:pt x="0" y="98"/>
                  </a:lnTo>
                  <a:lnTo>
                    <a:pt x="8" y="134"/>
                  </a:lnTo>
                  <a:lnTo>
                    <a:pt x="29" y="166"/>
                  </a:lnTo>
                  <a:lnTo>
                    <a:pt x="61" y="188"/>
                  </a:lnTo>
                  <a:lnTo>
                    <a:pt x="98" y="195"/>
                  </a:lnTo>
                  <a:lnTo>
                    <a:pt x="136" y="188"/>
                  </a:lnTo>
                  <a:lnTo>
                    <a:pt x="167" y="166"/>
                  </a:lnTo>
                  <a:lnTo>
                    <a:pt x="188" y="134"/>
                  </a:lnTo>
                  <a:lnTo>
                    <a:pt x="196" y="98"/>
                  </a:lnTo>
                </a:path>
              </a:pathLst>
            </a:custGeom>
            <a:solidFill>
              <a:schemeClr val="bg1"/>
            </a:solidFill>
            <a:ln w="50800" cap="rnd" cmpd="sng">
              <a:solidFill>
                <a:schemeClr val="tx1"/>
              </a:solidFill>
              <a:prstDash val="solid"/>
              <a:round/>
              <a:headEnd type="none" w="sm" len="sm"/>
              <a:tailEnd type="none" w="sm" len="sm"/>
            </a:ln>
          </p:spPr>
          <p:txBody>
            <a:bodyPr/>
            <a:lstStyle/>
            <a:p>
              <a:endParaRPr lang="en-SE"/>
            </a:p>
          </p:txBody>
        </p:sp>
        <p:sp>
          <p:nvSpPr>
            <p:cNvPr id="49301" name="Line 149">
              <a:extLst>
                <a:ext uri="{FF2B5EF4-FFF2-40B4-BE49-F238E27FC236}">
                  <a16:creationId xmlns:a16="http://schemas.microsoft.com/office/drawing/2014/main" id="{9678882D-86C8-D137-B4D1-213FD2C94FC8}"/>
                </a:ext>
              </a:extLst>
            </p:cNvPr>
            <p:cNvSpPr>
              <a:spLocks noChangeShapeType="1"/>
            </p:cNvSpPr>
            <p:nvPr/>
          </p:nvSpPr>
          <p:spPr bwMode="auto">
            <a:xfrm flipH="1" flipV="1">
              <a:off x="2512" y="3280"/>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02" name="Line 150">
              <a:extLst>
                <a:ext uri="{FF2B5EF4-FFF2-40B4-BE49-F238E27FC236}">
                  <a16:creationId xmlns:a16="http://schemas.microsoft.com/office/drawing/2014/main" id="{BAE5FDDF-BA3D-0E85-593E-1354E6FE6854}"/>
                </a:ext>
              </a:extLst>
            </p:cNvPr>
            <p:cNvSpPr>
              <a:spLocks noChangeShapeType="1"/>
            </p:cNvSpPr>
            <p:nvPr/>
          </p:nvSpPr>
          <p:spPr bwMode="auto">
            <a:xfrm flipH="1" flipV="1">
              <a:off x="2512" y="3289"/>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03" name="Line 151">
              <a:extLst>
                <a:ext uri="{FF2B5EF4-FFF2-40B4-BE49-F238E27FC236}">
                  <a16:creationId xmlns:a16="http://schemas.microsoft.com/office/drawing/2014/main" id="{320A7299-24C7-3E2C-E8DD-4C1C6CAC5738}"/>
                </a:ext>
              </a:extLst>
            </p:cNvPr>
            <p:cNvSpPr>
              <a:spLocks noChangeShapeType="1"/>
            </p:cNvSpPr>
            <p:nvPr/>
          </p:nvSpPr>
          <p:spPr bwMode="auto">
            <a:xfrm flipH="1" flipV="1">
              <a:off x="2512" y="3300"/>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04" name="Line 152">
              <a:extLst>
                <a:ext uri="{FF2B5EF4-FFF2-40B4-BE49-F238E27FC236}">
                  <a16:creationId xmlns:a16="http://schemas.microsoft.com/office/drawing/2014/main" id="{B5D9FF70-3C9A-D3FD-8C75-45CC46A30A93}"/>
                </a:ext>
              </a:extLst>
            </p:cNvPr>
            <p:cNvSpPr>
              <a:spLocks noChangeShapeType="1"/>
            </p:cNvSpPr>
            <p:nvPr/>
          </p:nvSpPr>
          <p:spPr bwMode="auto">
            <a:xfrm flipH="1" flipV="1">
              <a:off x="2512" y="3309"/>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05" name="Line 153">
              <a:extLst>
                <a:ext uri="{FF2B5EF4-FFF2-40B4-BE49-F238E27FC236}">
                  <a16:creationId xmlns:a16="http://schemas.microsoft.com/office/drawing/2014/main" id="{A80422AC-11CA-9CFF-F206-35B46C37DB9C}"/>
                </a:ext>
              </a:extLst>
            </p:cNvPr>
            <p:cNvSpPr>
              <a:spLocks noChangeShapeType="1"/>
            </p:cNvSpPr>
            <p:nvPr/>
          </p:nvSpPr>
          <p:spPr bwMode="auto">
            <a:xfrm flipH="1" flipV="1">
              <a:off x="2512" y="3271"/>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06" name="Line 154">
              <a:extLst>
                <a:ext uri="{FF2B5EF4-FFF2-40B4-BE49-F238E27FC236}">
                  <a16:creationId xmlns:a16="http://schemas.microsoft.com/office/drawing/2014/main" id="{BC0E90A1-1967-5AE8-C389-E5C5CD292251}"/>
                </a:ext>
              </a:extLst>
            </p:cNvPr>
            <p:cNvSpPr>
              <a:spLocks noChangeShapeType="1"/>
            </p:cNvSpPr>
            <p:nvPr/>
          </p:nvSpPr>
          <p:spPr bwMode="auto">
            <a:xfrm flipH="1" flipV="1">
              <a:off x="2512" y="3262"/>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07" name="Line 155">
              <a:extLst>
                <a:ext uri="{FF2B5EF4-FFF2-40B4-BE49-F238E27FC236}">
                  <a16:creationId xmlns:a16="http://schemas.microsoft.com/office/drawing/2014/main" id="{5E19051F-B295-46C6-9975-235D8C998CC5}"/>
                </a:ext>
              </a:extLst>
            </p:cNvPr>
            <p:cNvSpPr>
              <a:spLocks noChangeShapeType="1"/>
            </p:cNvSpPr>
            <p:nvPr/>
          </p:nvSpPr>
          <p:spPr bwMode="auto">
            <a:xfrm flipH="1" flipV="1">
              <a:off x="2530" y="3233"/>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08" name="Line 156">
              <a:extLst>
                <a:ext uri="{FF2B5EF4-FFF2-40B4-BE49-F238E27FC236}">
                  <a16:creationId xmlns:a16="http://schemas.microsoft.com/office/drawing/2014/main" id="{1F8A8EF0-AE88-95A2-F750-77ED2F4E715C}"/>
                </a:ext>
              </a:extLst>
            </p:cNvPr>
            <p:cNvSpPr>
              <a:spLocks noChangeShapeType="1"/>
            </p:cNvSpPr>
            <p:nvPr/>
          </p:nvSpPr>
          <p:spPr bwMode="auto">
            <a:xfrm flipH="1" flipV="1">
              <a:off x="2541" y="3233"/>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09" name="Line 157">
              <a:extLst>
                <a:ext uri="{FF2B5EF4-FFF2-40B4-BE49-F238E27FC236}">
                  <a16:creationId xmlns:a16="http://schemas.microsoft.com/office/drawing/2014/main" id="{BD6EECCA-4F8D-BF78-5B50-0FF41E91485C}"/>
                </a:ext>
              </a:extLst>
            </p:cNvPr>
            <p:cNvSpPr>
              <a:spLocks noChangeShapeType="1"/>
            </p:cNvSpPr>
            <p:nvPr/>
          </p:nvSpPr>
          <p:spPr bwMode="auto">
            <a:xfrm flipH="1" flipV="1">
              <a:off x="2550" y="3233"/>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10" name="Line 158">
              <a:extLst>
                <a:ext uri="{FF2B5EF4-FFF2-40B4-BE49-F238E27FC236}">
                  <a16:creationId xmlns:a16="http://schemas.microsoft.com/office/drawing/2014/main" id="{DBE14CE9-BCC0-F3D8-4A60-BC8351F8DDF3}"/>
                </a:ext>
              </a:extLst>
            </p:cNvPr>
            <p:cNvSpPr>
              <a:spLocks noChangeShapeType="1"/>
            </p:cNvSpPr>
            <p:nvPr/>
          </p:nvSpPr>
          <p:spPr bwMode="auto">
            <a:xfrm flipH="1" flipV="1">
              <a:off x="2559" y="3233"/>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11" name="Line 159">
              <a:extLst>
                <a:ext uri="{FF2B5EF4-FFF2-40B4-BE49-F238E27FC236}">
                  <a16:creationId xmlns:a16="http://schemas.microsoft.com/office/drawing/2014/main" id="{88B41C22-7639-E9C3-9EF1-F939185F584C}"/>
                </a:ext>
              </a:extLst>
            </p:cNvPr>
            <p:cNvSpPr>
              <a:spLocks noChangeShapeType="1"/>
            </p:cNvSpPr>
            <p:nvPr/>
          </p:nvSpPr>
          <p:spPr bwMode="auto">
            <a:xfrm flipH="1" flipV="1">
              <a:off x="2569" y="3233"/>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12" name="Line 160">
              <a:extLst>
                <a:ext uri="{FF2B5EF4-FFF2-40B4-BE49-F238E27FC236}">
                  <a16:creationId xmlns:a16="http://schemas.microsoft.com/office/drawing/2014/main" id="{9E446800-9815-2FDF-CF0B-F5BD44B42881}"/>
                </a:ext>
              </a:extLst>
            </p:cNvPr>
            <p:cNvSpPr>
              <a:spLocks noChangeShapeType="1"/>
            </p:cNvSpPr>
            <p:nvPr/>
          </p:nvSpPr>
          <p:spPr bwMode="auto">
            <a:xfrm flipV="1">
              <a:off x="2579" y="3233"/>
              <a:ext cx="0" cy="1"/>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13" name="Line 161">
              <a:extLst>
                <a:ext uri="{FF2B5EF4-FFF2-40B4-BE49-F238E27FC236}">
                  <a16:creationId xmlns:a16="http://schemas.microsoft.com/office/drawing/2014/main" id="{DCB2918C-E4E8-DE54-296D-DCA4A84E97A1}"/>
                </a:ext>
              </a:extLst>
            </p:cNvPr>
            <p:cNvSpPr>
              <a:spLocks noChangeShapeType="1"/>
            </p:cNvSpPr>
            <p:nvPr/>
          </p:nvSpPr>
          <p:spPr bwMode="auto">
            <a:xfrm flipV="1">
              <a:off x="2277" y="3335"/>
              <a:ext cx="2"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14" name="Line 162">
              <a:extLst>
                <a:ext uri="{FF2B5EF4-FFF2-40B4-BE49-F238E27FC236}">
                  <a16:creationId xmlns:a16="http://schemas.microsoft.com/office/drawing/2014/main" id="{48DE5985-2837-FD6A-EBE9-A737CBF7EA1C}"/>
                </a:ext>
              </a:extLst>
            </p:cNvPr>
            <p:cNvSpPr>
              <a:spLocks noChangeShapeType="1"/>
            </p:cNvSpPr>
            <p:nvPr/>
          </p:nvSpPr>
          <p:spPr bwMode="auto">
            <a:xfrm flipV="1">
              <a:off x="2295" y="3311"/>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15" name="Line 163">
              <a:extLst>
                <a:ext uri="{FF2B5EF4-FFF2-40B4-BE49-F238E27FC236}">
                  <a16:creationId xmlns:a16="http://schemas.microsoft.com/office/drawing/2014/main" id="{45114A57-BC72-B0CB-A0BB-A4D9E1685B74}"/>
                </a:ext>
              </a:extLst>
            </p:cNvPr>
            <p:cNvSpPr>
              <a:spLocks noChangeShapeType="1"/>
            </p:cNvSpPr>
            <p:nvPr/>
          </p:nvSpPr>
          <p:spPr bwMode="auto">
            <a:xfrm flipV="1">
              <a:off x="2295" y="3303"/>
              <a:ext cx="8"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16" name="Line 164">
              <a:extLst>
                <a:ext uri="{FF2B5EF4-FFF2-40B4-BE49-F238E27FC236}">
                  <a16:creationId xmlns:a16="http://schemas.microsoft.com/office/drawing/2014/main" id="{D5E0281A-A9CE-B847-18EF-02B1AB5145F1}"/>
                </a:ext>
              </a:extLst>
            </p:cNvPr>
            <p:cNvSpPr>
              <a:spLocks noChangeShapeType="1"/>
            </p:cNvSpPr>
            <p:nvPr/>
          </p:nvSpPr>
          <p:spPr bwMode="auto">
            <a:xfrm flipV="1">
              <a:off x="2295" y="3294"/>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17" name="Line 165">
              <a:extLst>
                <a:ext uri="{FF2B5EF4-FFF2-40B4-BE49-F238E27FC236}">
                  <a16:creationId xmlns:a16="http://schemas.microsoft.com/office/drawing/2014/main" id="{D196E6C4-C4E0-244B-97C5-46E804B0AF24}"/>
                </a:ext>
              </a:extLst>
            </p:cNvPr>
            <p:cNvSpPr>
              <a:spLocks noChangeShapeType="1"/>
            </p:cNvSpPr>
            <p:nvPr/>
          </p:nvSpPr>
          <p:spPr bwMode="auto">
            <a:xfrm flipV="1">
              <a:off x="2295" y="3291"/>
              <a:ext cx="2" cy="1"/>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18" name="Line 166">
              <a:extLst>
                <a:ext uri="{FF2B5EF4-FFF2-40B4-BE49-F238E27FC236}">
                  <a16:creationId xmlns:a16="http://schemas.microsoft.com/office/drawing/2014/main" id="{44BF7881-F5F3-28E7-8D33-40EDA2065DBA}"/>
                </a:ext>
              </a:extLst>
            </p:cNvPr>
            <p:cNvSpPr>
              <a:spLocks noChangeShapeType="1"/>
            </p:cNvSpPr>
            <p:nvPr/>
          </p:nvSpPr>
          <p:spPr bwMode="auto">
            <a:xfrm flipV="1">
              <a:off x="2295" y="3320"/>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19" name="Freeform 167">
              <a:extLst>
                <a:ext uri="{FF2B5EF4-FFF2-40B4-BE49-F238E27FC236}">
                  <a16:creationId xmlns:a16="http://schemas.microsoft.com/office/drawing/2014/main" id="{3F999242-11DB-5F63-A0A4-B80E0EA7E730}"/>
                </a:ext>
              </a:extLst>
            </p:cNvPr>
            <p:cNvSpPr>
              <a:spLocks/>
            </p:cNvSpPr>
            <p:nvPr/>
          </p:nvSpPr>
          <p:spPr bwMode="auto">
            <a:xfrm>
              <a:off x="2349" y="3210"/>
              <a:ext cx="121" cy="134"/>
            </a:xfrm>
            <a:custGeom>
              <a:avLst/>
              <a:gdLst>
                <a:gd name="T0" fmla="*/ 0 w 121"/>
                <a:gd name="T1" fmla="*/ 0 h 134"/>
                <a:gd name="T2" fmla="*/ 55 w 121"/>
                <a:gd name="T3" fmla="*/ 70 h 134"/>
                <a:gd name="T4" fmla="*/ 120 w 121"/>
                <a:gd name="T5" fmla="*/ 133 h 134"/>
                <a:gd name="T6" fmla="*/ 0 60000 65536"/>
                <a:gd name="T7" fmla="*/ 0 60000 65536"/>
                <a:gd name="T8" fmla="*/ 0 60000 65536"/>
                <a:gd name="T9" fmla="*/ 0 w 121"/>
                <a:gd name="T10" fmla="*/ 0 h 134"/>
                <a:gd name="T11" fmla="*/ 121 w 121"/>
                <a:gd name="T12" fmla="*/ 134 h 134"/>
              </a:gdLst>
              <a:ahLst/>
              <a:cxnLst>
                <a:cxn ang="T6">
                  <a:pos x="T0" y="T1"/>
                </a:cxn>
                <a:cxn ang="T7">
                  <a:pos x="T2" y="T3"/>
                </a:cxn>
                <a:cxn ang="T8">
                  <a:pos x="T4" y="T5"/>
                </a:cxn>
              </a:cxnLst>
              <a:rect l="T9" t="T10" r="T11" b="T12"/>
              <a:pathLst>
                <a:path w="121" h="134">
                  <a:moveTo>
                    <a:pt x="0" y="0"/>
                  </a:moveTo>
                  <a:lnTo>
                    <a:pt x="55" y="70"/>
                  </a:lnTo>
                  <a:lnTo>
                    <a:pt x="120" y="133"/>
                  </a:lnTo>
                </a:path>
              </a:pathLst>
            </a:custGeom>
            <a:noFill/>
            <a:ln w="254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320" name="Line 168">
              <a:extLst>
                <a:ext uri="{FF2B5EF4-FFF2-40B4-BE49-F238E27FC236}">
                  <a16:creationId xmlns:a16="http://schemas.microsoft.com/office/drawing/2014/main" id="{AF8CF96C-468E-9D1C-4E8B-2D4F04A40894}"/>
                </a:ext>
              </a:extLst>
            </p:cNvPr>
            <p:cNvSpPr>
              <a:spLocks noChangeShapeType="1"/>
            </p:cNvSpPr>
            <p:nvPr/>
          </p:nvSpPr>
          <p:spPr bwMode="auto">
            <a:xfrm>
              <a:off x="2153" y="3217"/>
              <a:ext cx="130" cy="126"/>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21" name="Line 169">
              <a:extLst>
                <a:ext uri="{FF2B5EF4-FFF2-40B4-BE49-F238E27FC236}">
                  <a16:creationId xmlns:a16="http://schemas.microsoft.com/office/drawing/2014/main" id="{8716D186-812C-ACC9-6B85-04AEB21170B0}"/>
                </a:ext>
              </a:extLst>
            </p:cNvPr>
            <p:cNvSpPr>
              <a:spLocks noChangeShapeType="1"/>
            </p:cNvSpPr>
            <p:nvPr/>
          </p:nvSpPr>
          <p:spPr bwMode="auto">
            <a:xfrm>
              <a:off x="2520" y="3240"/>
              <a:ext cx="0" cy="10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22" name="Line 170">
              <a:extLst>
                <a:ext uri="{FF2B5EF4-FFF2-40B4-BE49-F238E27FC236}">
                  <a16:creationId xmlns:a16="http://schemas.microsoft.com/office/drawing/2014/main" id="{C203BC1F-D580-94EB-13D6-CA6FE84DAB91}"/>
                </a:ext>
              </a:extLst>
            </p:cNvPr>
            <p:cNvSpPr>
              <a:spLocks noChangeShapeType="1"/>
            </p:cNvSpPr>
            <p:nvPr/>
          </p:nvSpPr>
          <p:spPr bwMode="auto">
            <a:xfrm>
              <a:off x="2512" y="3233"/>
              <a:ext cx="0" cy="10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23" name="Line 171">
              <a:extLst>
                <a:ext uri="{FF2B5EF4-FFF2-40B4-BE49-F238E27FC236}">
                  <a16:creationId xmlns:a16="http://schemas.microsoft.com/office/drawing/2014/main" id="{7A00C12C-328A-68A5-89D5-6122E4E7AEE2}"/>
                </a:ext>
              </a:extLst>
            </p:cNvPr>
            <p:cNvSpPr>
              <a:spLocks noChangeShapeType="1"/>
            </p:cNvSpPr>
            <p:nvPr/>
          </p:nvSpPr>
          <p:spPr bwMode="auto">
            <a:xfrm flipV="1">
              <a:off x="2303" y="3291"/>
              <a:ext cx="0" cy="5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24" name="Line 172">
              <a:extLst>
                <a:ext uri="{FF2B5EF4-FFF2-40B4-BE49-F238E27FC236}">
                  <a16:creationId xmlns:a16="http://schemas.microsoft.com/office/drawing/2014/main" id="{63BA775F-EA9B-0608-A219-A8E7E1F5E391}"/>
                </a:ext>
              </a:extLst>
            </p:cNvPr>
            <p:cNvSpPr>
              <a:spLocks noChangeShapeType="1"/>
            </p:cNvSpPr>
            <p:nvPr/>
          </p:nvSpPr>
          <p:spPr bwMode="auto">
            <a:xfrm flipV="1">
              <a:off x="2295" y="3291"/>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25" name="Line 173">
              <a:extLst>
                <a:ext uri="{FF2B5EF4-FFF2-40B4-BE49-F238E27FC236}">
                  <a16:creationId xmlns:a16="http://schemas.microsoft.com/office/drawing/2014/main" id="{F57AADA6-C246-3165-EA68-F42FAF989033}"/>
                </a:ext>
              </a:extLst>
            </p:cNvPr>
            <p:cNvSpPr>
              <a:spLocks noChangeShapeType="1"/>
            </p:cNvSpPr>
            <p:nvPr/>
          </p:nvSpPr>
          <p:spPr bwMode="auto">
            <a:xfrm flipH="1" flipV="1">
              <a:off x="1967" y="3195"/>
              <a:ext cx="278" cy="27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26" name="Line 174">
              <a:extLst>
                <a:ext uri="{FF2B5EF4-FFF2-40B4-BE49-F238E27FC236}">
                  <a16:creationId xmlns:a16="http://schemas.microsoft.com/office/drawing/2014/main" id="{6E34056B-A914-27D6-5C66-D27E5F9F8CE9}"/>
                </a:ext>
              </a:extLst>
            </p:cNvPr>
            <p:cNvSpPr>
              <a:spLocks noChangeShapeType="1"/>
            </p:cNvSpPr>
            <p:nvPr/>
          </p:nvSpPr>
          <p:spPr bwMode="auto">
            <a:xfrm flipV="1">
              <a:off x="2034" y="3460"/>
              <a:ext cx="0" cy="1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27" name="Line 175">
              <a:extLst>
                <a:ext uri="{FF2B5EF4-FFF2-40B4-BE49-F238E27FC236}">
                  <a16:creationId xmlns:a16="http://schemas.microsoft.com/office/drawing/2014/main" id="{E7902640-74EC-736F-0E89-4BD779AFDF3E}"/>
                </a:ext>
              </a:extLst>
            </p:cNvPr>
            <p:cNvSpPr>
              <a:spLocks noChangeShapeType="1"/>
            </p:cNvSpPr>
            <p:nvPr/>
          </p:nvSpPr>
          <p:spPr bwMode="auto">
            <a:xfrm>
              <a:off x="2039" y="3462"/>
              <a:ext cx="0" cy="1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28" name="Line 176">
              <a:extLst>
                <a:ext uri="{FF2B5EF4-FFF2-40B4-BE49-F238E27FC236}">
                  <a16:creationId xmlns:a16="http://schemas.microsoft.com/office/drawing/2014/main" id="{066A9D1A-79B3-2D61-7E5B-4D1649F9D522}"/>
                </a:ext>
              </a:extLst>
            </p:cNvPr>
            <p:cNvSpPr>
              <a:spLocks noChangeShapeType="1"/>
            </p:cNvSpPr>
            <p:nvPr/>
          </p:nvSpPr>
          <p:spPr bwMode="auto">
            <a:xfrm flipH="1" flipV="1">
              <a:off x="2095" y="3599"/>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29" name="Line 177">
              <a:extLst>
                <a:ext uri="{FF2B5EF4-FFF2-40B4-BE49-F238E27FC236}">
                  <a16:creationId xmlns:a16="http://schemas.microsoft.com/office/drawing/2014/main" id="{D22AD11E-B5B8-62F3-BC81-DAFBA5CBA57A}"/>
                </a:ext>
              </a:extLst>
            </p:cNvPr>
            <p:cNvSpPr>
              <a:spLocks noChangeShapeType="1"/>
            </p:cNvSpPr>
            <p:nvPr/>
          </p:nvSpPr>
          <p:spPr bwMode="auto">
            <a:xfrm flipH="1" flipV="1">
              <a:off x="2095" y="3590"/>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30" name="Line 178">
              <a:extLst>
                <a:ext uri="{FF2B5EF4-FFF2-40B4-BE49-F238E27FC236}">
                  <a16:creationId xmlns:a16="http://schemas.microsoft.com/office/drawing/2014/main" id="{DB52153F-957B-BE29-6474-E1A154B9C6E3}"/>
                </a:ext>
              </a:extLst>
            </p:cNvPr>
            <p:cNvSpPr>
              <a:spLocks noChangeShapeType="1"/>
            </p:cNvSpPr>
            <p:nvPr/>
          </p:nvSpPr>
          <p:spPr bwMode="auto">
            <a:xfrm flipH="1" flipV="1">
              <a:off x="2095" y="3570"/>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31" name="Line 179">
              <a:extLst>
                <a:ext uri="{FF2B5EF4-FFF2-40B4-BE49-F238E27FC236}">
                  <a16:creationId xmlns:a16="http://schemas.microsoft.com/office/drawing/2014/main" id="{ECF7B14E-0B80-FE13-5BCD-FA677C8FDB3A}"/>
                </a:ext>
              </a:extLst>
            </p:cNvPr>
            <p:cNvSpPr>
              <a:spLocks noChangeShapeType="1"/>
            </p:cNvSpPr>
            <p:nvPr/>
          </p:nvSpPr>
          <p:spPr bwMode="auto">
            <a:xfrm flipH="1" flipV="1">
              <a:off x="2095" y="3579"/>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32" name="Line 180">
              <a:extLst>
                <a:ext uri="{FF2B5EF4-FFF2-40B4-BE49-F238E27FC236}">
                  <a16:creationId xmlns:a16="http://schemas.microsoft.com/office/drawing/2014/main" id="{994C4051-900D-75D3-AE09-E8BABACC9FEF}"/>
                </a:ext>
              </a:extLst>
            </p:cNvPr>
            <p:cNvSpPr>
              <a:spLocks noChangeShapeType="1"/>
            </p:cNvSpPr>
            <p:nvPr/>
          </p:nvSpPr>
          <p:spPr bwMode="auto">
            <a:xfrm>
              <a:off x="2103" y="3557"/>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33" name="Line 181">
              <a:extLst>
                <a:ext uri="{FF2B5EF4-FFF2-40B4-BE49-F238E27FC236}">
                  <a16:creationId xmlns:a16="http://schemas.microsoft.com/office/drawing/2014/main" id="{C5128FBE-53CE-8582-236E-F34515D69685}"/>
                </a:ext>
              </a:extLst>
            </p:cNvPr>
            <p:cNvSpPr>
              <a:spLocks noChangeShapeType="1"/>
            </p:cNvSpPr>
            <p:nvPr/>
          </p:nvSpPr>
          <p:spPr bwMode="auto">
            <a:xfrm flipH="1">
              <a:off x="2039" y="3589"/>
              <a:ext cx="3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34" name="Line 182">
              <a:extLst>
                <a:ext uri="{FF2B5EF4-FFF2-40B4-BE49-F238E27FC236}">
                  <a16:creationId xmlns:a16="http://schemas.microsoft.com/office/drawing/2014/main" id="{16236032-5D2E-F67D-63E5-16F30C652C81}"/>
                </a:ext>
              </a:extLst>
            </p:cNvPr>
            <p:cNvSpPr>
              <a:spLocks noChangeShapeType="1"/>
            </p:cNvSpPr>
            <p:nvPr/>
          </p:nvSpPr>
          <p:spPr bwMode="auto">
            <a:xfrm>
              <a:off x="2039" y="3557"/>
              <a:ext cx="3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35" name="Line 183">
              <a:extLst>
                <a:ext uri="{FF2B5EF4-FFF2-40B4-BE49-F238E27FC236}">
                  <a16:creationId xmlns:a16="http://schemas.microsoft.com/office/drawing/2014/main" id="{C1143C42-409F-D114-B221-89BAE26233F8}"/>
                </a:ext>
              </a:extLst>
            </p:cNvPr>
            <p:cNvSpPr>
              <a:spLocks noChangeShapeType="1"/>
            </p:cNvSpPr>
            <p:nvPr/>
          </p:nvSpPr>
          <p:spPr bwMode="auto">
            <a:xfrm>
              <a:off x="2095" y="3557"/>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36" name="Line 184">
              <a:extLst>
                <a:ext uri="{FF2B5EF4-FFF2-40B4-BE49-F238E27FC236}">
                  <a16:creationId xmlns:a16="http://schemas.microsoft.com/office/drawing/2014/main" id="{E333841B-E585-79CA-2787-FBCDBB506410}"/>
                </a:ext>
              </a:extLst>
            </p:cNvPr>
            <p:cNvSpPr>
              <a:spLocks noChangeShapeType="1"/>
            </p:cNvSpPr>
            <p:nvPr/>
          </p:nvSpPr>
          <p:spPr bwMode="auto">
            <a:xfrm>
              <a:off x="2095" y="3589"/>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37" name="Line 185">
              <a:extLst>
                <a:ext uri="{FF2B5EF4-FFF2-40B4-BE49-F238E27FC236}">
                  <a16:creationId xmlns:a16="http://schemas.microsoft.com/office/drawing/2014/main" id="{B937ACB0-15B1-3EE5-3A67-E5F2CF2CA4AB}"/>
                </a:ext>
              </a:extLst>
            </p:cNvPr>
            <p:cNvSpPr>
              <a:spLocks noChangeShapeType="1"/>
            </p:cNvSpPr>
            <p:nvPr/>
          </p:nvSpPr>
          <p:spPr bwMode="auto">
            <a:xfrm>
              <a:off x="2071" y="3557"/>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38" name="Line 186">
              <a:extLst>
                <a:ext uri="{FF2B5EF4-FFF2-40B4-BE49-F238E27FC236}">
                  <a16:creationId xmlns:a16="http://schemas.microsoft.com/office/drawing/2014/main" id="{8CC265A6-A6B4-2F7B-FED3-EB90E36BDFDE}"/>
                </a:ext>
              </a:extLst>
            </p:cNvPr>
            <p:cNvSpPr>
              <a:spLocks noChangeShapeType="1"/>
            </p:cNvSpPr>
            <p:nvPr/>
          </p:nvSpPr>
          <p:spPr bwMode="auto">
            <a:xfrm>
              <a:off x="2071" y="3557"/>
              <a:ext cx="2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39" name="Line 187">
              <a:extLst>
                <a:ext uri="{FF2B5EF4-FFF2-40B4-BE49-F238E27FC236}">
                  <a16:creationId xmlns:a16="http://schemas.microsoft.com/office/drawing/2014/main" id="{79CED139-A67C-5474-D222-E4BFB7E9AD84}"/>
                </a:ext>
              </a:extLst>
            </p:cNvPr>
            <p:cNvSpPr>
              <a:spLocks noChangeShapeType="1"/>
            </p:cNvSpPr>
            <p:nvPr/>
          </p:nvSpPr>
          <p:spPr bwMode="auto">
            <a:xfrm>
              <a:off x="2071" y="3589"/>
              <a:ext cx="2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40" name="Line 188">
              <a:extLst>
                <a:ext uri="{FF2B5EF4-FFF2-40B4-BE49-F238E27FC236}">
                  <a16:creationId xmlns:a16="http://schemas.microsoft.com/office/drawing/2014/main" id="{9CE0797E-2519-AE12-19B4-62BDDC5A48E7}"/>
                </a:ext>
              </a:extLst>
            </p:cNvPr>
            <p:cNvSpPr>
              <a:spLocks noChangeShapeType="1"/>
            </p:cNvSpPr>
            <p:nvPr/>
          </p:nvSpPr>
          <p:spPr bwMode="auto">
            <a:xfrm flipH="1">
              <a:off x="2039" y="3621"/>
              <a:ext cx="3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41" name="Line 189">
              <a:extLst>
                <a:ext uri="{FF2B5EF4-FFF2-40B4-BE49-F238E27FC236}">
                  <a16:creationId xmlns:a16="http://schemas.microsoft.com/office/drawing/2014/main" id="{C99AAAEE-B8A1-BA86-50F8-906723617861}"/>
                </a:ext>
              </a:extLst>
            </p:cNvPr>
            <p:cNvSpPr>
              <a:spLocks noChangeShapeType="1"/>
            </p:cNvSpPr>
            <p:nvPr/>
          </p:nvSpPr>
          <p:spPr bwMode="auto">
            <a:xfrm>
              <a:off x="2103" y="3589"/>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42" name="Line 190">
              <a:extLst>
                <a:ext uri="{FF2B5EF4-FFF2-40B4-BE49-F238E27FC236}">
                  <a16:creationId xmlns:a16="http://schemas.microsoft.com/office/drawing/2014/main" id="{CB3F7CD4-5223-312E-829C-AD835964061F}"/>
                </a:ext>
              </a:extLst>
            </p:cNvPr>
            <p:cNvSpPr>
              <a:spLocks noChangeShapeType="1"/>
            </p:cNvSpPr>
            <p:nvPr/>
          </p:nvSpPr>
          <p:spPr bwMode="auto">
            <a:xfrm>
              <a:off x="2095" y="3589"/>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43" name="Line 191">
              <a:extLst>
                <a:ext uri="{FF2B5EF4-FFF2-40B4-BE49-F238E27FC236}">
                  <a16:creationId xmlns:a16="http://schemas.microsoft.com/office/drawing/2014/main" id="{DD95463D-B7EE-36AE-C14C-CA217B6AC102}"/>
                </a:ext>
              </a:extLst>
            </p:cNvPr>
            <p:cNvSpPr>
              <a:spLocks noChangeShapeType="1"/>
            </p:cNvSpPr>
            <p:nvPr/>
          </p:nvSpPr>
          <p:spPr bwMode="auto">
            <a:xfrm flipH="1">
              <a:off x="2095" y="3589"/>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44" name="Line 192">
              <a:extLst>
                <a:ext uri="{FF2B5EF4-FFF2-40B4-BE49-F238E27FC236}">
                  <a16:creationId xmlns:a16="http://schemas.microsoft.com/office/drawing/2014/main" id="{9BDA717B-B8F7-95BD-E248-6012B50BE996}"/>
                </a:ext>
              </a:extLst>
            </p:cNvPr>
            <p:cNvSpPr>
              <a:spLocks noChangeShapeType="1"/>
            </p:cNvSpPr>
            <p:nvPr/>
          </p:nvSpPr>
          <p:spPr bwMode="auto">
            <a:xfrm>
              <a:off x="2071" y="3589"/>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45" name="Line 193">
              <a:extLst>
                <a:ext uri="{FF2B5EF4-FFF2-40B4-BE49-F238E27FC236}">
                  <a16:creationId xmlns:a16="http://schemas.microsoft.com/office/drawing/2014/main" id="{1EA4B8E2-75AB-A39A-BD2C-E7B7AA149DC7}"/>
                </a:ext>
              </a:extLst>
            </p:cNvPr>
            <p:cNvSpPr>
              <a:spLocks noChangeShapeType="1"/>
            </p:cNvSpPr>
            <p:nvPr/>
          </p:nvSpPr>
          <p:spPr bwMode="auto">
            <a:xfrm flipH="1">
              <a:off x="2071" y="3621"/>
              <a:ext cx="2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46" name="Line 194">
              <a:extLst>
                <a:ext uri="{FF2B5EF4-FFF2-40B4-BE49-F238E27FC236}">
                  <a16:creationId xmlns:a16="http://schemas.microsoft.com/office/drawing/2014/main" id="{DAA24467-DA1F-35F4-5BA6-BA65064A21ED}"/>
                </a:ext>
              </a:extLst>
            </p:cNvPr>
            <p:cNvSpPr>
              <a:spLocks noChangeShapeType="1"/>
            </p:cNvSpPr>
            <p:nvPr/>
          </p:nvSpPr>
          <p:spPr bwMode="auto">
            <a:xfrm>
              <a:off x="2039" y="3474"/>
              <a:ext cx="20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47" name="Line 195">
              <a:extLst>
                <a:ext uri="{FF2B5EF4-FFF2-40B4-BE49-F238E27FC236}">
                  <a16:creationId xmlns:a16="http://schemas.microsoft.com/office/drawing/2014/main" id="{B3A64602-C90E-C3F9-F9C3-A29164B4BF96}"/>
                </a:ext>
              </a:extLst>
            </p:cNvPr>
            <p:cNvSpPr>
              <a:spLocks noChangeShapeType="1"/>
            </p:cNvSpPr>
            <p:nvPr/>
          </p:nvSpPr>
          <p:spPr bwMode="auto">
            <a:xfrm flipH="1">
              <a:off x="2283" y="3343"/>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48" name="Line 196">
              <a:extLst>
                <a:ext uri="{FF2B5EF4-FFF2-40B4-BE49-F238E27FC236}">
                  <a16:creationId xmlns:a16="http://schemas.microsoft.com/office/drawing/2014/main" id="{CBA423F0-0DBE-C9DF-9DBA-C31A3A1CC237}"/>
                </a:ext>
              </a:extLst>
            </p:cNvPr>
            <p:cNvSpPr>
              <a:spLocks noChangeShapeType="1"/>
            </p:cNvSpPr>
            <p:nvPr/>
          </p:nvSpPr>
          <p:spPr bwMode="auto">
            <a:xfrm flipH="1" flipV="1">
              <a:off x="2205" y="3474"/>
              <a:ext cx="17"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49" name="Line 197">
              <a:extLst>
                <a:ext uri="{FF2B5EF4-FFF2-40B4-BE49-F238E27FC236}">
                  <a16:creationId xmlns:a16="http://schemas.microsoft.com/office/drawing/2014/main" id="{ECBDAD48-A273-A7B4-F44D-791EE808E869}"/>
                </a:ext>
              </a:extLst>
            </p:cNvPr>
            <p:cNvSpPr>
              <a:spLocks noChangeShapeType="1"/>
            </p:cNvSpPr>
            <p:nvPr/>
          </p:nvSpPr>
          <p:spPr bwMode="auto">
            <a:xfrm flipH="1">
              <a:off x="2469" y="3343"/>
              <a:ext cx="5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50" name="Line 198">
              <a:extLst>
                <a:ext uri="{FF2B5EF4-FFF2-40B4-BE49-F238E27FC236}">
                  <a16:creationId xmlns:a16="http://schemas.microsoft.com/office/drawing/2014/main" id="{FE0AFE51-0B47-5A07-ECE2-BAED2F3F457D}"/>
                </a:ext>
              </a:extLst>
            </p:cNvPr>
            <p:cNvSpPr>
              <a:spLocks noChangeShapeType="1"/>
            </p:cNvSpPr>
            <p:nvPr/>
          </p:nvSpPr>
          <p:spPr bwMode="auto">
            <a:xfrm flipH="1">
              <a:off x="2460" y="3335"/>
              <a:ext cx="5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51" name="Line 199">
              <a:extLst>
                <a:ext uri="{FF2B5EF4-FFF2-40B4-BE49-F238E27FC236}">
                  <a16:creationId xmlns:a16="http://schemas.microsoft.com/office/drawing/2014/main" id="{2FDFFD9F-57E9-4A29-F8B8-91032230319D}"/>
                </a:ext>
              </a:extLst>
            </p:cNvPr>
            <p:cNvSpPr>
              <a:spLocks noChangeShapeType="1"/>
            </p:cNvSpPr>
            <p:nvPr/>
          </p:nvSpPr>
          <p:spPr bwMode="auto">
            <a:xfrm flipH="1">
              <a:off x="2349" y="3039"/>
              <a:ext cx="32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52" name="Line 200">
              <a:extLst>
                <a:ext uri="{FF2B5EF4-FFF2-40B4-BE49-F238E27FC236}">
                  <a16:creationId xmlns:a16="http://schemas.microsoft.com/office/drawing/2014/main" id="{2902505E-9A2C-3493-0434-509D4CC5F6A5}"/>
                </a:ext>
              </a:extLst>
            </p:cNvPr>
            <p:cNvSpPr>
              <a:spLocks noChangeShapeType="1"/>
            </p:cNvSpPr>
            <p:nvPr/>
          </p:nvSpPr>
          <p:spPr bwMode="auto">
            <a:xfrm flipH="1">
              <a:off x="2349" y="3188"/>
              <a:ext cx="32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53" name="Line 201">
              <a:extLst>
                <a:ext uri="{FF2B5EF4-FFF2-40B4-BE49-F238E27FC236}">
                  <a16:creationId xmlns:a16="http://schemas.microsoft.com/office/drawing/2014/main" id="{62926609-543B-E9A6-F598-D64DA6333E75}"/>
                </a:ext>
              </a:extLst>
            </p:cNvPr>
            <p:cNvSpPr>
              <a:spLocks noChangeShapeType="1"/>
            </p:cNvSpPr>
            <p:nvPr/>
          </p:nvSpPr>
          <p:spPr bwMode="auto">
            <a:xfrm>
              <a:off x="2094" y="3026"/>
              <a:ext cx="0" cy="1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54" name="Line 202">
              <a:extLst>
                <a:ext uri="{FF2B5EF4-FFF2-40B4-BE49-F238E27FC236}">
                  <a16:creationId xmlns:a16="http://schemas.microsoft.com/office/drawing/2014/main" id="{DC48DEC3-4BF6-ED4B-2EFD-2C4587AD668B}"/>
                </a:ext>
              </a:extLst>
            </p:cNvPr>
            <p:cNvSpPr>
              <a:spLocks noChangeShapeType="1"/>
            </p:cNvSpPr>
            <p:nvPr/>
          </p:nvSpPr>
          <p:spPr bwMode="auto">
            <a:xfrm>
              <a:off x="2106" y="3036"/>
              <a:ext cx="0" cy="15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55" name="Line 203">
              <a:extLst>
                <a:ext uri="{FF2B5EF4-FFF2-40B4-BE49-F238E27FC236}">
                  <a16:creationId xmlns:a16="http://schemas.microsoft.com/office/drawing/2014/main" id="{C86C9187-B9BE-3F86-7ACE-7E70608C1FE0}"/>
                </a:ext>
              </a:extLst>
            </p:cNvPr>
            <p:cNvSpPr>
              <a:spLocks noChangeShapeType="1"/>
            </p:cNvSpPr>
            <p:nvPr/>
          </p:nvSpPr>
          <p:spPr bwMode="auto">
            <a:xfrm>
              <a:off x="2231" y="3054"/>
              <a:ext cx="0" cy="1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56" name="Line 204">
              <a:extLst>
                <a:ext uri="{FF2B5EF4-FFF2-40B4-BE49-F238E27FC236}">
                  <a16:creationId xmlns:a16="http://schemas.microsoft.com/office/drawing/2014/main" id="{B418B7E8-D29E-9931-F3FB-70680033A0FD}"/>
                </a:ext>
              </a:extLst>
            </p:cNvPr>
            <p:cNvSpPr>
              <a:spLocks noChangeShapeType="1"/>
            </p:cNvSpPr>
            <p:nvPr/>
          </p:nvSpPr>
          <p:spPr bwMode="auto">
            <a:xfrm>
              <a:off x="2143" y="3054"/>
              <a:ext cx="0" cy="1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57" name="Line 205">
              <a:extLst>
                <a:ext uri="{FF2B5EF4-FFF2-40B4-BE49-F238E27FC236}">
                  <a16:creationId xmlns:a16="http://schemas.microsoft.com/office/drawing/2014/main" id="{C078ECA5-9076-6B1E-A858-386D556802DD}"/>
                </a:ext>
              </a:extLst>
            </p:cNvPr>
            <p:cNvSpPr>
              <a:spLocks noChangeShapeType="1"/>
            </p:cNvSpPr>
            <p:nvPr/>
          </p:nvSpPr>
          <p:spPr bwMode="auto">
            <a:xfrm flipH="1" flipV="1">
              <a:off x="2094" y="3201"/>
              <a:ext cx="142"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58" name="Line 206">
              <a:extLst>
                <a:ext uri="{FF2B5EF4-FFF2-40B4-BE49-F238E27FC236}">
                  <a16:creationId xmlns:a16="http://schemas.microsoft.com/office/drawing/2014/main" id="{3A0863A9-63A6-ADC1-FDB1-F938963AC5BC}"/>
                </a:ext>
              </a:extLst>
            </p:cNvPr>
            <p:cNvSpPr>
              <a:spLocks noChangeShapeType="1"/>
            </p:cNvSpPr>
            <p:nvPr/>
          </p:nvSpPr>
          <p:spPr bwMode="auto">
            <a:xfrm flipH="1" flipV="1">
              <a:off x="2106" y="3191"/>
              <a:ext cx="150" cy="4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59" name="Line 207">
              <a:extLst>
                <a:ext uri="{FF2B5EF4-FFF2-40B4-BE49-F238E27FC236}">
                  <a16:creationId xmlns:a16="http://schemas.microsoft.com/office/drawing/2014/main" id="{7F2BD233-3B6E-9788-E89B-2BC4B642413E}"/>
                </a:ext>
              </a:extLst>
            </p:cNvPr>
            <p:cNvSpPr>
              <a:spLocks noChangeShapeType="1"/>
            </p:cNvSpPr>
            <p:nvPr/>
          </p:nvSpPr>
          <p:spPr bwMode="auto">
            <a:xfrm flipH="1">
              <a:off x="2143" y="3173"/>
              <a:ext cx="8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60" name="Line 208">
              <a:extLst>
                <a:ext uri="{FF2B5EF4-FFF2-40B4-BE49-F238E27FC236}">
                  <a16:creationId xmlns:a16="http://schemas.microsoft.com/office/drawing/2014/main" id="{D6462BFF-3A96-D44B-6FCD-052919C4D4FF}"/>
                </a:ext>
              </a:extLst>
            </p:cNvPr>
            <p:cNvSpPr>
              <a:spLocks noChangeShapeType="1"/>
            </p:cNvSpPr>
            <p:nvPr/>
          </p:nvSpPr>
          <p:spPr bwMode="auto">
            <a:xfrm>
              <a:off x="2236" y="3239"/>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61" name="Line 209">
              <a:extLst>
                <a:ext uri="{FF2B5EF4-FFF2-40B4-BE49-F238E27FC236}">
                  <a16:creationId xmlns:a16="http://schemas.microsoft.com/office/drawing/2014/main" id="{EBBF8B80-EC8A-2ED9-726B-5F35499B003C}"/>
                </a:ext>
              </a:extLst>
            </p:cNvPr>
            <p:cNvSpPr>
              <a:spLocks noChangeShapeType="1"/>
            </p:cNvSpPr>
            <p:nvPr/>
          </p:nvSpPr>
          <p:spPr bwMode="auto">
            <a:xfrm flipV="1">
              <a:off x="2320" y="3243"/>
              <a:ext cx="0" cy="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62" name="Line 210">
              <a:extLst>
                <a:ext uri="{FF2B5EF4-FFF2-40B4-BE49-F238E27FC236}">
                  <a16:creationId xmlns:a16="http://schemas.microsoft.com/office/drawing/2014/main" id="{277E1FA7-81B8-7ECB-B7D1-25610B42F0DE}"/>
                </a:ext>
              </a:extLst>
            </p:cNvPr>
            <p:cNvSpPr>
              <a:spLocks noChangeShapeType="1"/>
            </p:cNvSpPr>
            <p:nvPr/>
          </p:nvSpPr>
          <p:spPr bwMode="auto">
            <a:xfrm flipV="1">
              <a:off x="2326" y="3251"/>
              <a:ext cx="0" cy="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63" name="Freeform 211">
              <a:extLst>
                <a:ext uri="{FF2B5EF4-FFF2-40B4-BE49-F238E27FC236}">
                  <a16:creationId xmlns:a16="http://schemas.microsoft.com/office/drawing/2014/main" id="{D2BCB975-5581-9905-7818-8C18B0474A6E}"/>
                </a:ext>
              </a:extLst>
            </p:cNvPr>
            <p:cNvSpPr>
              <a:spLocks/>
            </p:cNvSpPr>
            <p:nvPr/>
          </p:nvSpPr>
          <p:spPr bwMode="auto">
            <a:xfrm>
              <a:off x="2326" y="3263"/>
              <a:ext cx="17" cy="17"/>
            </a:xfrm>
            <a:custGeom>
              <a:avLst/>
              <a:gdLst>
                <a:gd name="T0" fmla="*/ 0 w 17"/>
                <a:gd name="T1" fmla="*/ 16 h 17"/>
                <a:gd name="T2" fmla="*/ 16 w 17"/>
                <a:gd name="T3" fmla="*/ 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364" name="Freeform 212">
              <a:extLst>
                <a:ext uri="{FF2B5EF4-FFF2-40B4-BE49-F238E27FC236}">
                  <a16:creationId xmlns:a16="http://schemas.microsoft.com/office/drawing/2014/main" id="{C9539B60-182B-2B4A-CE47-FCE410E26684}"/>
                </a:ext>
              </a:extLst>
            </p:cNvPr>
            <p:cNvSpPr>
              <a:spLocks/>
            </p:cNvSpPr>
            <p:nvPr/>
          </p:nvSpPr>
          <p:spPr bwMode="auto">
            <a:xfrm>
              <a:off x="2326" y="3246"/>
              <a:ext cx="17" cy="17"/>
            </a:xfrm>
            <a:custGeom>
              <a:avLst/>
              <a:gdLst>
                <a:gd name="T0" fmla="*/ 0 w 17"/>
                <a:gd name="T1" fmla="*/ 16 h 17"/>
                <a:gd name="T2" fmla="*/ 16 w 17"/>
                <a:gd name="T3" fmla="*/ 12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12"/>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365" name="Line 213">
              <a:extLst>
                <a:ext uri="{FF2B5EF4-FFF2-40B4-BE49-F238E27FC236}">
                  <a16:creationId xmlns:a16="http://schemas.microsoft.com/office/drawing/2014/main" id="{568CE2B3-41AD-ED8B-64B7-6FE0AA41B5BD}"/>
                </a:ext>
              </a:extLst>
            </p:cNvPr>
            <p:cNvSpPr>
              <a:spLocks noChangeShapeType="1"/>
            </p:cNvSpPr>
            <p:nvPr/>
          </p:nvSpPr>
          <p:spPr bwMode="auto">
            <a:xfrm flipH="1">
              <a:off x="2295" y="3291"/>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66" name="Line 214">
              <a:extLst>
                <a:ext uri="{FF2B5EF4-FFF2-40B4-BE49-F238E27FC236}">
                  <a16:creationId xmlns:a16="http://schemas.microsoft.com/office/drawing/2014/main" id="{6477964B-F6A3-CE16-3946-D15EA8E58E92}"/>
                </a:ext>
              </a:extLst>
            </p:cNvPr>
            <p:cNvSpPr>
              <a:spLocks noChangeShapeType="1"/>
            </p:cNvSpPr>
            <p:nvPr/>
          </p:nvSpPr>
          <p:spPr bwMode="auto">
            <a:xfrm>
              <a:off x="2315" y="3271"/>
              <a:ext cx="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67" name="Line 215">
              <a:extLst>
                <a:ext uri="{FF2B5EF4-FFF2-40B4-BE49-F238E27FC236}">
                  <a16:creationId xmlns:a16="http://schemas.microsoft.com/office/drawing/2014/main" id="{5BE7BC14-BCEB-BFA2-A775-939F230E6A8C}"/>
                </a:ext>
              </a:extLst>
            </p:cNvPr>
            <p:cNvSpPr>
              <a:spLocks noChangeShapeType="1"/>
            </p:cNvSpPr>
            <p:nvPr/>
          </p:nvSpPr>
          <p:spPr bwMode="auto">
            <a:xfrm flipV="1">
              <a:off x="2327" y="3250"/>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68" name="Line 216">
              <a:extLst>
                <a:ext uri="{FF2B5EF4-FFF2-40B4-BE49-F238E27FC236}">
                  <a16:creationId xmlns:a16="http://schemas.microsoft.com/office/drawing/2014/main" id="{3F1DAE63-632E-0F2D-B994-5BE62AD93A95}"/>
                </a:ext>
              </a:extLst>
            </p:cNvPr>
            <p:cNvSpPr>
              <a:spLocks noChangeShapeType="1"/>
            </p:cNvSpPr>
            <p:nvPr/>
          </p:nvSpPr>
          <p:spPr bwMode="auto">
            <a:xfrm>
              <a:off x="2320" y="3263"/>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69" name="Line 217">
              <a:extLst>
                <a:ext uri="{FF2B5EF4-FFF2-40B4-BE49-F238E27FC236}">
                  <a16:creationId xmlns:a16="http://schemas.microsoft.com/office/drawing/2014/main" id="{AD0CDE9A-3B9F-8275-F8C4-9D006A479F48}"/>
                </a:ext>
              </a:extLst>
            </p:cNvPr>
            <p:cNvSpPr>
              <a:spLocks noChangeShapeType="1"/>
            </p:cNvSpPr>
            <p:nvPr/>
          </p:nvSpPr>
          <p:spPr bwMode="auto">
            <a:xfrm>
              <a:off x="2320" y="3251"/>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70" name="Line 218">
              <a:extLst>
                <a:ext uri="{FF2B5EF4-FFF2-40B4-BE49-F238E27FC236}">
                  <a16:creationId xmlns:a16="http://schemas.microsoft.com/office/drawing/2014/main" id="{67F9C0BA-56F4-8C02-F2E7-EA5453F5EDEE}"/>
                </a:ext>
              </a:extLst>
            </p:cNvPr>
            <p:cNvSpPr>
              <a:spLocks noChangeShapeType="1"/>
            </p:cNvSpPr>
            <p:nvPr/>
          </p:nvSpPr>
          <p:spPr bwMode="auto">
            <a:xfrm flipH="1">
              <a:off x="2320" y="3246"/>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71" name="Line 219">
              <a:extLst>
                <a:ext uri="{FF2B5EF4-FFF2-40B4-BE49-F238E27FC236}">
                  <a16:creationId xmlns:a16="http://schemas.microsoft.com/office/drawing/2014/main" id="{B3E6321B-C2FF-0132-9E87-4F3B8F7628C4}"/>
                </a:ext>
              </a:extLst>
            </p:cNvPr>
            <p:cNvSpPr>
              <a:spLocks noChangeShapeType="1"/>
            </p:cNvSpPr>
            <p:nvPr/>
          </p:nvSpPr>
          <p:spPr bwMode="auto">
            <a:xfrm>
              <a:off x="2320" y="3268"/>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72" name="Line 220">
              <a:extLst>
                <a:ext uri="{FF2B5EF4-FFF2-40B4-BE49-F238E27FC236}">
                  <a16:creationId xmlns:a16="http://schemas.microsoft.com/office/drawing/2014/main" id="{4487E8A8-BE2D-5325-5B52-A3487BCC3A36}"/>
                </a:ext>
              </a:extLst>
            </p:cNvPr>
            <p:cNvSpPr>
              <a:spLocks noChangeShapeType="1"/>
            </p:cNvSpPr>
            <p:nvPr/>
          </p:nvSpPr>
          <p:spPr bwMode="auto">
            <a:xfrm>
              <a:off x="2303" y="3240"/>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73" name="Line 221">
              <a:extLst>
                <a:ext uri="{FF2B5EF4-FFF2-40B4-BE49-F238E27FC236}">
                  <a16:creationId xmlns:a16="http://schemas.microsoft.com/office/drawing/2014/main" id="{29619DA1-6B0F-934D-360C-089A97FEC46B}"/>
                </a:ext>
              </a:extLst>
            </p:cNvPr>
            <p:cNvSpPr>
              <a:spLocks noChangeShapeType="1"/>
            </p:cNvSpPr>
            <p:nvPr/>
          </p:nvSpPr>
          <p:spPr bwMode="auto">
            <a:xfrm flipH="1">
              <a:off x="2315" y="3243"/>
              <a:ext cx="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74" name="Freeform 222">
              <a:extLst>
                <a:ext uri="{FF2B5EF4-FFF2-40B4-BE49-F238E27FC236}">
                  <a16:creationId xmlns:a16="http://schemas.microsoft.com/office/drawing/2014/main" id="{CED7C224-0F8C-5AA7-BBAF-2598FF8BF821}"/>
                </a:ext>
              </a:extLst>
            </p:cNvPr>
            <p:cNvSpPr>
              <a:spLocks/>
            </p:cNvSpPr>
            <p:nvPr/>
          </p:nvSpPr>
          <p:spPr bwMode="auto">
            <a:xfrm>
              <a:off x="2286" y="3305"/>
              <a:ext cx="17" cy="17"/>
            </a:xfrm>
            <a:custGeom>
              <a:avLst/>
              <a:gdLst>
                <a:gd name="T0" fmla="*/ 16 w 17"/>
                <a:gd name="T1" fmla="*/ 0 h 17"/>
                <a:gd name="T2" fmla="*/ 16 w 17"/>
                <a:gd name="T3" fmla="*/ 11 h 17"/>
                <a:gd name="T4" fmla="*/ 0 w 17"/>
                <a:gd name="T5" fmla="*/ 12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6" y="11"/>
                  </a:lnTo>
                  <a:lnTo>
                    <a:pt x="0" y="12"/>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375" name="Freeform 223">
              <a:extLst>
                <a:ext uri="{FF2B5EF4-FFF2-40B4-BE49-F238E27FC236}">
                  <a16:creationId xmlns:a16="http://schemas.microsoft.com/office/drawing/2014/main" id="{CE384BE7-2C67-A414-5AAC-1F97B91CA1D7}"/>
                </a:ext>
              </a:extLst>
            </p:cNvPr>
            <p:cNvSpPr>
              <a:spLocks/>
            </p:cNvSpPr>
            <p:nvPr/>
          </p:nvSpPr>
          <p:spPr bwMode="auto">
            <a:xfrm>
              <a:off x="2286" y="3298"/>
              <a:ext cx="17" cy="17"/>
            </a:xfrm>
            <a:custGeom>
              <a:avLst/>
              <a:gdLst>
                <a:gd name="T0" fmla="*/ 16 w 17"/>
                <a:gd name="T1" fmla="*/ 0 h 17"/>
                <a:gd name="T2" fmla="*/ 0 w 17"/>
                <a:gd name="T3" fmla="*/ 6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6"/>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376" name="Line 224">
              <a:extLst>
                <a:ext uri="{FF2B5EF4-FFF2-40B4-BE49-F238E27FC236}">
                  <a16:creationId xmlns:a16="http://schemas.microsoft.com/office/drawing/2014/main" id="{3230E43F-0807-0C92-4D5F-42DE24D3D189}"/>
                </a:ext>
              </a:extLst>
            </p:cNvPr>
            <p:cNvSpPr>
              <a:spLocks noChangeShapeType="1"/>
            </p:cNvSpPr>
            <p:nvPr/>
          </p:nvSpPr>
          <p:spPr bwMode="auto">
            <a:xfrm>
              <a:off x="2292" y="3321"/>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77" name="Line 225">
              <a:extLst>
                <a:ext uri="{FF2B5EF4-FFF2-40B4-BE49-F238E27FC236}">
                  <a16:creationId xmlns:a16="http://schemas.microsoft.com/office/drawing/2014/main" id="{244B366E-D5A6-77A2-0DE1-08C2F601FD4B}"/>
                </a:ext>
              </a:extLst>
            </p:cNvPr>
            <p:cNvSpPr>
              <a:spLocks noChangeShapeType="1"/>
            </p:cNvSpPr>
            <p:nvPr/>
          </p:nvSpPr>
          <p:spPr bwMode="auto">
            <a:xfrm>
              <a:off x="2292" y="3295"/>
              <a:ext cx="0" cy="2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78" name="Line 226">
              <a:extLst>
                <a:ext uri="{FF2B5EF4-FFF2-40B4-BE49-F238E27FC236}">
                  <a16:creationId xmlns:a16="http://schemas.microsoft.com/office/drawing/2014/main" id="{523D6DB4-4324-F6DF-738F-A377F45AC0D4}"/>
                </a:ext>
              </a:extLst>
            </p:cNvPr>
            <p:cNvSpPr>
              <a:spLocks noChangeShapeType="1"/>
            </p:cNvSpPr>
            <p:nvPr/>
          </p:nvSpPr>
          <p:spPr bwMode="auto">
            <a:xfrm flipH="1">
              <a:off x="2292" y="3295"/>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79" name="Line 227">
              <a:extLst>
                <a:ext uri="{FF2B5EF4-FFF2-40B4-BE49-F238E27FC236}">
                  <a16:creationId xmlns:a16="http://schemas.microsoft.com/office/drawing/2014/main" id="{D8A0B8E3-31CE-2B18-146C-AE10ACCE6985}"/>
                </a:ext>
              </a:extLst>
            </p:cNvPr>
            <p:cNvSpPr>
              <a:spLocks noChangeShapeType="1"/>
            </p:cNvSpPr>
            <p:nvPr/>
          </p:nvSpPr>
          <p:spPr bwMode="auto">
            <a:xfrm>
              <a:off x="2286" y="3301"/>
              <a:ext cx="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80" name="Line 228">
              <a:extLst>
                <a:ext uri="{FF2B5EF4-FFF2-40B4-BE49-F238E27FC236}">
                  <a16:creationId xmlns:a16="http://schemas.microsoft.com/office/drawing/2014/main" id="{414EFF5F-270F-6BC3-887D-10D2F3026203}"/>
                </a:ext>
              </a:extLst>
            </p:cNvPr>
            <p:cNvSpPr>
              <a:spLocks noChangeShapeType="1"/>
            </p:cNvSpPr>
            <p:nvPr/>
          </p:nvSpPr>
          <p:spPr bwMode="auto">
            <a:xfrm>
              <a:off x="2288" y="3314"/>
              <a:ext cx="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81" name="Line 229">
              <a:extLst>
                <a:ext uri="{FF2B5EF4-FFF2-40B4-BE49-F238E27FC236}">
                  <a16:creationId xmlns:a16="http://schemas.microsoft.com/office/drawing/2014/main" id="{405FE6D1-1DCD-7F04-E1FC-9848ED6EAEB6}"/>
                </a:ext>
              </a:extLst>
            </p:cNvPr>
            <p:cNvSpPr>
              <a:spLocks noChangeShapeType="1"/>
            </p:cNvSpPr>
            <p:nvPr/>
          </p:nvSpPr>
          <p:spPr bwMode="auto">
            <a:xfrm>
              <a:off x="2288" y="3305"/>
              <a:ext cx="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82" name="Line 230">
              <a:extLst>
                <a:ext uri="{FF2B5EF4-FFF2-40B4-BE49-F238E27FC236}">
                  <a16:creationId xmlns:a16="http://schemas.microsoft.com/office/drawing/2014/main" id="{2B278C88-055B-17A6-D8D9-DA2D5E43DD48}"/>
                </a:ext>
              </a:extLst>
            </p:cNvPr>
            <p:cNvSpPr>
              <a:spLocks noChangeShapeType="1"/>
            </p:cNvSpPr>
            <p:nvPr/>
          </p:nvSpPr>
          <p:spPr bwMode="auto">
            <a:xfrm flipH="1">
              <a:off x="2288" y="3298"/>
              <a:ext cx="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83" name="Line 231">
              <a:extLst>
                <a:ext uri="{FF2B5EF4-FFF2-40B4-BE49-F238E27FC236}">
                  <a16:creationId xmlns:a16="http://schemas.microsoft.com/office/drawing/2014/main" id="{33F1876C-1153-4388-FF61-367700DB0B60}"/>
                </a:ext>
              </a:extLst>
            </p:cNvPr>
            <p:cNvSpPr>
              <a:spLocks noChangeShapeType="1"/>
            </p:cNvSpPr>
            <p:nvPr/>
          </p:nvSpPr>
          <p:spPr bwMode="auto">
            <a:xfrm>
              <a:off x="2288" y="3318"/>
              <a:ext cx="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84" name="Freeform 232">
              <a:extLst>
                <a:ext uri="{FF2B5EF4-FFF2-40B4-BE49-F238E27FC236}">
                  <a16:creationId xmlns:a16="http://schemas.microsoft.com/office/drawing/2014/main" id="{DF874058-EF6D-EE88-3799-08C74BDB7342}"/>
                </a:ext>
              </a:extLst>
            </p:cNvPr>
            <p:cNvSpPr>
              <a:spLocks/>
            </p:cNvSpPr>
            <p:nvPr/>
          </p:nvSpPr>
          <p:spPr bwMode="auto">
            <a:xfrm>
              <a:off x="2303" y="3240"/>
              <a:ext cx="17" cy="82"/>
            </a:xfrm>
            <a:custGeom>
              <a:avLst/>
              <a:gdLst>
                <a:gd name="T0" fmla="*/ 0 w 17"/>
                <a:gd name="T1" fmla="*/ 81 h 82"/>
                <a:gd name="T2" fmla="*/ 16 w 17"/>
                <a:gd name="T3" fmla="*/ 81 h 82"/>
                <a:gd name="T4" fmla="*/ 16 w 17"/>
                <a:gd name="T5" fmla="*/ 0 h 82"/>
                <a:gd name="T6" fmla="*/ 0 60000 65536"/>
                <a:gd name="T7" fmla="*/ 0 60000 65536"/>
                <a:gd name="T8" fmla="*/ 0 60000 65536"/>
                <a:gd name="T9" fmla="*/ 0 w 17"/>
                <a:gd name="T10" fmla="*/ 0 h 82"/>
                <a:gd name="T11" fmla="*/ 17 w 17"/>
                <a:gd name="T12" fmla="*/ 82 h 82"/>
              </a:gdLst>
              <a:ahLst/>
              <a:cxnLst>
                <a:cxn ang="T6">
                  <a:pos x="T0" y="T1"/>
                </a:cxn>
                <a:cxn ang="T7">
                  <a:pos x="T2" y="T3"/>
                </a:cxn>
                <a:cxn ang="T8">
                  <a:pos x="T4" y="T5"/>
                </a:cxn>
              </a:cxnLst>
              <a:rect l="T9" t="T10" r="T11" b="T12"/>
              <a:pathLst>
                <a:path w="17" h="82">
                  <a:moveTo>
                    <a:pt x="0" y="81"/>
                  </a:moveTo>
                  <a:lnTo>
                    <a:pt x="16" y="81"/>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385" name="Freeform 233">
              <a:extLst>
                <a:ext uri="{FF2B5EF4-FFF2-40B4-BE49-F238E27FC236}">
                  <a16:creationId xmlns:a16="http://schemas.microsoft.com/office/drawing/2014/main" id="{155F5492-1008-30A2-DFE3-488A3F1BE78A}"/>
                </a:ext>
              </a:extLst>
            </p:cNvPr>
            <p:cNvSpPr>
              <a:spLocks/>
            </p:cNvSpPr>
            <p:nvPr/>
          </p:nvSpPr>
          <p:spPr bwMode="auto">
            <a:xfrm>
              <a:off x="2341" y="3227"/>
              <a:ext cx="17" cy="17"/>
            </a:xfrm>
            <a:custGeom>
              <a:avLst/>
              <a:gdLst>
                <a:gd name="T0" fmla="*/ 0 w 17"/>
                <a:gd name="T1" fmla="*/ 16 h 17"/>
                <a:gd name="T2" fmla="*/ 10 w 17"/>
                <a:gd name="T3" fmla="*/ 13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0" y="13"/>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386" name="Line 234">
              <a:extLst>
                <a:ext uri="{FF2B5EF4-FFF2-40B4-BE49-F238E27FC236}">
                  <a16:creationId xmlns:a16="http://schemas.microsoft.com/office/drawing/2014/main" id="{0891E832-574F-D269-36FE-F0B4938F79ED}"/>
                </a:ext>
              </a:extLst>
            </p:cNvPr>
            <p:cNvSpPr>
              <a:spLocks noChangeShapeType="1"/>
            </p:cNvSpPr>
            <p:nvPr/>
          </p:nvSpPr>
          <p:spPr bwMode="auto">
            <a:xfrm flipH="1">
              <a:off x="2303" y="3234"/>
              <a:ext cx="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87" name="Line 235">
              <a:extLst>
                <a:ext uri="{FF2B5EF4-FFF2-40B4-BE49-F238E27FC236}">
                  <a16:creationId xmlns:a16="http://schemas.microsoft.com/office/drawing/2014/main" id="{EC926A18-45CD-9226-0DE2-C0476B4E5CD8}"/>
                </a:ext>
              </a:extLst>
            </p:cNvPr>
            <p:cNvSpPr>
              <a:spLocks noChangeShapeType="1"/>
            </p:cNvSpPr>
            <p:nvPr/>
          </p:nvSpPr>
          <p:spPr bwMode="auto">
            <a:xfrm>
              <a:off x="2236" y="3286"/>
              <a:ext cx="6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88" name="Line 236">
              <a:extLst>
                <a:ext uri="{FF2B5EF4-FFF2-40B4-BE49-F238E27FC236}">
                  <a16:creationId xmlns:a16="http://schemas.microsoft.com/office/drawing/2014/main" id="{31273C9B-91DA-2134-6D31-6B19DBAD239C}"/>
                </a:ext>
              </a:extLst>
            </p:cNvPr>
            <p:cNvSpPr>
              <a:spLocks noChangeShapeType="1"/>
            </p:cNvSpPr>
            <p:nvPr/>
          </p:nvSpPr>
          <p:spPr bwMode="auto">
            <a:xfrm flipH="1">
              <a:off x="2143" y="3069"/>
              <a:ext cx="8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89" name="Line 237">
              <a:extLst>
                <a:ext uri="{FF2B5EF4-FFF2-40B4-BE49-F238E27FC236}">
                  <a16:creationId xmlns:a16="http://schemas.microsoft.com/office/drawing/2014/main" id="{9B59BEF0-BB37-199C-09A3-DA50E75A8F1E}"/>
                </a:ext>
              </a:extLst>
            </p:cNvPr>
            <p:cNvSpPr>
              <a:spLocks noChangeShapeType="1"/>
            </p:cNvSpPr>
            <p:nvPr/>
          </p:nvSpPr>
          <p:spPr bwMode="auto">
            <a:xfrm flipH="1">
              <a:off x="2143" y="3158"/>
              <a:ext cx="8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90" name="Line 238">
              <a:extLst>
                <a:ext uri="{FF2B5EF4-FFF2-40B4-BE49-F238E27FC236}">
                  <a16:creationId xmlns:a16="http://schemas.microsoft.com/office/drawing/2014/main" id="{3CF74D2A-6E2E-2F40-10F3-734BF679170A}"/>
                </a:ext>
              </a:extLst>
            </p:cNvPr>
            <p:cNvSpPr>
              <a:spLocks noChangeShapeType="1"/>
            </p:cNvSpPr>
            <p:nvPr/>
          </p:nvSpPr>
          <p:spPr bwMode="auto">
            <a:xfrm flipH="1">
              <a:off x="2143" y="3054"/>
              <a:ext cx="8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91" name="Line 239">
              <a:extLst>
                <a:ext uri="{FF2B5EF4-FFF2-40B4-BE49-F238E27FC236}">
                  <a16:creationId xmlns:a16="http://schemas.microsoft.com/office/drawing/2014/main" id="{34032A92-1CF3-F092-EA38-58D10C6ACEC9}"/>
                </a:ext>
              </a:extLst>
            </p:cNvPr>
            <p:cNvSpPr>
              <a:spLocks noChangeShapeType="1"/>
            </p:cNvSpPr>
            <p:nvPr/>
          </p:nvSpPr>
          <p:spPr bwMode="auto">
            <a:xfrm flipH="1">
              <a:off x="2118" y="3166"/>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92" name="Freeform 240">
              <a:extLst>
                <a:ext uri="{FF2B5EF4-FFF2-40B4-BE49-F238E27FC236}">
                  <a16:creationId xmlns:a16="http://schemas.microsoft.com/office/drawing/2014/main" id="{5DA19DBE-D91E-A0AD-901A-9D61E054EBBC}"/>
                </a:ext>
              </a:extLst>
            </p:cNvPr>
            <p:cNvSpPr>
              <a:spLocks/>
            </p:cNvSpPr>
            <p:nvPr/>
          </p:nvSpPr>
          <p:spPr bwMode="auto">
            <a:xfrm>
              <a:off x="2118" y="3062"/>
              <a:ext cx="26" cy="105"/>
            </a:xfrm>
            <a:custGeom>
              <a:avLst/>
              <a:gdLst>
                <a:gd name="T0" fmla="*/ 25 w 26"/>
                <a:gd name="T1" fmla="*/ 0 h 105"/>
                <a:gd name="T2" fmla="*/ 0 w 26"/>
                <a:gd name="T3" fmla="*/ 0 h 105"/>
                <a:gd name="T4" fmla="*/ 0 w 26"/>
                <a:gd name="T5" fmla="*/ 104 h 105"/>
                <a:gd name="T6" fmla="*/ 0 60000 65536"/>
                <a:gd name="T7" fmla="*/ 0 60000 65536"/>
                <a:gd name="T8" fmla="*/ 0 60000 65536"/>
                <a:gd name="T9" fmla="*/ 0 w 26"/>
                <a:gd name="T10" fmla="*/ 0 h 105"/>
                <a:gd name="T11" fmla="*/ 26 w 26"/>
                <a:gd name="T12" fmla="*/ 105 h 105"/>
              </a:gdLst>
              <a:ahLst/>
              <a:cxnLst>
                <a:cxn ang="T6">
                  <a:pos x="T0" y="T1"/>
                </a:cxn>
                <a:cxn ang="T7">
                  <a:pos x="T2" y="T3"/>
                </a:cxn>
                <a:cxn ang="T8">
                  <a:pos x="T4" y="T5"/>
                </a:cxn>
              </a:cxnLst>
              <a:rect l="T9" t="T10" r="T11" b="T12"/>
              <a:pathLst>
                <a:path w="26" h="105">
                  <a:moveTo>
                    <a:pt x="25" y="0"/>
                  </a:moveTo>
                  <a:lnTo>
                    <a:pt x="0" y="0"/>
                  </a:lnTo>
                  <a:lnTo>
                    <a:pt x="0" y="10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393" name="Line 241">
              <a:extLst>
                <a:ext uri="{FF2B5EF4-FFF2-40B4-BE49-F238E27FC236}">
                  <a16:creationId xmlns:a16="http://schemas.microsoft.com/office/drawing/2014/main" id="{3624A207-901E-872C-8737-8E0579C56C74}"/>
                </a:ext>
              </a:extLst>
            </p:cNvPr>
            <p:cNvSpPr>
              <a:spLocks noChangeShapeType="1"/>
            </p:cNvSpPr>
            <p:nvPr/>
          </p:nvSpPr>
          <p:spPr bwMode="auto">
            <a:xfrm flipH="1">
              <a:off x="2231" y="3062"/>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94" name="Line 242">
              <a:extLst>
                <a:ext uri="{FF2B5EF4-FFF2-40B4-BE49-F238E27FC236}">
                  <a16:creationId xmlns:a16="http://schemas.microsoft.com/office/drawing/2014/main" id="{84071527-B4B8-3B8F-C374-EA58274F842E}"/>
                </a:ext>
              </a:extLst>
            </p:cNvPr>
            <p:cNvSpPr>
              <a:spLocks noChangeShapeType="1"/>
            </p:cNvSpPr>
            <p:nvPr/>
          </p:nvSpPr>
          <p:spPr bwMode="auto">
            <a:xfrm flipH="1">
              <a:off x="2231" y="3166"/>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95" name="Line 243">
              <a:extLst>
                <a:ext uri="{FF2B5EF4-FFF2-40B4-BE49-F238E27FC236}">
                  <a16:creationId xmlns:a16="http://schemas.microsoft.com/office/drawing/2014/main" id="{BE74D3C9-91C0-BF55-26AB-15418D35C59E}"/>
                </a:ext>
              </a:extLst>
            </p:cNvPr>
            <p:cNvSpPr>
              <a:spLocks noChangeShapeType="1"/>
            </p:cNvSpPr>
            <p:nvPr/>
          </p:nvSpPr>
          <p:spPr bwMode="auto">
            <a:xfrm flipV="1">
              <a:off x="2672" y="3039"/>
              <a:ext cx="0" cy="14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96" name="Line 244">
              <a:extLst>
                <a:ext uri="{FF2B5EF4-FFF2-40B4-BE49-F238E27FC236}">
                  <a16:creationId xmlns:a16="http://schemas.microsoft.com/office/drawing/2014/main" id="{CAD63DD2-3A6F-30E8-214A-CA3F16A69BA3}"/>
                </a:ext>
              </a:extLst>
            </p:cNvPr>
            <p:cNvSpPr>
              <a:spLocks noChangeShapeType="1"/>
            </p:cNvSpPr>
            <p:nvPr/>
          </p:nvSpPr>
          <p:spPr bwMode="auto">
            <a:xfrm flipH="1">
              <a:off x="2672" y="3164"/>
              <a:ext cx="16" cy="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97" name="Line 245">
              <a:extLst>
                <a:ext uri="{FF2B5EF4-FFF2-40B4-BE49-F238E27FC236}">
                  <a16:creationId xmlns:a16="http://schemas.microsoft.com/office/drawing/2014/main" id="{7931678C-644E-8455-CD2D-42A68D3806D1}"/>
                </a:ext>
              </a:extLst>
            </p:cNvPr>
            <p:cNvSpPr>
              <a:spLocks noChangeShapeType="1"/>
            </p:cNvSpPr>
            <p:nvPr/>
          </p:nvSpPr>
          <p:spPr bwMode="auto">
            <a:xfrm flipH="1">
              <a:off x="2520" y="3240"/>
              <a:ext cx="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98" name="Line 246">
              <a:extLst>
                <a:ext uri="{FF2B5EF4-FFF2-40B4-BE49-F238E27FC236}">
                  <a16:creationId xmlns:a16="http://schemas.microsoft.com/office/drawing/2014/main" id="{06B6523C-3190-64D7-76E1-06541BEF9705}"/>
                </a:ext>
              </a:extLst>
            </p:cNvPr>
            <p:cNvSpPr>
              <a:spLocks noChangeShapeType="1"/>
            </p:cNvSpPr>
            <p:nvPr/>
          </p:nvSpPr>
          <p:spPr bwMode="auto">
            <a:xfrm flipH="1">
              <a:off x="2512" y="3233"/>
              <a:ext cx="6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399" name="Line 247">
              <a:extLst>
                <a:ext uri="{FF2B5EF4-FFF2-40B4-BE49-F238E27FC236}">
                  <a16:creationId xmlns:a16="http://schemas.microsoft.com/office/drawing/2014/main" id="{1857A6C0-2594-7885-A1A7-DC7B3D270716}"/>
                </a:ext>
              </a:extLst>
            </p:cNvPr>
            <p:cNvSpPr>
              <a:spLocks noChangeShapeType="1"/>
            </p:cNvSpPr>
            <p:nvPr/>
          </p:nvSpPr>
          <p:spPr bwMode="auto">
            <a:xfrm>
              <a:off x="2573" y="3196"/>
              <a:ext cx="0"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00" name="Freeform 248">
              <a:extLst>
                <a:ext uri="{FF2B5EF4-FFF2-40B4-BE49-F238E27FC236}">
                  <a16:creationId xmlns:a16="http://schemas.microsoft.com/office/drawing/2014/main" id="{E022E561-641A-6CD8-168A-C6B9DF90DA8D}"/>
                </a:ext>
              </a:extLst>
            </p:cNvPr>
            <p:cNvSpPr>
              <a:spLocks/>
            </p:cNvSpPr>
            <p:nvPr/>
          </p:nvSpPr>
          <p:spPr bwMode="auto">
            <a:xfrm>
              <a:off x="2573" y="3188"/>
              <a:ext cx="17" cy="17"/>
            </a:xfrm>
            <a:custGeom>
              <a:avLst/>
              <a:gdLst>
                <a:gd name="T0" fmla="*/ 0 w 17"/>
                <a:gd name="T1" fmla="*/ 0 h 17"/>
                <a:gd name="T2" fmla="*/ 0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0"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01" name="Freeform 249">
              <a:extLst>
                <a:ext uri="{FF2B5EF4-FFF2-40B4-BE49-F238E27FC236}">
                  <a16:creationId xmlns:a16="http://schemas.microsoft.com/office/drawing/2014/main" id="{65235ACB-DBCE-E7A9-A096-EE891E048446}"/>
                </a:ext>
              </a:extLst>
            </p:cNvPr>
            <p:cNvSpPr>
              <a:spLocks/>
            </p:cNvSpPr>
            <p:nvPr/>
          </p:nvSpPr>
          <p:spPr bwMode="auto">
            <a:xfrm>
              <a:off x="2540" y="3188"/>
              <a:ext cx="17" cy="17"/>
            </a:xfrm>
            <a:custGeom>
              <a:avLst/>
              <a:gdLst>
                <a:gd name="T0" fmla="*/ 16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16"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02" name="Line 250">
              <a:extLst>
                <a:ext uri="{FF2B5EF4-FFF2-40B4-BE49-F238E27FC236}">
                  <a16:creationId xmlns:a16="http://schemas.microsoft.com/office/drawing/2014/main" id="{23B80E06-263C-625D-0ADA-CD1310651D6B}"/>
                </a:ext>
              </a:extLst>
            </p:cNvPr>
            <p:cNvSpPr>
              <a:spLocks noChangeShapeType="1"/>
            </p:cNvSpPr>
            <p:nvPr/>
          </p:nvSpPr>
          <p:spPr bwMode="auto">
            <a:xfrm>
              <a:off x="2547" y="3196"/>
              <a:ext cx="0"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03" name="Line 251">
              <a:extLst>
                <a:ext uri="{FF2B5EF4-FFF2-40B4-BE49-F238E27FC236}">
                  <a16:creationId xmlns:a16="http://schemas.microsoft.com/office/drawing/2014/main" id="{955BEA41-A9B7-571D-5FE4-E4277F4B7E7E}"/>
                </a:ext>
              </a:extLst>
            </p:cNvPr>
            <p:cNvSpPr>
              <a:spLocks noChangeShapeType="1"/>
            </p:cNvSpPr>
            <p:nvPr/>
          </p:nvSpPr>
          <p:spPr bwMode="auto">
            <a:xfrm>
              <a:off x="2579" y="3233"/>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04" name="Line 252">
              <a:extLst>
                <a:ext uri="{FF2B5EF4-FFF2-40B4-BE49-F238E27FC236}">
                  <a16:creationId xmlns:a16="http://schemas.microsoft.com/office/drawing/2014/main" id="{885C28BB-CEAE-DEA0-9E63-38BE24DC40C9}"/>
                </a:ext>
              </a:extLst>
            </p:cNvPr>
            <p:cNvSpPr>
              <a:spLocks noChangeShapeType="1"/>
            </p:cNvSpPr>
            <p:nvPr/>
          </p:nvSpPr>
          <p:spPr bwMode="auto">
            <a:xfrm flipV="1">
              <a:off x="2570" y="3243"/>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05" name="Line 253">
              <a:extLst>
                <a:ext uri="{FF2B5EF4-FFF2-40B4-BE49-F238E27FC236}">
                  <a16:creationId xmlns:a16="http://schemas.microsoft.com/office/drawing/2014/main" id="{1E23A13D-3927-4C63-8412-2B7393215D1A}"/>
                </a:ext>
              </a:extLst>
            </p:cNvPr>
            <p:cNvSpPr>
              <a:spLocks noChangeShapeType="1"/>
            </p:cNvSpPr>
            <p:nvPr/>
          </p:nvSpPr>
          <p:spPr bwMode="auto">
            <a:xfrm flipV="1">
              <a:off x="2573" y="3240"/>
              <a:ext cx="0"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06" name="Line 254">
              <a:extLst>
                <a:ext uri="{FF2B5EF4-FFF2-40B4-BE49-F238E27FC236}">
                  <a16:creationId xmlns:a16="http://schemas.microsoft.com/office/drawing/2014/main" id="{33F00A9C-0434-D726-25CF-1743D516F27D}"/>
                </a:ext>
              </a:extLst>
            </p:cNvPr>
            <p:cNvSpPr>
              <a:spLocks noChangeShapeType="1"/>
            </p:cNvSpPr>
            <p:nvPr/>
          </p:nvSpPr>
          <p:spPr bwMode="auto">
            <a:xfrm>
              <a:off x="2550" y="3243"/>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07" name="Line 255">
              <a:extLst>
                <a:ext uri="{FF2B5EF4-FFF2-40B4-BE49-F238E27FC236}">
                  <a16:creationId xmlns:a16="http://schemas.microsoft.com/office/drawing/2014/main" id="{0F8CC7D0-AFF6-D306-896C-D466B6771F0B}"/>
                </a:ext>
              </a:extLst>
            </p:cNvPr>
            <p:cNvSpPr>
              <a:spLocks noChangeShapeType="1"/>
            </p:cNvSpPr>
            <p:nvPr/>
          </p:nvSpPr>
          <p:spPr bwMode="auto">
            <a:xfrm flipV="1">
              <a:off x="2555" y="3243"/>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08" name="Line 256">
              <a:extLst>
                <a:ext uri="{FF2B5EF4-FFF2-40B4-BE49-F238E27FC236}">
                  <a16:creationId xmlns:a16="http://schemas.microsoft.com/office/drawing/2014/main" id="{B1452390-D5AB-EE09-A7DD-51CBE362EF49}"/>
                </a:ext>
              </a:extLst>
            </p:cNvPr>
            <p:cNvSpPr>
              <a:spLocks noChangeShapeType="1"/>
            </p:cNvSpPr>
            <p:nvPr/>
          </p:nvSpPr>
          <p:spPr bwMode="auto">
            <a:xfrm flipV="1">
              <a:off x="2564" y="3243"/>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09" name="Line 257">
              <a:extLst>
                <a:ext uri="{FF2B5EF4-FFF2-40B4-BE49-F238E27FC236}">
                  <a16:creationId xmlns:a16="http://schemas.microsoft.com/office/drawing/2014/main" id="{33B97E9D-6A8C-7975-360E-826D6C934F4E}"/>
                </a:ext>
              </a:extLst>
            </p:cNvPr>
            <p:cNvSpPr>
              <a:spLocks noChangeShapeType="1"/>
            </p:cNvSpPr>
            <p:nvPr/>
          </p:nvSpPr>
          <p:spPr bwMode="auto">
            <a:xfrm>
              <a:off x="2547" y="3240"/>
              <a:ext cx="0"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10" name="Freeform 258">
              <a:extLst>
                <a:ext uri="{FF2B5EF4-FFF2-40B4-BE49-F238E27FC236}">
                  <a16:creationId xmlns:a16="http://schemas.microsoft.com/office/drawing/2014/main" id="{60A4C6E8-1B3F-3BDA-EF73-5CE062EDC246}"/>
                </a:ext>
              </a:extLst>
            </p:cNvPr>
            <p:cNvSpPr>
              <a:spLocks/>
            </p:cNvSpPr>
            <p:nvPr/>
          </p:nvSpPr>
          <p:spPr bwMode="auto">
            <a:xfrm>
              <a:off x="2550" y="3248"/>
              <a:ext cx="17" cy="17"/>
            </a:xfrm>
            <a:custGeom>
              <a:avLst/>
              <a:gdLst>
                <a:gd name="T0" fmla="*/ 0 w 17"/>
                <a:gd name="T1" fmla="*/ 0 h 17"/>
                <a:gd name="T2" fmla="*/ 3 w 17"/>
                <a:gd name="T3" fmla="*/ 16 h 17"/>
                <a:gd name="T4" fmla="*/ 5 w 17"/>
                <a:gd name="T5" fmla="*/ 0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3" y="16"/>
                  </a:lnTo>
                  <a:lnTo>
                    <a:pt x="5" y="0"/>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11" name="Line 259">
              <a:extLst>
                <a:ext uri="{FF2B5EF4-FFF2-40B4-BE49-F238E27FC236}">
                  <a16:creationId xmlns:a16="http://schemas.microsoft.com/office/drawing/2014/main" id="{8CD41277-9573-4CC5-FCE9-A4D557CDA20D}"/>
                </a:ext>
              </a:extLst>
            </p:cNvPr>
            <p:cNvSpPr>
              <a:spLocks noChangeShapeType="1"/>
            </p:cNvSpPr>
            <p:nvPr/>
          </p:nvSpPr>
          <p:spPr bwMode="auto">
            <a:xfrm>
              <a:off x="2553" y="3250"/>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12" name="Line 260">
              <a:extLst>
                <a:ext uri="{FF2B5EF4-FFF2-40B4-BE49-F238E27FC236}">
                  <a16:creationId xmlns:a16="http://schemas.microsoft.com/office/drawing/2014/main" id="{F7CFF890-1853-F461-78B8-2EB98490BD79}"/>
                </a:ext>
              </a:extLst>
            </p:cNvPr>
            <p:cNvSpPr>
              <a:spLocks noChangeShapeType="1"/>
            </p:cNvSpPr>
            <p:nvPr/>
          </p:nvSpPr>
          <p:spPr bwMode="auto">
            <a:xfrm>
              <a:off x="2547" y="3243"/>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13" name="Freeform 261">
              <a:extLst>
                <a:ext uri="{FF2B5EF4-FFF2-40B4-BE49-F238E27FC236}">
                  <a16:creationId xmlns:a16="http://schemas.microsoft.com/office/drawing/2014/main" id="{1F82F770-C4C7-775D-8328-4FB19D203749}"/>
                </a:ext>
              </a:extLst>
            </p:cNvPr>
            <p:cNvSpPr>
              <a:spLocks/>
            </p:cNvSpPr>
            <p:nvPr/>
          </p:nvSpPr>
          <p:spPr bwMode="auto">
            <a:xfrm>
              <a:off x="2564" y="3248"/>
              <a:ext cx="17" cy="17"/>
            </a:xfrm>
            <a:custGeom>
              <a:avLst/>
              <a:gdLst>
                <a:gd name="T0" fmla="*/ 0 w 17"/>
                <a:gd name="T1" fmla="*/ 0 h 17"/>
                <a:gd name="T2" fmla="*/ 8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8"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14" name="Line 262">
              <a:extLst>
                <a:ext uri="{FF2B5EF4-FFF2-40B4-BE49-F238E27FC236}">
                  <a16:creationId xmlns:a16="http://schemas.microsoft.com/office/drawing/2014/main" id="{10A2ABE4-7172-5298-0A6C-AE5E3B8240F3}"/>
                </a:ext>
              </a:extLst>
            </p:cNvPr>
            <p:cNvSpPr>
              <a:spLocks noChangeShapeType="1"/>
            </p:cNvSpPr>
            <p:nvPr/>
          </p:nvSpPr>
          <p:spPr bwMode="auto">
            <a:xfrm flipH="1" flipV="1">
              <a:off x="2672" y="3039"/>
              <a:ext cx="16" cy="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15" name="Freeform 263">
              <a:extLst>
                <a:ext uri="{FF2B5EF4-FFF2-40B4-BE49-F238E27FC236}">
                  <a16:creationId xmlns:a16="http://schemas.microsoft.com/office/drawing/2014/main" id="{C5969923-B655-6BD9-4E53-B2BE411F8090}"/>
                </a:ext>
              </a:extLst>
            </p:cNvPr>
            <p:cNvSpPr>
              <a:spLocks/>
            </p:cNvSpPr>
            <p:nvPr/>
          </p:nvSpPr>
          <p:spPr bwMode="auto">
            <a:xfrm>
              <a:off x="2573" y="3031"/>
              <a:ext cx="17" cy="17"/>
            </a:xfrm>
            <a:custGeom>
              <a:avLst/>
              <a:gdLst>
                <a:gd name="T0" fmla="*/ 0 w 17"/>
                <a:gd name="T1" fmla="*/ 16 h 17"/>
                <a:gd name="T2" fmla="*/ 0 w 17"/>
                <a:gd name="T3" fmla="*/ 0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0" y="0"/>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16" name="Freeform 264">
              <a:extLst>
                <a:ext uri="{FF2B5EF4-FFF2-40B4-BE49-F238E27FC236}">
                  <a16:creationId xmlns:a16="http://schemas.microsoft.com/office/drawing/2014/main" id="{C2B2F64F-3404-AA4D-86BF-BAE1A283C19E}"/>
                </a:ext>
              </a:extLst>
            </p:cNvPr>
            <p:cNvSpPr>
              <a:spLocks/>
            </p:cNvSpPr>
            <p:nvPr/>
          </p:nvSpPr>
          <p:spPr bwMode="auto">
            <a:xfrm>
              <a:off x="2540" y="3031"/>
              <a:ext cx="17" cy="17"/>
            </a:xfrm>
            <a:custGeom>
              <a:avLst/>
              <a:gdLst>
                <a:gd name="T0" fmla="*/ 16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16"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17" name="Line 265">
              <a:extLst>
                <a:ext uri="{FF2B5EF4-FFF2-40B4-BE49-F238E27FC236}">
                  <a16:creationId xmlns:a16="http://schemas.microsoft.com/office/drawing/2014/main" id="{E3BB524D-1AF3-1D97-343D-EFF6C264A35D}"/>
                </a:ext>
              </a:extLst>
            </p:cNvPr>
            <p:cNvSpPr>
              <a:spLocks noChangeShapeType="1"/>
            </p:cNvSpPr>
            <p:nvPr/>
          </p:nvSpPr>
          <p:spPr bwMode="auto">
            <a:xfrm>
              <a:off x="2688" y="3063"/>
              <a:ext cx="0" cy="10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18" name="Line 266">
              <a:extLst>
                <a:ext uri="{FF2B5EF4-FFF2-40B4-BE49-F238E27FC236}">
                  <a16:creationId xmlns:a16="http://schemas.microsoft.com/office/drawing/2014/main" id="{4054A60C-8C3F-4165-E2F7-A66E35EB75B9}"/>
                </a:ext>
              </a:extLst>
            </p:cNvPr>
            <p:cNvSpPr>
              <a:spLocks noChangeShapeType="1"/>
            </p:cNvSpPr>
            <p:nvPr/>
          </p:nvSpPr>
          <p:spPr bwMode="auto">
            <a:xfrm flipH="1">
              <a:off x="2688" y="3063"/>
              <a:ext cx="13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19" name="Line 267">
              <a:extLst>
                <a:ext uri="{FF2B5EF4-FFF2-40B4-BE49-F238E27FC236}">
                  <a16:creationId xmlns:a16="http://schemas.microsoft.com/office/drawing/2014/main" id="{5214B657-0C12-C77B-437A-818716438DF5}"/>
                </a:ext>
              </a:extLst>
            </p:cNvPr>
            <p:cNvSpPr>
              <a:spLocks noChangeShapeType="1"/>
            </p:cNvSpPr>
            <p:nvPr/>
          </p:nvSpPr>
          <p:spPr bwMode="auto">
            <a:xfrm flipH="1">
              <a:off x="2688" y="3164"/>
              <a:ext cx="13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20" name="Line 268">
              <a:extLst>
                <a:ext uri="{FF2B5EF4-FFF2-40B4-BE49-F238E27FC236}">
                  <a16:creationId xmlns:a16="http://schemas.microsoft.com/office/drawing/2014/main" id="{E724D31C-01ED-037A-E7B6-CDD34616C233}"/>
                </a:ext>
              </a:extLst>
            </p:cNvPr>
            <p:cNvSpPr>
              <a:spLocks noChangeShapeType="1"/>
            </p:cNvSpPr>
            <p:nvPr/>
          </p:nvSpPr>
          <p:spPr bwMode="auto">
            <a:xfrm>
              <a:off x="3318" y="3152"/>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21" name="Line 269">
              <a:extLst>
                <a:ext uri="{FF2B5EF4-FFF2-40B4-BE49-F238E27FC236}">
                  <a16:creationId xmlns:a16="http://schemas.microsoft.com/office/drawing/2014/main" id="{0266117F-2623-64E0-37CD-344D77799A95}"/>
                </a:ext>
              </a:extLst>
            </p:cNvPr>
            <p:cNvSpPr>
              <a:spLocks noChangeShapeType="1"/>
            </p:cNvSpPr>
            <p:nvPr/>
          </p:nvSpPr>
          <p:spPr bwMode="auto">
            <a:xfrm>
              <a:off x="3245" y="3152"/>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22" name="Line 270">
              <a:extLst>
                <a:ext uri="{FF2B5EF4-FFF2-40B4-BE49-F238E27FC236}">
                  <a16:creationId xmlns:a16="http://schemas.microsoft.com/office/drawing/2014/main" id="{658F6A7F-E100-4CBF-3226-2A14620B8A03}"/>
                </a:ext>
              </a:extLst>
            </p:cNvPr>
            <p:cNvSpPr>
              <a:spLocks noChangeShapeType="1"/>
            </p:cNvSpPr>
            <p:nvPr/>
          </p:nvSpPr>
          <p:spPr bwMode="auto">
            <a:xfrm>
              <a:off x="3253" y="3152"/>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23" name="Line 271">
              <a:extLst>
                <a:ext uri="{FF2B5EF4-FFF2-40B4-BE49-F238E27FC236}">
                  <a16:creationId xmlns:a16="http://schemas.microsoft.com/office/drawing/2014/main" id="{90A79E26-D1E2-5C80-75C5-8BBFCDB1A20C}"/>
                </a:ext>
              </a:extLst>
            </p:cNvPr>
            <p:cNvSpPr>
              <a:spLocks noChangeShapeType="1"/>
            </p:cNvSpPr>
            <p:nvPr/>
          </p:nvSpPr>
          <p:spPr bwMode="auto">
            <a:xfrm>
              <a:off x="3381" y="3028"/>
              <a:ext cx="0" cy="1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24" name="Line 272">
              <a:extLst>
                <a:ext uri="{FF2B5EF4-FFF2-40B4-BE49-F238E27FC236}">
                  <a16:creationId xmlns:a16="http://schemas.microsoft.com/office/drawing/2014/main" id="{77650659-EA78-AABD-9144-850290BC330B}"/>
                </a:ext>
              </a:extLst>
            </p:cNvPr>
            <p:cNvSpPr>
              <a:spLocks noChangeShapeType="1"/>
            </p:cNvSpPr>
            <p:nvPr/>
          </p:nvSpPr>
          <p:spPr bwMode="auto">
            <a:xfrm>
              <a:off x="3245" y="3199"/>
              <a:ext cx="13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25" name="Line 273">
              <a:extLst>
                <a:ext uri="{FF2B5EF4-FFF2-40B4-BE49-F238E27FC236}">
                  <a16:creationId xmlns:a16="http://schemas.microsoft.com/office/drawing/2014/main" id="{78A93290-21BA-B8DC-44D1-DB763FCFCA3C}"/>
                </a:ext>
              </a:extLst>
            </p:cNvPr>
            <p:cNvSpPr>
              <a:spLocks noChangeShapeType="1"/>
            </p:cNvSpPr>
            <p:nvPr/>
          </p:nvSpPr>
          <p:spPr bwMode="auto">
            <a:xfrm flipH="1">
              <a:off x="3278" y="3201"/>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26" name="Line 274">
              <a:extLst>
                <a:ext uri="{FF2B5EF4-FFF2-40B4-BE49-F238E27FC236}">
                  <a16:creationId xmlns:a16="http://schemas.microsoft.com/office/drawing/2014/main" id="{00320549-0641-09CC-08FC-7BAF6387757E}"/>
                </a:ext>
              </a:extLst>
            </p:cNvPr>
            <p:cNvSpPr>
              <a:spLocks noChangeShapeType="1"/>
            </p:cNvSpPr>
            <p:nvPr/>
          </p:nvSpPr>
          <p:spPr bwMode="auto">
            <a:xfrm>
              <a:off x="3278" y="3210"/>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27" name="Line 275">
              <a:extLst>
                <a:ext uri="{FF2B5EF4-FFF2-40B4-BE49-F238E27FC236}">
                  <a16:creationId xmlns:a16="http://schemas.microsoft.com/office/drawing/2014/main" id="{BBF9A6BE-6085-82E6-1028-75F1B5D3B41A}"/>
                </a:ext>
              </a:extLst>
            </p:cNvPr>
            <p:cNvSpPr>
              <a:spLocks noChangeShapeType="1"/>
            </p:cNvSpPr>
            <p:nvPr/>
          </p:nvSpPr>
          <p:spPr bwMode="auto">
            <a:xfrm>
              <a:off x="3274" y="3211"/>
              <a:ext cx="2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28" name="Line 276">
              <a:extLst>
                <a:ext uri="{FF2B5EF4-FFF2-40B4-BE49-F238E27FC236}">
                  <a16:creationId xmlns:a16="http://schemas.microsoft.com/office/drawing/2014/main" id="{1F6C2019-0340-B674-0E6F-6439CF4444C9}"/>
                </a:ext>
              </a:extLst>
            </p:cNvPr>
            <p:cNvSpPr>
              <a:spLocks noChangeShapeType="1"/>
            </p:cNvSpPr>
            <p:nvPr/>
          </p:nvSpPr>
          <p:spPr bwMode="auto">
            <a:xfrm>
              <a:off x="3278" y="3231"/>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29" name="Line 277">
              <a:extLst>
                <a:ext uri="{FF2B5EF4-FFF2-40B4-BE49-F238E27FC236}">
                  <a16:creationId xmlns:a16="http://schemas.microsoft.com/office/drawing/2014/main" id="{B73AC9AC-A310-DD6D-2CDD-1F29761B6064}"/>
                </a:ext>
              </a:extLst>
            </p:cNvPr>
            <p:cNvSpPr>
              <a:spLocks noChangeShapeType="1"/>
            </p:cNvSpPr>
            <p:nvPr/>
          </p:nvSpPr>
          <p:spPr bwMode="auto">
            <a:xfrm>
              <a:off x="3274" y="3233"/>
              <a:ext cx="2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30" name="Line 278">
              <a:extLst>
                <a:ext uri="{FF2B5EF4-FFF2-40B4-BE49-F238E27FC236}">
                  <a16:creationId xmlns:a16="http://schemas.microsoft.com/office/drawing/2014/main" id="{C72F43E0-9A72-C560-2C5F-197CD5715F73}"/>
                </a:ext>
              </a:extLst>
            </p:cNvPr>
            <p:cNvSpPr>
              <a:spLocks noChangeShapeType="1"/>
            </p:cNvSpPr>
            <p:nvPr/>
          </p:nvSpPr>
          <p:spPr bwMode="auto">
            <a:xfrm>
              <a:off x="3277" y="3214"/>
              <a:ext cx="1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31" name="Line 279">
              <a:extLst>
                <a:ext uri="{FF2B5EF4-FFF2-40B4-BE49-F238E27FC236}">
                  <a16:creationId xmlns:a16="http://schemas.microsoft.com/office/drawing/2014/main" id="{B68C290A-93F0-9746-9998-2C5FAE1954A7}"/>
                </a:ext>
              </a:extLst>
            </p:cNvPr>
            <p:cNvSpPr>
              <a:spLocks noChangeShapeType="1"/>
            </p:cNvSpPr>
            <p:nvPr/>
          </p:nvSpPr>
          <p:spPr bwMode="auto">
            <a:xfrm>
              <a:off x="3271" y="3222"/>
              <a:ext cx="2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32" name="Line 280">
              <a:extLst>
                <a:ext uri="{FF2B5EF4-FFF2-40B4-BE49-F238E27FC236}">
                  <a16:creationId xmlns:a16="http://schemas.microsoft.com/office/drawing/2014/main" id="{B028DE28-2A26-1148-9266-A6043686FF14}"/>
                </a:ext>
              </a:extLst>
            </p:cNvPr>
            <p:cNvSpPr>
              <a:spLocks noChangeShapeType="1"/>
            </p:cNvSpPr>
            <p:nvPr/>
          </p:nvSpPr>
          <p:spPr bwMode="auto">
            <a:xfrm>
              <a:off x="3300" y="3201"/>
              <a:ext cx="0"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33" name="Line 281">
              <a:extLst>
                <a:ext uri="{FF2B5EF4-FFF2-40B4-BE49-F238E27FC236}">
                  <a16:creationId xmlns:a16="http://schemas.microsoft.com/office/drawing/2014/main" id="{1BED4A6C-8CCA-B7A9-CE34-2780E4E72855}"/>
                </a:ext>
              </a:extLst>
            </p:cNvPr>
            <p:cNvSpPr>
              <a:spLocks noChangeShapeType="1"/>
            </p:cNvSpPr>
            <p:nvPr/>
          </p:nvSpPr>
          <p:spPr bwMode="auto">
            <a:xfrm>
              <a:off x="3292" y="3201"/>
              <a:ext cx="0"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34" name="Line 282">
              <a:extLst>
                <a:ext uri="{FF2B5EF4-FFF2-40B4-BE49-F238E27FC236}">
                  <a16:creationId xmlns:a16="http://schemas.microsoft.com/office/drawing/2014/main" id="{3B4EB1CE-DEDB-33F6-D5C1-7D9C07628E82}"/>
                </a:ext>
              </a:extLst>
            </p:cNvPr>
            <p:cNvSpPr>
              <a:spLocks noChangeShapeType="1"/>
            </p:cNvSpPr>
            <p:nvPr/>
          </p:nvSpPr>
          <p:spPr bwMode="auto">
            <a:xfrm flipV="1">
              <a:off x="3292" y="3211"/>
              <a:ext cx="0"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35" name="Line 283">
              <a:extLst>
                <a:ext uri="{FF2B5EF4-FFF2-40B4-BE49-F238E27FC236}">
                  <a16:creationId xmlns:a16="http://schemas.microsoft.com/office/drawing/2014/main" id="{9FDE5F04-557A-95C7-0FE9-F627B937F6D6}"/>
                </a:ext>
              </a:extLst>
            </p:cNvPr>
            <p:cNvSpPr>
              <a:spLocks noChangeShapeType="1"/>
            </p:cNvSpPr>
            <p:nvPr/>
          </p:nvSpPr>
          <p:spPr bwMode="auto">
            <a:xfrm flipV="1">
              <a:off x="3291" y="3211"/>
              <a:ext cx="0" cy="3"/>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36" name="Line 284">
              <a:extLst>
                <a:ext uri="{FF2B5EF4-FFF2-40B4-BE49-F238E27FC236}">
                  <a16:creationId xmlns:a16="http://schemas.microsoft.com/office/drawing/2014/main" id="{822BE2F9-A9EA-CE98-0497-027AD0BA5455}"/>
                </a:ext>
              </a:extLst>
            </p:cNvPr>
            <p:cNvSpPr>
              <a:spLocks noChangeShapeType="1"/>
            </p:cNvSpPr>
            <p:nvPr/>
          </p:nvSpPr>
          <p:spPr bwMode="auto">
            <a:xfrm>
              <a:off x="3300" y="3222"/>
              <a:ext cx="0"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37" name="Freeform 285">
              <a:extLst>
                <a:ext uri="{FF2B5EF4-FFF2-40B4-BE49-F238E27FC236}">
                  <a16:creationId xmlns:a16="http://schemas.microsoft.com/office/drawing/2014/main" id="{A6EB20B9-9FC7-8979-7C76-DE1C6BFD98AA}"/>
                </a:ext>
              </a:extLst>
            </p:cNvPr>
            <p:cNvSpPr>
              <a:spLocks/>
            </p:cNvSpPr>
            <p:nvPr/>
          </p:nvSpPr>
          <p:spPr bwMode="auto">
            <a:xfrm>
              <a:off x="3292" y="3222"/>
              <a:ext cx="17" cy="17"/>
            </a:xfrm>
            <a:custGeom>
              <a:avLst/>
              <a:gdLst>
                <a:gd name="T0" fmla="*/ 0 w 17"/>
                <a:gd name="T1" fmla="*/ 0 h 17"/>
                <a:gd name="T2" fmla="*/ 0 w 17"/>
                <a:gd name="T3" fmla="*/ 13 h 17"/>
                <a:gd name="T4" fmla="*/ 6 w 17"/>
                <a:gd name="T5" fmla="*/ 16 h 17"/>
                <a:gd name="T6" fmla="*/ 16 w 17"/>
                <a:gd name="T7" fmla="*/ 13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3"/>
                  </a:lnTo>
                  <a:lnTo>
                    <a:pt x="6" y="16"/>
                  </a:lnTo>
                  <a:lnTo>
                    <a:pt x="16" y="1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38" name="Line 286">
              <a:extLst>
                <a:ext uri="{FF2B5EF4-FFF2-40B4-BE49-F238E27FC236}">
                  <a16:creationId xmlns:a16="http://schemas.microsoft.com/office/drawing/2014/main" id="{5E489C3E-AB19-AE7F-62B0-458B02D8F733}"/>
                </a:ext>
              </a:extLst>
            </p:cNvPr>
            <p:cNvSpPr>
              <a:spLocks noChangeShapeType="1"/>
            </p:cNvSpPr>
            <p:nvPr/>
          </p:nvSpPr>
          <p:spPr bwMode="auto">
            <a:xfrm>
              <a:off x="3291" y="3214"/>
              <a:ext cx="1" cy="3"/>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39" name="Freeform 287">
              <a:extLst>
                <a:ext uri="{FF2B5EF4-FFF2-40B4-BE49-F238E27FC236}">
                  <a16:creationId xmlns:a16="http://schemas.microsoft.com/office/drawing/2014/main" id="{2547B554-A9A7-119C-4C4F-9BCBB0C8EE3D}"/>
                </a:ext>
              </a:extLst>
            </p:cNvPr>
            <p:cNvSpPr>
              <a:spLocks/>
            </p:cNvSpPr>
            <p:nvPr/>
          </p:nvSpPr>
          <p:spPr bwMode="auto">
            <a:xfrm>
              <a:off x="3292" y="3210"/>
              <a:ext cx="17" cy="17"/>
            </a:xfrm>
            <a:custGeom>
              <a:avLst/>
              <a:gdLst>
                <a:gd name="T0" fmla="*/ 0 w 17"/>
                <a:gd name="T1" fmla="*/ 0 h 17"/>
                <a:gd name="T2" fmla="*/ 6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6"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40" name="Freeform 288">
              <a:extLst>
                <a:ext uri="{FF2B5EF4-FFF2-40B4-BE49-F238E27FC236}">
                  <a16:creationId xmlns:a16="http://schemas.microsoft.com/office/drawing/2014/main" id="{533A407E-0F8E-7C7B-4987-10A603E08680}"/>
                </a:ext>
              </a:extLst>
            </p:cNvPr>
            <p:cNvSpPr>
              <a:spLocks/>
            </p:cNvSpPr>
            <p:nvPr/>
          </p:nvSpPr>
          <p:spPr bwMode="auto">
            <a:xfrm>
              <a:off x="3292" y="3199"/>
              <a:ext cx="17" cy="17"/>
            </a:xfrm>
            <a:custGeom>
              <a:avLst/>
              <a:gdLst>
                <a:gd name="T0" fmla="*/ 16 w 17"/>
                <a:gd name="T1" fmla="*/ 16 h 17"/>
                <a:gd name="T2" fmla="*/ 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6"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41" name="Line 289">
              <a:extLst>
                <a:ext uri="{FF2B5EF4-FFF2-40B4-BE49-F238E27FC236}">
                  <a16:creationId xmlns:a16="http://schemas.microsoft.com/office/drawing/2014/main" id="{B8AEDDA3-F3B2-99B7-6AD9-5250DF6E5DF1}"/>
                </a:ext>
              </a:extLst>
            </p:cNvPr>
            <p:cNvSpPr>
              <a:spLocks noChangeShapeType="1"/>
            </p:cNvSpPr>
            <p:nvPr/>
          </p:nvSpPr>
          <p:spPr bwMode="auto">
            <a:xfrm>
              <a:off x="3278" y="3201"/>
              <a:ext cx="0"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42" name="Line 290">
              <a:extLst>
                <a:ext uri="{FF2B5EF4-FFF2-40B4-BE49-F238E27FC236}">
                  <a16:creationId xmlns:a16="http://schemas.microsoft.com/office/drawing/2014/main" id="{0B95E062-0106-ACE1-30CB-BC586B7053E3}"/>
                </a:ext>
              </a:extLst>
            </p:cNvPr>
            <p:cNvSpPr>
              <a:spLocks noChangeShapeType="1"/>
            </p:cNvSpPr>
            <p:nvPr/>
          </p:nvSpPr>
          <p:spPr bwMode="auto">
            <a:xfrm>
              <a:off x="3271" y="3201"/>
              <a:ext cx="0"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43" name="Line 291">
              <a:extLst>
                <a:ext uri="{FF2B5EF4-FFF2-40B4-BE49-F238E27FC236}">
                  <a16:creationId xmlns:a16="http://schemas.microsoft.com/office/drawing/2014/main" id="{95090F82-2B56-B2C4-DD00-23E3796B73F7}"/>
                </a:ext>
              </a:extLst>
            </p:cNvPr>
            <p:cNvSpPr>
              <a:spLocks noChangeShapeType="1"/>
            </p:cNvSpPr>
            <p:nvPr/>
          </p:nvSpPr>
          <p:spPr bwMode="auto">
            <a:xfrm flipV="1">
              <a:off x="3278" y="3211"/>
              <a:ext cx="0" cy="3"/>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44" name="Line 292">
              <a:extLst>
                <a:ext uri="{FF2B5EF4-FFF2-40B4-BE49-F238E27FC236}">
                  <a16:creationId xmlns:a16="http://schemas.microsoft.com/office/drawing/2014/main" id="{EE05FDED-25A0-1B78-FF55-04EAE5CAD7FE}"/>
                </a:ext>
              </a:extLst>
            </p:cNvPr>
            <p:cNvSpPr>
              <a:spLocks noChangeShapeType="1"/>
            </p:cNvSpPr>
            <p:nvPr/>
          </p:nvSpPr>
          <p:spPr bwMode="auto">
            <a:xfrm flipV="1">
              <a:off x="3277" y="3211"/>
              <a:ext cx="0"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45" name="Line 293">
              <a:extLst>
                <a:ext uri="{FF2B5EF4-FFF2-40B4-BE49-F238E27FC236}">
                  <a16:creationId xmlns:a16="http://schemas.microsoft.com/office/drawing/2014/main" id="{E7273AA9-CF7E-A5B6-0C4C-5AB99D992F40}"/>
                </a:ext>
              </a:extLst>
            </p:cNvPr>
            <p:cNvSpPr>
              <a:spLocks noChangeShapeType="1"/>
            </p:cNvSpPr>
            <p:nvPr/>
          </p:nvSpPr>
          <p:spPr bwMode="auto">
            <a:xfrm>
              <a:off x="3278" y="3222"/>
              <a:ext cx="0"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46" name="Freeform 294">
              <a:extLst>
                <a:ext uri="{FF2B5EF4-FFF2-40B4-BE49-F238E27FC236}">
                  <a16:creationId xmlns:a16="http://schemas.microsoft.com/office/drawing/2014/main" id="{55B2FBBC-18D1-4960-0101-36F12B912DE5}"/>
                </a:ext>
              </a:extLst>
            </p:cNvPr>
            <p:cNvSpPr>
              <a:spLocks/>
            </p:cNvSpPr>
            <p:nvPr/>
          </p:nvSpPr>
          <p:spPr bwMode="auto">
            <a:xfrm>
              <a:off x="3271" y="3222"/>
              <a:ext cx="17" cy="17"/>
            </a:xfrm>
            <a:custGeom>
              <a:avLst/>
              <a:gdLst>
                <a:gd name="T0" fmla="*/ 0 w 17"/>
                <a:gd name="T1" fmla="*/ 0 h 17"/>
                <a:gd name="T2" fmla="*/ 0 w 17"/>
                <a:gd name="T3" fmla="*/ 13 h 17"/>
                <a:gd name="T4" fmla="*/ 6 w 17"/>
                <a:gd name="T5" fmla="*/ 16 h 17"/>
                <a:gd name="T6" fmla="*/ 16 w 17"/>
                <a:gd name="T7" fmla="*/ 13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3"/>
                  </a:lnTo>
                  <a:lnTo>
                    <a:pt x="6" y="16"/>
                  </a:lnTo>
                  <a:lnTo>
                    <a:pt x="16" y="1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47" name="Freeform 295">
              <a:extLst>
                <a:ext uri="{FF2B5EF4-FFF2-40B4-BE49-F238E27FC236}">
                  <a16:creationId xmlns:a16="http://schemas.microsoft.com/office/drawing/2014/main" id="{EADF29F4-42FC-D23A-74B3-B141E93CEF8E}"/>
                </a:ext>
              </a:extLst>
            </p:cNvPr>
            <p:cNvSpPr>
              <a:spLocks/>
            </p:cNvSpPr>
            <p:nvPr/>
          </p:nvSpPr>
          <p:spPr bwMode="auto">
            <a:xfrm>
              <a:off x="3271" y="3210"/>
              <a:ext cx="17" cy="17"/>
            </a:xfrm>
            <a:custGeom>
              <a:avLst/>
              <a:gdLst>
                <a:gd name="T0" fmla="*/ 0 w 17"/>
                <a:gd name="T1" fmla="*/ 0 h 17"/>
                <a:gd name="T2" fmla="*/ 6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6"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48" name="Freeform 296">
              <a:extLst>
                <a:ext uri="{FF2B5EF4-FFF2-40B4-BE49-F238E27FC236}">
                  <a16:creationId xmlns:a16="http://schemas.microsoft.com/office/drawing/2014/main" id="{56D3169E-8859-BC21-4B1A-03956920214F}"/>
                </a:ext>
              </a:extLst>
            </p:cNvPr>
            <p:cNvSpPr>
              <a:spLocks/>
            </p:cNvSpPr>
            <p:nvPr/>
          </p:nvSpPr>
          <p:spPr bwMode="auto">
            <a:xfrm>
              <a:off x="3271" y="3199"/>
              <a:ext cx="17" cy="17"/>
            </a:xfrm>
            <a:custGeom>
              <a:avLst/>
              <a:gdLst>
                <a:gd name="T0" fmla="*/ 16 w 17"/>
                <a:gd name="T1" fmla="*/ 16 h 17"/>
                <a:gd name="T2" fmla="*/ 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6"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49" name="Line 297">
              <a:extLst>
                <a:ext uri="{FF2B5EF4-FFF2-40B4-BE49-F238E27FC236}">
                  <a16:creationId xmlns:a16="http://schemas.microsoft.com/office/drawing/2014/main" id="{24F7921B-6A97-9428-8E2B-38FC8BF8DF6D}"/>
                </a:ext>
              </a:extLst>
            </p:cNvPr>
            <p:cNvSpPr>
              <a:spLocks noChangeShapeType="1"/>
            </p:cNvSpPr>
            <p:nvPr/>
          </p:nvSpPr>
          <p:spPr bwMode="auto">
            <a:xfrm>
              <a:off x="3253" y="3172"/>
              <a:ext cx="6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50" name="Line 298">
              <a:extLst>
                <a:ext uri="{FF2B5EF4-FFF2-40B4-BE49-F238E27FC236}">
                  <a16:creationId xmlns:a16="http://schemas.microsoft.com/office/drawing/2014/main" id="{DDE3025A-77B9-BD61-A9BC-19226480E0F8}"/>
                </a:ext>
              </a:extLst>
            </p:cNvPr>
            <p:cNvSpPr>
              <a:spLocks noChangeShapeType="1"/>
            </p:cNvSpPr>
            <p:nvPr/>
          </p:nvSpPr>
          <p:spPr bwMode="auto">
            <a:xfrm flipV="1">
              <a:off x="3292" y="3062"/>
              <a:ext cx="0"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51" name="Line 299">
              <a:extLst>
                <a:ext uri="{FF2B5EF4-FFF2-40B4-BE49-F238E27FC236}">
                  <a16:creationId xmlns:a16="http://schemas.microsoft.com/office/drawing/2014/main" id="{50C0188E-2082-200B-AC09-31F91567E911}"/>
                </a:ext>
              </a:extLst>
            </p:cNvPr>
            <p:cNvSpPr>
              <a:spLocks noChangeShapeType="1"/>
            </p:cNvSpPr>
            <p:nvPr/>
          </p:nvSpPr>
          <p:spPr bwMode="auto">
            <a:xfrm>
              <a:off x="3346" y="312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52" name="Freeform 300">
              <a:extLst>
                <a:ext uri="{FF2B5EF4-FFF2-40B4-BE49-F238E27FC236}">
                  <a16:creationId xmlns:a16="http://schemas.microsoft.com/office/drawing/2014/main" id="{A0ACDD24-9AEF-D8CC-EF58-427B3A83A4F6}"/>
                </a:ext>
              </a:extLst>
            </p:cNvPr>
            <p:cNvSpPr>
              <a:spLocks/>
            </p:cNvSpPr>
            <p:nvPr/>
          </p:nvSpPr>
          <p:spPr bwMode="auto">
            <a:xfrm>
              <a:off x="3413" y="3100"/>
              <a:ext cx="17" cy="17"/>
            </a:xfrm>
            <a:custGeom>
              <a:avLst/>
              <a:gdLst>
                <a:gd name="T0" fmla="*/ 0 w 17"/>
                <a:gd name="T1" fmla="*/ 16 h 17"/>
                <a:gd name="T2" fmla="*/ 16 w 17"/>
                <a:gd name="T3" fmla="*/ 8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8"/>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53" name="Line 301">
              <a:extLst>
                <a:ext uri="{FF2B5EF4-FFF2-40B4-BE49-F238E27FC236}">
                  <a16:creationId xmlns:a16="http://schemas.microsoft.com/office/drawing/2014/main" id="{0CC00B46-DA7D-D6EF-1BA0-7C25D00CF37C}"/>
                </a:ext>
              </a:extLst>
            </p:cNvPr>
            <p:cNvSpPr>
              <a:spLocks noChangeShapeType="1"/>
            </p:cNvSpPr>
            <p:nvPr/>
          </p:nvSpPr>
          <p:spPr bwMode="auto">
            <a:xfrm flipV="1">
              <a:off x="3245" y="3028"/>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54" name="Line 302">
              <a:extLst>
                <a:ext uri="{FF2B5EF4-FFF2-40B4-BE49-F238E27FC236}">
                  <a16:creationId xmlns:a16="http://schemas.microsoft.com/office/drawing/2014/main" id="{29B77520-A1EA-D539-A96E-B5CE11E1F571}"/>
                </a:ext>
              </a:extLst>
            </p:cNvPr>
            <p:cNvSpPr>
              <a:spLocks noChangeShapeType="1"/>
            </p:cNvSpPr>
            <p:nvPr/>
          </p:nvSpPr>
          <p:spPr bwMode="auto">
            <a:xfrm>
              <a:off x="3277" y="3062"/>
              <a:ext cx="1"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55" name="Line 303">
              <a:extLst>
                <a:ext uri="{FF2B5EF4-FFF2-40B4-BE49-F238E27FC236}">
                  <a16:creationId xmlns:a16="http://schemas.microsoft.com/office/drawing/2014/main" id="{748FFB88-5F71-0217-BAE5-EEAA7067909C}"/>
                </a:ext>
              </a:extLst>
            </p:cNvPr>
            <p:cNvSpPr>
              <a:spLocks noChangeShapeType="1"/>
            </p:cNvSpPr>
            <p:nvPr/>
          </p:nvSpPr>
          <p:spPr bwMode="auto">
            <a:xfrm flipH="1">
              <a:off x="3277" y="3062"/>
              <a:ext cx="1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56" name="Line 304">
              <a:extLst>
                <a:ext uri="{FF2B5EF4-FFF2-40B4-BE49-F238E27FC236}">
                  <a16:creationId xmlns:a16="http://schemas.microsoft.com/office/drawing/2014/main" id="{F0410959-ED01-E598-DC5B-131757A36514}"/>
                </a:ext>
              </a:extLst>
            </p:cNvPr>
            <p:cNvSpPr>
              <a:spLocks noChangeShapeType="1"/>
            </p:cNvSpPr>
            <p:nvPr/>
          </p:nvSpPr>
          <p:spPr bwMode="auto">
            <a:xfrm flipH="1">
              <a:off x="3278" y="3080"/>
              <a:ext cx="13"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57" name="Line 305">
              <a:extLst>
                <a:ext uri="{FF2B5EF4-FFF2-40B4-BE49-F238E27FC236}">
                  <a16:creationId xmlns:a16="http://schemas.microsoft.com/office/drawing/2014/main" id="{05E6D99A-FEA4-2D18-F81A-685B6C6A36CB}"/>
                </a:ext>
              </a:extLst>
            </p:cNvPr>
            <p:cNvSpPr>
              <a:spLocks noChangeShapeType="1"/>
            </p:cNvSpPr>
            <p:nvPr/>
          </p:nvSpPr>
          <p:spPr bwMode="auto">
            <a:xfrm flipH="1">
              <a:off x="3257" y="3080"/>
              <a:ext cx="15"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58" name="Line 306">
              <a:extLst>
                <a:ext uri="{FF2B5EF4-FFF2-40B4-BE49-F238E27FC236}">
                  <a16:creationId xmlns:a16="http://schemas.microsoft.com/office/drawing/2014/main" id="{C7B60462-F812-455A-8236-665227700910}"/>
                </a:ext>
              </a:extLst>
            </p:cNvPr>
            <p:cNvSpPr>
              <a:spLocks noChangeShapeType="1"/>
            </p:cNvSpPr>
            <p:nvPr/>
          </p:nvSpPr>
          <p:spPr bwMode="auto">
            <a:xfrm flipH="1">
              <a:off x="3260" y="3075"/>
              <a:ext cx="5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59" name="Line 307">
              <a:extLst>
                <a:ext uri="{FF2B5EF4-FFF2-40B4-BE49-F238E27FC236}">
                  <a16:creationId xmlns:a16="http://schemas.microsoft.com/office/drawing/2014/main" id="{D82A43C7-9401-ED32-0C80-26DA02CEECFE}"/>
                </a:ext>
              </a:extLst>
            </p:cNvPr>
            <p:cNvSpPr>
              <a:spLocks noChangeShapeType="1"/>
            </p:cNvSpPr>
            <p:nvPr/>
          </p:nvSpPr>
          <p:spPr bwMode="auto">
            <a:xfrm>
              <a:off x="3326" y="3081"/>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60" name="Line 308">
              <a:extLst>
                <a:ext uri="{FF2B5EF4-FFF2-40B4-BE49-F238E27FC236}">
                  <a16:creationId xmlns:a16="http://schemas.microsoft.com/office/drawing/2014/main" id="{DBF429C3-BC36-69CA-3BD1-0660C04F7C1C}"/>
                </a:ext>
              </a:extLst>
            </p:cNvPr>
            <p:cNvSpPr>
              <a:spLocks noChangeShapeType="1"/>
            </p:cNvSpPr>
            <p:nvPr/>
          </p:nvSpPr>
          <p:spPr bwMode="auto">
            <a:xfrm>
              <a:off x="3333" y="3080"/>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61" name="Line 309">
              <a:extLst>
                <a:ext uri="{FF2B5EF4-FFF2-40B4-BE49-F238E27FC236}">
                  <a16:creationId xmlns:a16="http://schemas.microsoft.com/office/drawing/2014/main" id="{8FBD795B-41BF-7B8D-8496-1F55F3CD880C}"/>
                </a:ext>
              </a:extLst>
            </p:cNvPr>
            <p:cNvSpPr>
              <a:spLocks noChangeShapeType="1"/>
            </p:cNvSpPr>
            <p:nvPr/>
          </p:nvSpPr>
          <p:spPr bwMode="auto">
            <a:xfrm>
              <a:off x="3253" y="3056"/>
              <a:ext cx="6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62" name="Line 310">
              <a:extLst>
                <a:ext uri="{FF2B5EF4-FFF2-40B4-BE49-F238E27FC236}">
                  <a16:creationId xmlns:a16="http://schemas.microsoft.com/office/drawing/2014/main" id="{5231D506-397E-27F2-BA34-193314A6C4F3}"/>
                </a:ext>
              </a:extLst>
            </p:cNvPr>
            <p:cNvSpPr>
              <a:spLocks noChangeShapeType="1"/>
            </p:cNvSpPr>
            <p:nvPr/>
          </p:nvSpPr>
          <p:spPr bwMode="auto">
            <a:xfrm flipH="1">
              <a:off x="3253" y="3063"/>
              <a:ext cx="6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63" name="Line 311">
              <a:extLst>
                <a:ext uri="{FF2B5EF4-FFF2-40B4-BE49-F238E27FC236}">
                  <a16:creationId xmlns:a16="http://schemas.microsoft.com/office/drawing/2014/main" id="{35886C37-6098-8FC9-FF60-F86233F19C3C}"/>
                </a:ext>
              </a:extLst>
            </p:cNvPr>
            <p:cNvSpPr>
              <a:spLocks noChangeShapeType="1"/>
            </p:cNvSpPr>
            <p:nvPr/>
          </p:nvSpPr>
          <p:spPr bwMode="auto">
            <a:xfrm flipV="1">
              <a:off x="3318" y="3056"/>
              <a:ext cx="0" cy="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64" name="Line 312">
              <a:extLst>
                <a:ext uri="{FF2B5EF4-FFF2-40B4-BE49-F238E27FC236}">
                  <a16:creationId xmlns:a16="http://schemas.microsoft.com/office/drawing/2014/main" id="{24CCE1AC-61D8-275A-4B24-C1617ADD81A4}"/>
                </a:ext>
              </a:extLst>
            </p:cNvPr>
            <p:cNvSpPr>
              <a:spLocks noChangeShapeType="1"/>
            </p:cNvSpPr>
            <p:nvPr/>
          </p:nvSpPr>
          <p:spPr bwMode="auto">
            <a:xfrm>
              <a:off x="3292" y="3056"/>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65" name="Line 313">
              <a:extLst>
                <a:ext uri="{FF2B5EF4-FFF2-40B4-BE49-F238E27FC236}">
                  <a16:creationId xmlns:a16="http://schemas.microsoft.com/office/drawing/2014/main" id="{23BE7178-3B21-4AC0-979A-77075C30E138}"/>
                </a:ext>
              </a:extLst>
            </p:cNvPr>
            <p:cNvSpPr>
              <a:spLocks noChangeShapeType="1"/>
            </p:cNvSpPr>
            <p:nvPr/>
          </p:nvSpPr>
          <p:spPr bwMode="auto">
            <a:xfrm flipV="1">
              <a:off x="3318" y="3063"/>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66" name="Line 314">
              <a:extLst>
                <a:ext uri="{FF2B5EF4-FFF2-40B4-BE49-F238E27FC236}">
                  <a16:creationId xmlns:a16="http://schemas.microsoft.com/office/drawing/2014/main" id="{946BE844-89A4-E2D8-E499-A7375AE2EFB2}"/>
                </a:ext>
              </a:extLst>
            </p:cNvPr>
            <p:cNvSpPr>
              <a:spLocks noChangeShapeType="1"/>
            </p:cNvSpPr>
            <p:nvPr/>
          </p:nvSpPr>
          <p:spPr bwMode="auto">
            <a:xfrm flipV="1">
              <a:off x="3253" y="3063"/>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67" name="Freeform 315">
              <a:extLst>
                <a:ext uri="{FF2B5EF4-FFF2-40B4-BE49-F238E27FC236}">
                  <a16:creationId xmlns:a16="http://schemas.microsoft.com/office/drawing/2014/main" id="{28732538-DAB0-38C7-A89C-47849AB8AA66}"/>
                </a:ext>
              </a:extLst>
            </p:cNvPr>
            <p:cNvSpPr>
              <a:spLocks/>
            </p:cNvSpPr>
            <p:nvPr/>
          </p:nvSpPr>
          <p:spPr bwMode="auto">
            <a:xfrm>
              <a:off x="3245" y="3056"/>
              <a:ext cx="17" cy="20"/>
            </a:xfrm>
            <a:custGeom>
              <a:avLst/>
              <a:gdLst>
                <a:gd name="T0" fmla="*/ 0 w 17"/>
                <a:gd name="T1" fmla="*/ 19 h 20"/>
                <a:gd name="T2" fmla="*/ 16 w 17"/>
                <a:gd name="T3" fmla="*/ 19 h 20"/>
                <a:gd name="T4" fmla="*/ 16 w 17"/>
                <a:gd name="T5" fmla="*/ 0 h 20"/>
                <a:gd name="T6" fmla="*/ 0 60000 65536"/>
                <a:gd name="T7" fmla="*/ 0 60000 65536"/>
                <a:gd name="T8" fmla="*/ 0 60000 65536"/>
                <a:gd name="T9" fmla="*/ 0 w 17"/>
                <a:gd name="T10" fmla="*/ 0 h 20"/>
                <a:gd name="T11" fmla="*/ 17 w 17"/>
                <a:gd name="T12" fmla="*/ 20 h 20"/>
              </a:gdLst>
              <a:ahLst/>
              <a:cxnLst>
                <a:cxn ang="T6">
                  <a:pos x="T0" y="T1"/>
                </a:cxn>
                <a:cxn ang="T7">
                  <a:pos x="T2" y="T3"/>
                </a:cxn>
                <a:cxn ang="T8">
                  <a:pos x="T4" y="T5"/>
                </a:cxn>
              </a:cxnLst>
              <a:rect l="T9" t="T10" r="T11" b="T12"/>
              <a:pathLst>
                <a:path w="17" h="20">
                  <a:moveTo>
                    <a:pt x="0" y="19"/>
                  </a:moveTo>
                  <a:lnTo>
                    <a:pt x="16" y="19"/>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68" name="Line 316">
              <a:extLst>
                <a:ext uri="{FF2B5EF4-FFF2-40B4-BE49-F238E27FC236}">
                  <a16:creationId xmlns:a16="http://schemas.microsoft.com/office/drawing/2014/main" id="{27890927-E506-B344-FBF1-B2A1916F251A}"/>
                </a:ext>
              </a:extLst>
            </p:cNvPr>
            <p:cNvSpPr>
              <a:spLocks noChangeShapeType="1"/>
            </p:cNvSpPr>
            <p:nvPr/>
          </p:nvSpPr>
          <p:spPr bwMode="auto">
            <a:xfrm>
              <a:off x="3277" y="3056"/>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69" name="Freeform 317">
              <a:extLst>
                <a:ext uri="{FF2B5EF4-FFF2-40B4-BE49-F238E27FC236}">
                  <a16:creationId xmlns:a16="http://schemas.microsoft.com/office/drawing/2014/main" id="{37F34072-7E3A-91DC-3684-A8A521F1C6AA}"/>
                </a:ext>
              </a:extLst>
            </p:cNvPr>
            <p:cNvSpPr>
              <a:spLocks/>
            </p:cNvSpPr>
            <p:nvPr/>
          </p:nvSpPr>
          <p:spPr bwMode="auto">
            <a:xfrm>
              <a:off x="3260" y="3077"/>
              <a:ext cx="17" cy="17"/>
            </a:xfrm>
            <a:custGeom>
              <a:avLst/>
              <a:gdLst>
                <a:gd name="T0" fmla="*/ 16 w 17"/>
                <a:gd name="T1" fmla="*/ 0 h 17"/>
                <a:gd name="T2" fmla="*/ 0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70" name="Line 318">
              <a:extLst>
                <a:ext uri="{FF2B5EF4-FFF2-40B4-BE49-F238E27FC236}">
                  <a16:creationId xmlns:a16="http://schemas.microsoft.com/office/drawing/2014/main" id="{B3F286F9-7623-4216-408C-A1C3BAABAC75}"/>
                </a:ext>
              </a:extLst>
            </p:cNvPr>
            <p:cNvSpPr>
              <a:spLocks noChangeShapeType="1"/>
            </p:cNvSpPr>
            <p:nvPr/>
          </p:nvSpPr>
          <p:spPr bwMode="auto">
            <a:xfrm flipV="1">
              <a:off x="3260" y="3075"/>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71" name="Line 319">
              <a:extLst>
                <a:ext uri="{FF2B5EF4-FFF2-40B4-BE49-F238E27FC236}">
                  <a16:creationId xmlns:a16="http://schemas.microsoft.com/office/drawing/2014/main" id="{98727540-87D9-1884-262B-B0595B9A774F}"/>
                </a:ext>
              </a:extLst>
            </p:cNvPr>
            <p:cNvSpPr>
              <a:spLocks noChangeShapeType="1"/>
            </p:cNvSpPr>
            <p:nvPr/>
          </p:nvSpPr>
          <p:spPr bwMode="auto">
            <a:xfrm flipH="1">
              <a:off x="3253" y="3083"/>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72" name="Line 320">
              <a:extLst>
                <a:ext uri="{FF2B5EF4-FFF2-40B4-BE49-F238E27FC236}">
                  <a16:creationId xmlns:a16="http://schemas.microsoft.com/office/drawing/2014/main" id="{C3F616A7-527E-46EB-1B56-32EA80A58030}"/>
                </a:ext>
              </a:extLst>
            </p:cNvPr>
            <p:cNvSpPr>
              <a:spLocks noChangeShapeType="1"/>
            </p:cNvSpPr>
            <p:nvPr/>
          </p:nvSpPr>
          <p:spPr bwMode="auto">
            <a:xfrm>
              <a:off x="3268" y="3075"/>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73" name="Line 321">
              <a:extLst>
                <a:ext uri="{FF2B5EF4-FFF2-40B4-BE49-F238E27FC236}">
                  <a16:creationId xmlns:a16="http://schemas.microsoft.com/office/drawing/2014/main" id="{ED54C103-45E8-9197-B508-1D301C4B27C4}"/>
                </a:ext>
              </a:extLst>
            </p:cNvPr>
            <p:cNvSpPr>
              <a:spLocks noChangeShapeType="1"/>
            </p:cNvSpPr>
            <p:nvPr/>
          </p:nvSpPr>
          <p:spPr bwMode="auto">
            <a:xfrm flipH="1">
              <a:off x="3260" y="3083"/>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74" name="Line 322">
              <a:extLst>
                <a:ext uri="{FF2B5EF4-FFF2-40B4-BE49-F238E27FC236}">
                  <a16:creationId xmlns:a16="http://schemas.microsoft.com/office/drawing/2014/main" id="{76CDF9FD-AD8E-D3D4-A57A-C62AECF57445}"/>
                </a:ext>
              </a:extLst>
            </p:cNvPr>
            <p:cNvSpPr>
              <a:spLocks noChangeShapeType="1"/>
            </p:cNvSpPr>
            <p:nvPr/>
          </p:nvSpPr>
          <p:spPr bwMode="auto">
            <a:xfrm>
              <a:off x="3324" y="3014"/>
              <a:ext cx="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75" name="Line 323">
              <a:extLst>
                <a:ext uri="{FF2B5EF4-FFF2-40B4-BE49-F238E27FC236}">
                  <a16:creationId xmlns:a16="http://schemas.microsoft.com/office/drawing/2014/main" id="{1CA3F150-45D6-7B83-73D7-FCEEAB701974}"/>
                </a:ext>
              </a:extLst>
            </p:cNvPr>
            <p:cNvSpPr>
              <a:spLocks noChangeShapeType="1"/>
            </p:cNvSpPr>
            <p:nvPr/>
          </p:nvSpPr>
          <p:spPr bwMode="auto">
            <a:xfrm>
              <a:off x="3245" y="3028"/>
              <a:ext cx="13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76" name="Line 324">
              <a:extLst>
                <a:ext uri="{FF2B5EF4-FFF2-40B4-BE49-F238E27FC236}">
                  <a16:creationId xmlns:a16="http://schemas.microsoft.com/office/drawing/2014/main" id="{DC565EFF-EBD1-78E2-B026-9B8591D835A6}"/>
                </a:ext>
              </a:extLst>
            </p:cNvPr>
            <p:cNvSpPr>
              <a:spLocks noChangeShapeType="1"/>
            </p:cNvSpPr>
            <p:nvPr/>
          </p:nvSpPr>
          <p:spPr bwMode="auto">
            <a:xfrm>
              <a:off x="3245" y="3014"/>
              <a:ext cx="7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77" name="Line 325">
              <a:extLst>
                <a:ext uri="{FF2B5EF4-FFF2-40B4-BE49-F238E27FC236}">
                  <a16:creationId xmlns:a16="http://schemas.microsoft.com/office/drawing/2014/main" id="{67D76CAE-09FC-8F8E-8FB0-E35E1F653041}"/>
                </a:ext>
              </a:extLst>
            </p:cNvPr>
            <p:cNvSpPr>
              <a:spLocks noChangeShapeType="1"/>
            </p:cNvSpPr>
            <p:nvPr/>
          </p:nvSpPr>
          <p:spPr bwMode="auto">
            <a:xfrm>
              <a:off x="3382" y="3106"/>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78" name="Line 326">
              <a:extLst>
                <a:ext uri="{FF2B5EF4-FFF2-40B4-BE49-F238E27FC236}">
                  <a16:creationId xmlns:a16="http://schemas.microsoft.com/office/drawing/2014/main" id="{EBB296DE-A925-952A-F270-621582B59CF3}"/>
                </a:ext>
              </a:extLst>
            </p:cNvPr>
            <p:cNvSpPr>
              <a:spLocks noChangeShapeType="1"/>
            </p:cNvSpPr>
            <p:nvPr/>
          </p:nvSpPr>
          <p:spPr bwMode="auto">
            <a:xfrm>
              <a:off x="3382" y="3100"/>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79" name="Freeform 327">
              <a:extLst>
                <a:ext uri="{FF2B5EF4-FFF2-40B4-BE49-F238E27FC236}">
                  <a16:creationId xmlns:a16="http://schemas.microsoft.com/office/drawing/2014/main" id="{DEAD93E0-E67F-F085-8534-0B40505022B3}"/>
                </a:ext>
              </a:extLst>
            </p:cNvPr>
            <p:cNvSpPr>
              <a:spLocks/>
            </p:cNvSpPr>
            <p:nvPr/>
          </p:nvSpPr>
          <p:spPr bwMode="auto">
            <a:xfrm>
              <a:off x="3391" y="3100"/>
              <a:ext cx="17" cy="17"/>
            </a:xfrm>
            <a:custGeom>
              <a:avLst/>
              <a:gdLst>
                <a:gd name="T0" fmla="*/ 0 w 17"/>
                <a:gd name="T1" fmla="*/ 16 h 17"/>
                <a:gd name="T2" fmla="*/ 16 w 17"/>
                <a:gd name="T3" fmla="*/ 8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8"/>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80" name="Line 328">
              <a:extLst>
                <a:ext uri="{FF2B5EF4-FFF2-40B4-BE49-F238E27FC236}">
                  <a16:creationId xmlns:a16="http://schemas.microsoft.com/office/drawing/2014/main" id="{6A4208A0-CEEC-B700-0EB0-F67E1B3FBACB}"/>
                </a:ext>
              </a:extLst>
            </p:cNvPr>
            <p:cNvSpPr>
              <a:spLocks noChangeShapeType="1"/>
            </p:cNvSpPr>
            <p:nvPr/>
          </p:nvSpPr>
          <p:spPr bwMode="auto">
            <a:xfrm flipV="1">
              <a:off x="3396" y="3106"/>
              <a:ext cx="3" cy="1"/>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81" name="Line 329">
              <a:extLst>
                <a:ext uri="{FF2B5EF4-FFF2-40B4-BE49-F238E27FC236}">
                  <a16:creationId xmlns:a16="http://schemas.microsoft.com/office/drawing/2014/main" id="{700B4D01-7C30-DA62-D2D1-D773AF2C057E}"/>
                </a:ext>
              </a:extLst>
            </p:cNvPr>
            <p:cNvSpPr>
              <a:spLocks noChangeShapeType="1"/>
            </p:cNvSpPr>
            <p:nvPr/>
          </p:nvSpPr>
          <p:spPr bwMode="auto">
            <a:xfrm flipH="1">
              <a:off x="3393" y="3107"/>
              <a:ext cx="3" cy="0"/>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82" name="Line 330">
              <a:extLst>
                <a:ext uri="{FF2B5EF4-FFF2-40B4-BE49-F238E27FC236}">
                  <a16:creationId xmlns:a16="http://schemas.microsoft.com/office/drawing/2014/main" id="{23EF635D-4C30-8731-E4C8-AE5CEB063713}"/>
                </a:ext>
              </a:extLst>
            </p:cNvPr>
            <p:cNvSpPr>
              <a:spLocks noChangeShapeType="1"/>
            </p:cNvSpPr>
            <p:nvPr/>
          </p:nvSpPr>
          <p:spPr bwMode="auto">
            <a:xfrm flipH="1">
              <a:off x="3393" y="3106"/>
              <a:ext cx="1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83" name="Freeform 331">
              <a:extLst>
                <a:ext uri="{FF2B5EF4-FFF2-40B4-BE49-F238E27FC236}">
                  <a16:creationId xmlns:a16="http://schemas.microsoft.com/office/drawing/2014/main" id="{07E569A3-E10F-B5CB-463C-312651183A46}"/>
                </a:ext>
              </a:extLst>
            </p:cNvPr>
            <p:cNvSpPr>
              <a:spLocks/>
            </p:cNvSpPr>
            <p:nvPr/>
          </p:nvSpPr>
          <p:spPr bwMode="auto">
            <a:xfrm>
              <a:off x="3381" y="3100"/>
              <a:ext cx="17" cy="17"/>
            </a:xfrm>
            <a:custGeom>
              <a:avLst/>
              <a:gdLst>
                <a:gd name="T0" fmla="*/ 16 w 17"/>
                <a:gd name="T1" fmla="*/ 0 h 17"/>
                <a:gd name="T2" fmla="*/ 0 w 17"/>
                <a:gd name="T3" fmla="*/ 8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8"/>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84" name="Line 332">
              <a:extLst>
                <a:ext uri="{FF2B5EF4-FFF2-40B4-BE49-F238E27FC236}">
                  <a16:creationId xmlns:a16="http://schemas.microsoft.com/office/drawing/2014/main" id="{D98EFF58-AE21-EC07-1479-222E3051B226}"/>
                </a:ext>
              </a:extLst>
            </p:cNvPr>
            <p:cNvSpPr>
              <a:spLocks noChangeShapeType="1"/>
            </p:cNvSpPr>
            <p:nvPr/>
          </p:nvSpPr>
          <p:spPr bwMode="auto">
            <a:xfrm flipH="1">
              <a:off x="3346" y="3107"/>
              <a:ext cx="7" cy="0"/>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85" name="Line 333">
              <a:extLst>
                <a:ext uri="{FF2B5EF4-FFF2-40B4-BE49-F238E27FC236}">
                  <a16:creationId xmlns:a16="http://schemas.microsoft.com/office/drawing/2014/main" id="{629D6284-EA88-7D42-AC63-D5DF74ABDBC3}"/>
                </a:ext>
              </a:extLst>
            </p:cNvPr>
            <p:cNvSpPr>
              <a:spLocks noChangeShapeType="1"/>
            </p:cNvSpPr>
            <p:nvPr/>
          </p:nvSpPr>
          <p:spPr bwMode="auto">
            <a:xfrm flipH="1">
              <a:off x="3346" y="3106"/>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86" name="Line 334">
              <a:extLst>
                <a:ext uri="{FF2B5EF4-FFF2-40B4-BE49-F238E27FC236}">
                  <a16:creationId xmlns:a16="http://schemas.microsoft.com/office/drawing/2014/main" id="{61903127-B0C9-854E-80B1-30DA4E1216EC}"/>
                </a:ext>
              </a:extLst>
            </p:cNvPr>
            <p:cNvSpPr>
              <a:spLocks noChangeShapeType="1"/>
            </p:cNvSpPr>
            <p:nvPr/>
          </p:nvSpPr>
          <p:spPr bwMode="auto">
            <a:xfrm>
              <a:off x="3404" y="3106"/>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87" name="Line 335">
              <a:extLst>
                <a:ext uri="{FF2B5EF4-FFF2-40B4-BE49-F238E27FC236}">
                  <a16:creationId xmlns:a16="http://schemas.microsoft.com/office/drawing/2014/main" id="{4F589CA9-1D6E-CA5A-4F0C-B083FC7CE8CF}"/>
                </a:ext>
              </a:extLst>
            </p:cNvPr>
            <p:cNvSpPr>
              <a:spLocks noChangeShapeType="1"/>
            </p:cNvSpPr>
            <p:nvPr/>
          </p:nvSpPr>
          <p:spPr bwMode="auto">
            <a:xfrm>
              <a:off x="3404" y="3100"/>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88" name="Freeform 336">
              <a:extLst>
                <a:ext uri="{FF2B5EF4-FFF2-40B4-BE49-F238E27FC236}">
                  <a16:creationId xmlns:a16="http://schemas.microsoft.com/office/drawing/2014/main" id="{28D41E52-ABD7-D42C-28C6-1ED7E2FC6515}"/>
                </a:ext>
              </a:extLst>
            </p:cNvPr>
            <p:cNvSpPr>
              <a:spLocks/>
            </p:cNvSpPr>
            <p:nvPr/>
          </p:nvSpPr>
          <p:spPr bwMode="auto">
            <a:xfrm>
              <a:off x="3413" y="3121"/>
              <a:ext cx="17" cy="17"/>
            </a:xfrm>
            <a:custGeom>
              <a:avLst/>
              <a:gdLst>
                <a:gd name="T0" fmla="*/ 0 w 17"/>
                <a:gd name="T1" fmla="*/ 16 h 17"/>
                <a:gd name="T2" fmla="*/ 16 w 17"/>
                <a:gd name="T3" fmla="*/ 8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8"/>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89" name="Line 337">
              <a:extLst>
                <a:ext uri="{FF2B5EF4-FFF2-40B4-BE49-F238E27FC236}">
                  <a16:creationId xmlns:a16="http://schemas.microsoft.com/office/drawing/2014/main" id="{0A41BD64-60F0-E0B1-2278-8742668F337E}"/>
                </a:ext>
              </a:extLst>
            </p:cNvPr>
            <p:cNvSpPr>
              <a:spLocks noChangeShapeType="1"/>
            </p:cNvSpPr>
            <p:nvPr/>
          </p:nvSpPr>
          <p:spPr bwMode="auto">
            <a:xfrm flipV="1">
              <a:off x="3346" y="3081"/>
              <a:ext cx="0" cy="6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90" name="Line 338">
              <a:extLst>
                <a:ext uri="{FF2B5EF4-FFF2-40B4-BE49-F238E27FC236}">
                  <a16:creationId xmlns:a16="http://schemas.microsoft.com/office/drawing/2014/main" id="{B04CC894-8E8E-BCA4-D7C2-F9C01DD3AAEB}"/>
                </a:ext>
              </a:extLst>
            </p:cNvPr>
            <p:cNvSpPr>
              <a:spLocks noChangeShapeType="1"/>
            </p:cNvSpPr>
            <p:nvPr/>
          </p:nvSpPr>
          <p:spPr bwMode="auto">
            <a:xfrm>
              <a:off x="3333" y="3147"/>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91" name="Line 339">
              <a:extLst>
                <a:ext uri="{FF2B5EF4-FFF2-40B4-BE49-F238E27FC236}">
                  <a16:creationId xmlns:a16="http://schemas.microsoft.com/office/drawing/2014/main" id="{F36E19A5-39A5-F175-E485-9628E5EE542E}"/>
                </a:ext>
              </a:extLst>
            </p:cNvPr>
            <p:cNvSpPr>
              <a:spLocks noChangeShapeType="1"/>
            </p:cNvSpPr>
            <p:nvPr/>
          </p:nvSpPr>
          <p:spPr bwMode="auto">
            <a:xfrm>
              <a:off x="3353" y="3080"/>
              <a:ext cx="0" cy="6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92" name="Line 340">
              <a:extLst>
                <a:ext uri="{FF2B5EF4-FFF2-40B4-BE49-F238E27FC236}">
                  <a16:creationId xmlns:a16="http://schemas.microsoft.com/office/drawing/2014/main" id="{29BB4239-2CFC-78C9-8A37-9896D25C176A}"/>
                </a:ext>
              </a:extLst>
            </p:cNvPr>
            <p:cNvSpPr>
              <a:spLocks noChangeShapeType="1"/>
            </p:cNvSpPr>
            <p:nvPr/>
          </p:nvSpPr>
          <p:spPr bwMode="auto">
            <a:xfrm>
              <a:off x="3333" y="3147"/>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93" name="Line 341">
              <a:extLst>
                <a:ext uri="{FF2B5EF4-FFF2-40B4-BE49-F238E27FC236}">
                  <a16:creationId xmlns:a16="http://schemas.microsoft.com/office/drawing/2014/main" id="{88AE713B-5ABB-70A9-B4E7-D40BB0615047}"/>
                </a:ext>
              </a:extLst>
            </p:cNvPr>
            <p:cNvSpPr>
              <a:spLocks noChangeShapeType="1"/>
            </p:cNvSpPr>
            <p:nvPr/>
          </p:nvSpPr>
          <p:spPr bwMode="auto">
            <a:xfrm>
              <a:off x="3318" y="3152"/>
              <a:ext cx="1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94" name="Line 342">
              <a:extLst>
                <a:ext uri="{FF2B5EF4-FFF2-40B4-BE49-F238E27FC236}">
                  <a16:creationId xmlns:a16="http://schemas.microsoft.com/office/drawing/2014/main" id="{BB082E37-41EA-20CC-262E-88E8646E4554}"/>
                </a:ext>
              </a:extLst>
            </p:cNvPr>
            <p:cNvSpPr>
              <a:spLocks noChangeShapeType="1"/>
            </p:cNvSpPr>
            <p:nvPr/>
          </p:nvSpPr>
          <p:spPr bwMode="auto">
            <a:xfrm>
              <a:off x="3326" y="3146"/>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95" name="Line 343">
              <a:extLst>
                <a:ext uri="{FF2B5EF4-FFF2-40B4-BE49-F238E27FC236}">
                  <a16:creationId xmlns:a16="http://schemas.microsoft.com/office/drawing/2014/main" id="{0597207A-6B50-5E21-68FA-8B36DB9B040B}"/>
                </a:ext>
              </a:extLst>
            </p:cNvPr>
            <p:cNvSpPr>
              <a:spLocks noChangeShapeType="1"/>
            </p:cNvSpPr>
            <p:nvPr/>
          </p:nvSpPr>
          <p:spPr bwMode="auto">
            <a:xfrm>
              <a:off x="3318" y="3146"/>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96" name="Freeform 344">
              <a:extLst>
                <a:ext uri="{FF2B5EF4-FFF2-40B4-BE49-F238E27FC236}">
                  <a16:creationId xmlns:a16="http://schemas.microsoft.com/office/drawing/2014/main" id="{71573BC3-0F46-3121-4446-7597310AE353}"/>
                </a:ext>
              </a:extLst>
            </p:cNvPr>
            <p:cNvSpPr>
              <a:spLocks/>
            </p:cNvSpPr>
            <p:nvPr/>
          </p:nvSpPr>
          <p:spPr bwMode="auto">
            <a:xfrm>
              <a:off x="3311" y="3146"/>
              <a:ext cx="17" cy="17"/>
            </a:xfrm>
            <a:custGeom>
              <a:avLst/>
              <a:gdLst>
                <a:gd name="T0" fmla="*/ 16 w 17"/>
                <a:gd name="T1" fmla="*/ 0 h 17"/>
                <a:gd name="T2" fmla="*/ 0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497" name="Line 345">
              <a:extLst>
                <a:ext uri="{FF2B5EF4-FFF2-40B4-BE49-F238E27FC236}">
                  <a16:creationId xmlns:a16="http://schemas.microsoft.com/office/drawing/2014/main" id="{BEB1E788-67A6-0DA3-E2DE-764F437DBB7C}"/>
                </a:ext>
              </a:extLst>
            </p:cNvPr>
            <p:cNvSpPr>
              <a:spLocks noChangeShapeType="1"/>
            </p:cNvSpPr>
            <p:nvPr/>
          </p:nvSpPr>
          <p:spPr bwMode="auto">
            <a:xfrm>
              <a:off x="3245" y="3152"/>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98" name="Line 346">
              <a:extLst>
                <a:ext uri="{FF2B5EF4-FFF2-40B4-BE49-F238E27FC236}">
                  <a16:creationId xmlns:a16="http://schemas.microsoft.com/office/drawing/2014/main" id="{D2B9DF2D-FB9B-B13D-0796-B6F5F9EB695E}"/>
                </a:ext>
              </a:extLst>
            </p:cNvPr>
            <p:cNvSpPr>
              <a:spLocks noChangeShapeType="1"/>
            </p:cNvSpPr>
            <p:nvPr/>
          </p:nvSpPr>
          <p:spPr bwMode="auto">
            <a:xfrm>
              <a:off x="3253" y="3146"/>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499" name="Line 347">
              <a:extLst>
                <a:ext uri="{FF2B5EF4-FFF2-40B4-BE49-F238E27FC236}">
                  <a16:creationId xmlns:a16="http://schemas.microsoft.com/office/drawing/2014/main" id="{74861D74-9CA3-8840-B9ED-87BB6C23D450}"/>
                </a:ext>
              </a:extLst>
            </p:cNvPr>
            <p:cNvSpPr>
              <a:spLocks noChangeShapeType="1"/>
            </p:cNvSpPr>
            <p:nvPr/>
          </p:nvSpPr>
          <p:spPr bwMode="auto">
            <a:xfrm flipH="1">
              <a:off x="3253" y="3166"/>
              <a:ext cx="6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00" name="Line 348">
              <a:extLst>
                <a:ext uri="{FF2B5EF4-FFF2-40B4-BE49-F238E27FC236}">
                  <a16:creationId xmlns:a16="http://schemas.microsoft.com/office/drawing/2014/main" id="{FA873894-79F7-2772-DE94-64937795B863}"/>
                </a:ext>
              </a:extLst>
            </p:cNvPr>
            <p:cNvSpPr>
              <a:spLocks noChangeShapeType="1"/>
            </p:cNvSpPr>
            <p:nvPr/>
          </p:nvSpPr>
          <p:spPr bwMode="auto">
            <a:xfrm flipH="1">
              <a:off x="3253" y="3146"/>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01" name="Line 349">
              <a:extLst>
                <a:ext uri="{FF2B5EF4-FFF2-40B4-BE49-F238E27FC236}">
                  <a16:creationId xmlns:a16="http://schemas.microsoft.com/office/drawing/2014/main" id="{1E684CCE-3E1D-C02E-956B-94AE691ED1A3}"/>
                </a:ext>
              </a:extLst>
            </p:cNvPr>
            <p:cNvSpPr>
              <a:spLocks noChangeShapeType="1"/>
            </p:cNvSpPr>
            <p:nvPr/>
          </p:nvSpPr>
          <p:spPr bwMode="auto">
            <a:xfrm>
              <a:off x="3382" y="3127"/>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02" name="Line 350">
              <a:extLst>
                <a:ext uri="{FF2B5EF4-FFF2-40B4-BE49-F238E27FC236}">
                  <a16:creationId xmlns:a16="http://schemas.microsoft.com/office/drawing/2014/main" id="{488684FA-7FBA-72CF-5729-16DC7C3273AF}"/>
                </a:ext>
              </a:extLst>
            </p:cNvPr>
            <p:cNvSpPr>
              <a:spLocks noChangeShapeType="1"/>
            </p:cNvSpPr>
            <p:nvPr/>
          </p:nvSpPr>
          <p:spPr bwMode="auto">
            <a:xfrm>
              <a:off x="3382" y="3121"/>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03" name="Freeform 351">
              <a:extLst>
                <a:ext uri="{FF2B5EF4-FFF2-40B4-BE49-F238E27FC236}">
                  <a16:creationId xmlns:a16="http://schemas.microsoft.com/office/drawing/2014/main" id="{A1EF8F26-C520-BF7B-3CBA-6606F34B6677}"/>
                </a:ext>
              </a:extLst>
            </p:cNvPr>
            <p:cNvSpPr>
              <a:spLocks/>
            </p:cNvSpPr>
            <p:nvPr/>
          </p:nvSpPr>
          <p:spPr bwMode="auto">
            <a:xfrm>
              <a:off x="3391" y="3121"/>
              <a:ext cx="17" cy="17"/>
            </a:xfrm>
            <a:custGeom>
              <a:avLst/>
              <a:gdLst>
                <a:gd name="T0" fmla="*/ 0 w 17"/>
                <a:gd name="T1" fmla="*/ 16 h 17"/>
                <a:gd name="T2" fmla="*/ 16 w 17"/>
                <a:gd name="T3" fmla="*/ 8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8"/>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504" name="Line 352">
              <a:extLst>
                <a:ext uri="{FF2B5EF4-FFF2-40B4-BE49-F238E27FC236}">
                  <a16:creationId xmlns:a16="http://schemas.microsoft.com/office/drawing/2014/main" id="{2E677073-1A09-9450-53BE-DDE045E75000}"/>
                </a:ext>
              </a:extLst>
            </p:cNvPr>
            <p:cNvSpPr>
              <a:spLocks noChangeShapeType="1"/>
            </p:cNvSpPr>
            <p:nvPr/>
          </p:nvSpPr>
          <p:spPr bwMode="auto">
            <a:xfrm>
              <a:off x="3396" y="3120"/>
              <a:ext cx="3" cy="1"/>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05" name="Line 353">
              <a:extLst>
                <a:ext uri="{FF2B5EF4-FFF2-40B4-BE49-F238E27FC236}">
                  <a16:creationId xmlns:a16="http://schemas.microsoft.com/office/drawing/2014/main" id="{07909009-E7D1-3595-A547-619DA09B9F28}"/>
                </a:ext>
              </a:extLst>
            </p:cNvPr>
            <p:cNvSpPr>
              <a:spLocks noChangeShapeType="1"/>
            </p:cNvSpPr>
            <p:nvPr/>
          </p:nvSpPr>
          <p:spPr bwMode="auto">
            <a:xfrm flipH="1">
              <a:off x="3393" y="3121"/>
              <a:ext cx="1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06" name="Line 354">
              <a:extLst>
                <a:ext uri="{FF2B5EF4-FFF2-40B4-BE49-F238E27FC236}">
                  <a16:creationId xmlns:a16="http://schemas.microsoft.com/office/drawing/2014/main" id="{DE0A521B-F381-7C83-7E3E-992B4A10F8A2}"/>
                </a:ext>
              </a:extLst>
            </p:cNvPr>
            <p:cNvSpPr>
              <a:spLocks noChangeShapeType="1"/>
            </p:cNvSpPr>
            <p:nvPr/>
          </p:nvSpPr>
          <p:spPr bwMode="auto">
            <a:xfrm flipH="1">
              <a:off x="3393" y="3120"/>
              <a:ext cx="3" cy="0"/>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07" name="Freeform 355">
              <a:extLst>
                <a:ext uri="{FF2B5EF4-FFF2-40B4-BE49-F238E27FC236}">
                  <a16:creationId xmlns:a16="http://schemas.microsoft.com/office/drawing/2014/main" id="{57F1A1DC-30FF-7355-5E43-A1D7CD9F9188}"/>
                </a:ext>
              </a:extLst>
            </p:cNvPr>
            <p:cNvSpPr>
              <a:spLocks/>
            </p:cNvSpPr>
            <p:nvPr/>
          </p:nvSpPr>
          <p:spPr bwMode="auto">
            <a:xfrm>
              <a:off x="3381" y="3121"/>
              <a:ext cx="17" cy="17"/>
            </a:xfrm>
            <a:custGeom>
              <a:avLst/>
              <a:gdLst>
                <a:gd name="T0" fmla="*/ 16 w 17"/>
                <a:gd name="T1" fmla="*/ 0 h 17"/>
                <a:gd name="T2" fmla="*/ 0 w 17"/>
                <a:gd name="T3" fmla="*/ 8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8"/>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508" name="Line 356">
              <a:extLst>
                <a:ext uri="{FF2B5EF4-FFF2-40B4-BE49-F238E27FC236}">
                  <a16:creationId xmlns:a16="http://schemas.microsoft.com/office/drawing/2014/main" id="{03708A86-A4A5-974E-4156-D547791508E4}"/>
                </a:ext>
              </a:extLst>
            </p:cNvPr>
            <p:cNvSpPr>
              <a:spLocks noChangeShapeType="1"/>
            </p:cNvSpPr>
            <p:nvPr/>
          </p:nvSpPr>
          <p:spPr bwMode="auto">
            <a:xfrm flipH="1">
              <a:off x="3346" y="3121"/>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09" name="Line 357">
              <a:extLst>
                <a:ext uri="{FF2B5EF4-FFF2-40B4-BE49-F238E27FC236}">
                  <a16:creationId xmlns:a16="http://schemas.microsoft.com/office/drawing/2014/main" id="{886769E4-124A-EB91-4C49-DB299D4955BC}"/>
                </a:ext>
              </a:extLst>
            </p:cNvPr>
            <p:cNvSpPr>
              <a:spLocks noChangeShapeType="1"/>
            </p:cNvSpPr>
            <p:nvPr/>
          </p:nvSpPr>
          <p:spPr bwMode="auto">
            <a:xfrm>
              <a:off x="3404" y="3127"/>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10" name="Line 358">
              <a:extLst>
                <a:ext uri="{FF2B5EF4-FFF2-40B4-BE49-F238E27FC236}">
                  <a16:creationId xmlns:a16="http://schemas.microsoft.com/office/drawing/2014/main" id="{B62E5846-A950-4C02-03B5-FDC30429F4CD}"/>
                </a:ext>
              </a:extLst>
            </p:cNvPr>
            <p:cNvSpPr>
              <a:spLocks noChangeShapeType="1"/>
            </p:cNvSpPr>
            <p:nvPr/>
          </p:nvSpPr>
          <p:spPr bwMode="auto">
            <a:xfrm>
              <a:off x="3404" y="3121"/>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11" name="Line 359">
              <a:extLst>
                <a:ext uri="{FF2B5EF4-FFF2-40B4-BE49-F238E27FC236}">
                  <a16:creationId xmlns:a16="http://schemas.microsoft.com/office/drawing/2014/main" id="{AF6DFCD1-FCD6-16F8-38B3-6763F9A9BAB8}"/>
                </a:ext>
              </a:extLst>
            </p:cNvPr>
            <p:cNvSpPr>
              <a:spLocks noChangeShapeType="1"/>
            </p:cNvSpPr>
            <p:nvPr/>
          </p:nvSpPr>
          <p:spPr bwMode="auto">
            <a:xfrm flipV="1">
              <a:off x="3324" y="3083"/>
              <a:ext cx="0" cy="6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12" name="Line 360">
              <a:extLst>
                <a:ext uri="{FF2B5EF4-FFF2-40B4-BE49-F238E27FC236}">
                  <a16:creationId xmlns:a16="http://schemas.microsoft.com/office/drawing/2014/main" id="{E9AD735F-DF39-8842-D197-146703A72092}"/>
                </a:ext>
              </a:extLst>
            </p:cNvPr>
            <p:cNvSpPr>
              <a:spLocks noChangeShapeType="1"/>
            </p:cNvSpPr>
            <p:nvPr/>
          </p:nvSpPr>
          <p:spPr bwMode="auto">
            <a:xfrm flipV="1">
              <a:off x="3329" y="3107"/>
              <a:ext cx="0" cy="13"/>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13" name="Line 361">
              <a:extLst>
                <a:ext uri="{FF2B5EF4-FFF2-40B4-BE49-F238E27FC236}">
                  <a16:creationId xmlns:a16="http://schemas.microsoft.com/office/drawing/2014/main" id="{9D6206A7-A113-8289-C44D-15424C7107A5}"/>
                </a:ext>
              </a:extLst>
            </p:cNvPr>
            <p:cNvSpPr>
              <a:spLocks noChangeShapeType="1"/>
            </p:cNvSpPr>
            <p:nvPr/>
          </p:nvSpPr>
          <p:spPr bwMode="auto">
            <a:xfrm flipV="1">
              <a:off x="3332" y="3088"/>
              <a:ext cx="0" cy="5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14" name="Line 362">
              <a:extLst>
                <a:ext uri="{FF2B5EF4-FFF2-40B4-BE49-F238E27FC236}">
                  <a16:creationId xmlns:a16="http://schemas.microsoft.com/office/drawing/2014/main" id="{4A8BA8FC-1AF2-DF3E-419D-D42D579A6C50}"/>
                </a:ext>
              </a:extLst>
            </p:cNvPr>
            <p:cNvSpPr>
              <a:spLocks noChangeShapeType="1"/>
            </p:cNvSpPr>
            <p:nvPr/>
          </p:nvSpPr>
          <p:spPr bwMode="auto">
            <a:xfrm flipV="1">
              <a:off x="3404" y="3100"/>
              <a:ext cx="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15" name="Line 363">
              <a:extLst>
                <a:ext uri="{FF2B5EF4-FFF2-40B4-BE49-F238E27FC236}">
                  <a16:creationId xmlns:a16="http://schemas.microsoft.com/office/drawing/2014/main" id="{00E72F33-CAC9-D026-3ADB-29F9269565D9}"/>
                </a:ext>
              </a:extLst>
            </p:cNvPr>
            <p:cNvSpPr>
              <a:spLocks noChangeShapeType="1"/>
            </p:cNvSpPr>
            <p:nvPr/>
          </p:nvSpPr>
          <p:spPr bwMode="auto">
            <a:xfrm flipV="1">
              <a:off x="3396" y="3106"/>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16" name="Line 364">
              <a:extLst>
                <a:ext uri="{FF2B5EF4-FFF2-40B4-BE49-F238E27FC236}">
                  <a16:creationId xmlns:a16="http://schemas.microsoft.com/office/drawing/2014/main" id="{6B19364C-32C5-862B-27BB-E204981A6646}"/>
                </a:ext>
              </a:extLst>
            </p:cNvPr>
            <p:cNvSpPr>
              <a:spLocks noChangeShapeType="1"/>
            </p:cNvSpPr>
            <p:nvPr/>
          </p:nvSpPr>
          <p:spPr bwMode="auto">
            <a:xfrm flipV="1">
              <a:off x="3414" y="3103"/>
              <a:ext cx="0" cy="2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17" name="Line 365">
              <a:extLst>
                <a:ext uri="{FF2B5EF4-FFF2-40B4-BE49-F238E27FC236}">
                  <a16:creationId xmlns:a16="http://schemas.microsoft.com/office/drawing/2014/main" id="{9E14FDED-C5EF-7D76-B3E3-AAF9251E191B}"/>
                </a:ext>
              </a:extLst>
            </p:cNvPr>
            <p:cNvSpPr>
              <a:spLocks noChangeShapeType="1"/>
            </p:cNvSpPr>
            <p:nvPr/>
          </p:nvSpPr>
          <p:spPr bwMode="auto">
            <a:xfrm flipV="1">
              <a:off x="3413" y="3106"/>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18" name="Line 366">
              <a:extLst>
                <a:ext uri="{FF2B5EF4-FFF2-40B4-BE49-F238E27FC236}">
                  <a16:creationId xmlns:a16="http://schemas.microsoft.com/office/drawing/2014/main" id="{6424EE34-50A6-6317-0DEA-3DCC617E2407}"/>
                </a:ext>
              </a:extLst>
            </p:cNvPr>
            <p:cNvSpPr>
              <a:spLocks noChangeShapeType="1"/>
            </p:cNvSpPr>
            <p:nvPr/>
          </p:nvSpPr>
          <p:spPr bwMode="auto">
            <a:xfrm flipV="1">
              <a:off x="3393" y="3103"/>
              <a:ext cx="0" cy="2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19" name="Line 367">
              <a:extLst>
                <a:ext uri="{FF2B5EF4-FFF2-40B4-BE49-F238E27FC236}">
                  <a16:creationId xmlns:a16="http://schemas.microsoft.com/office/drawing/2014/main" id="{7755D05B-9C8F-93CA-C02B-830371462421}"/>
                </a:ext>
              </a:extLst>
            </p:cNvPr>
            <p:cNvSpPr>
              <a:spLocks noChangeShapeType="1"/>
            </p:cNvSpPr>
            <p:nvPr/>
          </p:nvSpPr>
          <p:spPr bwMode="auto">
            <a:xfrm flipV="1">
              <a:off x="3391" y="3106"/>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20" name="Line 368">
              <a:extLst>
                <a:ext uri="{FF2B5EF4-FFF2-40B4-BE49-F238E27FC236}">
                  <a16:creationId xmlns:a16="http://schemas.microsoft.com/office/drawing/2014/main" id="{7614F7B0-687E-E21F-B550-F40061EFB62D}"/>
                </a:ext>
              </a:extLst>
            </p:cNvPr>
            <p:cNvSpPr>
              <a:spLocks noChangeShapeType="1"/>
            </p:cNvSpPr>
            <p:nvPr/>
          </p:nvSpPr>
          <p:spPr bwMode="auto">
            <a:xfrm>
              <a:off x="3346" y="3106"/>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21" name="Line 369">
              <a:extLst>
                <a:ext uri="{FF2B5EF4-FFF2-40B4-BE49-F238E27FC236}">
                  <a16:creationId xmlns:a16="http://schemas.microsoft.com/office/drawing/2014/main" id="{4DA53464-0EE5-876D-92E5-13C9DE7168B9}"/>
                </a:ext>
              </a:extLst>
            </p:cNvPr>
            <p:cNvSpPr>
              <a:spLocks noChangeShapeType="1"/>
            </p:cNvSpPr>
            <p:nvPr/>
          </p:nvSpPr>
          <p:spPr bwMode="auto">
            <a:xfrm>
              <a:off x="3346" y="3106"/>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22" name="Line 370">
              <a:extLst>
                <a:ext uri="{FF2B5EF4-FFF2-40B4-BE49-F238E27FC236}">
                  <a16:creationId xmlns:a16="http://schemas.microsoft.com/office/drawing/2014/main" id="{72A28710-ED6B-54FC-3139-B3E85C24512F}"/>
                </a:ext>
              </a:extLst>
            </p:cNvPr>
            <p:cNvSpPr>
              <a:spLocks noChangeShapeType="1"/>
            </p:cNvSpPr>
            <p:nvPr/>
          </p:nvSpPr>
          <p:spPr bwMode="auto">
            <a:xfrm>
              <a:off x="3382" y="3106"/>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23" name="Line 371">
              <a:extLst>
                <a:ext uri="{FF2B5EF4-FFF2-40B4-BE49-F238E27FC236}">
                  <a16:creationId xmlns:a16="http://schemas.microsoft.com/office/drawing/2014/main" id="{EBB29FBC-BDB2-1117-6373-289F669F1B89}"/>
                </a:ext>
              </a:extLst>
            </p:cNvPr>
            <p:cNvSpPr>
              <a:spLocks noChangeShapeType="1"/>
            </p:cNvSpPr>
            <p:nvPr/>
          </p:nvSpPr>
          <p:spPr bwMode="auto">
            <a:xfrm>
              <a:off x="3211" y="3083"/>
              <a:ext cx="11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24" name="Line 372">
              <a:extLst>
                <a:ext uri="{FF2B5EF4-FFF2-40B4-BE49-F238E27FC236}">
                  <a16:creationId xmlns:a16="http://schemas.microsoft.com/office/drawing/2014/main" id="{586F4BB4-8CB8-0AA4-2DD4-218B4C081645}"/>
                </a:ext>
              </a:extLst>
            </p:cNvPr>
            <p:cNvSpPr>
              <a:spLocks noChangeShapeType="1"/>
            </p:cNvSpPr>
            <p:nvPr/>
          </p:nvSpPr>
          <p:spPr bwMode="auto">
            <a:xfrm>
              <a:off x="3211" y="3144"/>
              <a:ext cx="11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25" name="Line 373">
              <a:extLst>
                <a:ext uri="{FF2B5EF4-FFF2-40B4-BE49-F238E27FC236}">
                  <a16:creationId xmlns:a16="http://schemas.microsoft.com/office/drawing/2014/main" id="{E9091C7D-AFEC-71D1-58CD-D823959C53DD}"/>
                </a:ext>
              </a:extLst>
            </p:cNvPr>
            <p:cNvSpPr>
              <a:spLocks noChangeShapeType="1"/>
            </p:cNvSpPr>
            <p:nvPr/>
          </p:nvSpPr>
          <p:spPr bwMode="auto">
            <a:xfrm flipH="1">
              <a:off x="3210" y="3144"/>
              <a:ext cx="9"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26" name="Line 374">
              <a:extLst>
                <a:ext uri="{FF2B5EF4-FFF2-40B4-BE49-F238E27FC236}">
                  <a16:creationId xmlns:a16="http://schemas.microsoft.com/office/drawing/2014/main" id="{D3617948-B6FD-75CB-7E22-5E087CFECD50}"/>
                </a:ext>
              </a:extLst>
            </p:cNvPr>
            <p:cNvSpPr>
              <a:spLocks noChangeShapeType="1"/>
            </p:cNvSpPr>
            <p:nvPr/>
          </p:nvSpPr>
          <p:spPr bwMode="auto">
            <a:xfrm flipH="1" flipV="1">
              <a:off x="3210" y="3075"/>
              <a:ext cx="9"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27" name="Freeform 375">
              <a:extLst>
                <a:ext uri="{FF2B5EF4-FFF2-40B4-BE49-F238E27FC236}">
                  <a16:creationId xmlns:a16="http://schemas.microsoft.com/office/drawing/2014/main" id="{17E16A12-9216-5BBE-4569-B2E71304EE71}"/>
                </a:ext>
              </a:extLst>
            </p:cNvPr>
            <p:cNvSpPr>
              <a:spLocks/>
            </p:cNvSpPr>
            <p:nvPr/>
          </p:nvSpPr>
          <p:spPr bwMode="auto">
            <a:xfrm>
              <a:off x="1934" y="2713"/>
              <a:ext cx="17" cy="44"/>
            </a:xfrm>
            <a:custGeom>
              <a:avLst/>
              <a:gdLst>
                <a:gd name="T0" fmla="*/ 16 w 17"/>
                <a:gd name="T1" fmla="*/ 0 h 44"/>
                <a:gd name="T2" fmla="*/ 0 w 17"/>
                <a:gd name="T3" fmla="*/ 0 h 44"/>
                <a:gd name="T4" fmla="*/ 16 w 17"/>
                <a:gd name="T5" fmla="*/ 43 h 44"/>
                <a:gd name="T6" fmla="*/ 0 60000 65536"/>
                <a:gd name="T7" fmla="*/ 0 60000 65536"/>
                <a:gd name="T8" fmla="*/ 0 60000 65536"/>
                <a:gd name="T9" fmla="*/ 0 w 17"/>
                <a:gd name="T10" fmla="*/ 0 h 44"/>
                <a:gd name="T11" fmla="*/ 17 w 17"/>
                <a:gd name="T12" fmla="*/ 44 h 44"/>
              </a:gdLst>
              <a:ahLst/>
              <a:cxnLst>
                <a:cxn ang="T6">
                  <a:pos x="T0" y="T1"/>
                </a:cxn>
                <a:cxn ang="T7">
                  <a:pos x="T2" y="T3"/>
                </a:cxn>
                <a:cxn ang="T8">
                  <a:pos x="T4" y="T5"/>
                </a:cxn>
              </a:cxnLst>
              <a:rect l="T9" t="T10" r="T11" b="T12"/>
              <a:pathLst>
                <a:path w="17" h="44">
                  <a:moveTo>
                    <a:pt x="16" y="0"/>
                  </a:moveTo>
                  <a:lnTo>
                    <a:pt x="0" y="0"/>
                  </a:lnTo>
                  <a:lnTo>
                    <a:pt x="16" y="4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528" name="Line 376">
              <a:extLst>
                <a:ext uri="{FF2B5EF4-FFF2-40B4-BE49-F238E27FC236}">
                  <a16:creationId xmlns:a16="http://schemas.microsoft.com/office/drawing/2014/main" id="{382DE322-3575-1497-DA1E-3D433BC90EB6}"/>
                </a:ext>
              </a:extLst>
            </p:cNvPr>
            <p:cNvSpPr>
              <a:spLocks noChangeShapeType="1"/>
            </p:cNvSpPr>
            <p:nvPr/>
          </p:nvSpPr>
          <p:spPr bwMode="auto">
            <a:xfrm flipH="1" flipV="1">
              <a:off x="1918" y="2632"/>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29" name="Line 377">
              <a:extLst>
                <a:ext uri="{FF2B5EF4-FFF2-40B4-BE49-F238E27FC236}">
                  <a16:creationId xmlns:a16="http://schemas.microsoft.com/office/drawing/2014/main" id="{504DE4DC-6DB0-D8DE-B146-292734D9BC16}"/>
                </a:ext>
              </a:extLst>
            </p:cNvPr>
            <p:cNvSpPr>
              <a:spLocks noChangeShapeType="1"/>
            </p:cNvSpPr>
            <p:nvPr/>
          </p:nvSpPr>
          <p:spPr bwMode="auto">
            <a:xfrm flipH="1" flipV="1">
              <a:off x="1920" y="2649"/>
              <a:ext cx="8" cy="9"/>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30" name="Line 378">
              <a:extLst>
                <a:ext uri="{FF2B5EF4-FFF2-40B4-BE49-F238E27FC236}">
                  <a16:creationId xmlns:a16="http://schemas.microsoft.com/office/drawing/2014/main" id="{0BDB024E-EC9E-FB47-1D9F-D79D947ED518}"/>
                </a:ext>
              </a:extLst>
            </p:cNvPr>
            <p:cNvSpPr>
              <a:spLocks noChangeShapeType="1"/>
            </p:cNvSpPr>
            <p:nvPr/>
          </p:nvSpPr>
          <p:spPr bwMode="auto">
            <a:xfrm flipH="1" flipV="1">
              <a:off x="1921" y="2667"/>
              <a:ext cx="8" cy="1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31" name="Line 379">
              <a:extLst>
                <a:ext uri="{FF2B5EF4-FFF2-40B4-BE49-F238E27FC236}">
                  <a16:creationId xmlns:a16="http://schemas.microsoft.com/office/drawing/2014/main" id="{B819CFF7-EEB8-16E8-1BAD-9F7336C5F0D8}"/>
                </a:ext>
              </a:extLst>
            </p:cNvPr>
            <p:cNvSpPr>
              <a:spLocks noChangeShapeType="1"/>
            </p:cNvSpPr>
            <p:nvPr/>
          </p:nvSpPr>
          <p:spPr bwMode="auto">
            <a:xfrm flipH="1" flipV="1">
              <a:off x="1923" y="2686"/>
              <a:ext cx="9" cy="9"/>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32" name="Line 380">
              <a:extLst>
                <a:ext uri="{FF2B5EF4-FFF2-40B4-BE49-F238E27FC236}">
                  <a16:creationId xmlns:a16="http://schemas.microsoft.com/office/drawing/2014/main" id="{E504D7A6-5584-7500-94E7-D42EF127BC61}"/>
                </a:ext>
              </a:extLst>
            </p:cNvPr>
            <p:cNvSpPr>
              <a:spLocks noChangeShapeType="1"/>
            </p:cNvSpPr>
            <p:nvPr/>
          </p:nvSpPr>
          <p:spPr bwMode="auto">
            <a:xfrm flipH="1" flipV="1">
              <a:off x="1926" y="2706"/>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33" name="Line 381">
              <a:extLst>
                <a:ext uri="{FF2B5EF4-FFF2-40B4-BE49-F238E27FC236}">
                  <a16:creationId xmlns:a16="http://schemas.microsoft.com/office/drawing/2014/main" id="{1F9DB14C-BC5C-14E4-6181-5F3432F432AF}"/>
                </a:ext>
              </a:extLst>
            </p:cNvPr>
            <p:cNvSpPr>
              <a:spLocks noChangeShapeType="1"/>
            </p:cNvSpPr>
            <p:nvPr/>
          </p:nvSpPr>
          <p:spPr bwMode="auto">
            <a:xfrm flipH="1" flipV="1">
              <a:off x="1932" y="2744"/>
              <a:ext cx="9" cy="9"/>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34" name="Line 382">
              <a:extLst>
                <a:ext uri="{FF2B5EF4-FFF2-40B4-BE49-F238E27FC236}">
                  <a16:creationId xmlns:a16="http://schemas.microsoft.com/office/drawing/2014/main" id="{E2021CF9-CD5E-ABA9-EE0F-5290FD9B52EA}"/>
                </a:ext>
              </a:extLst>
            </p:cNvPr>
            <p:cNvSpPr>
              <a:spLocks noChangeShapeType="1"/>
            </p:cNvSpPr>
            <p:nvPr/>
          </p:nvSpPr>
          <p:spPr bwMode="auto">
            <a:xfrm flipH="1" flipV="1">
              <a:off x="1935" y="2765"/>
              <a:ext cx="9" cy="9"/>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35" name="Line 383">
              <a:extLst>
                <a:ext uri="{FF2B5EF4-FFF2-40B4-BE49-F238E27FC236}">
                  <a16:creationId xmlns:a16="http://schemas.microsoft.com/office/drawing/2014/main" id="{5DDFA064-3E0F-0E3A-C79C-3317E4A8B1A1}"/>
                </a:ext>
              </a:extLst>
            </p:cNvPr>
            <p:cNvSpPr>
              <a:spLocks noChangeShapeType="1"/>
            </p:cNvSpPr>
            <p:nvPr/>
          </p:nvSpPr>
          <p:spPr bwMode="auto">
            <a:xfrm flipH="1" flipV="1">
              <a:off x="1940" y="2785"/>
              <a:ext cx="9" cy="11"/>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36" name="Line 384">
              <a:extLst>
                <a:ext uri="{FF2B5EF4-FFF2-40B4-BE49-F238E27FC236}">
                  <a16:creationId xmlns:a16="http://schemas.microsoft.com/office/drawing/2014/main" id="{0A2D44FF-575E-6E30-3DCC-E7EDF0CA0D6D}"/>
                </a:ext>
              </a:extLst>
            </p:cNvPr>
            <p:cNvSpPr>
              <a:spLocks noChangeShapeType="1"/>
            </p:cNvSpPr>
            <p:nvPr/>
          </p:nvSpPr>
          <p:spPr bwMode="auto">
            <a:xfrm flipH="1" flipV="1">
              <a:off x="1944" y="2807"/>
              <a:ext cx="11" cy="1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37" name="Line 385">
              <a:extLst>
                <a:ext uri="{FF2B5EF4-FFF2-40B4-BE49-F238E27FC236}">
                  <a16:creationId xmlns:a16="http://schemas.microsoft.com/office/drawing/2014/main" id="{CEA1FA05-F31E-EFA3-A7C0-50F0EAD530C4}"/>
                </a:ext>
              </a:extLst>
            </p:cNvPr>
            <p:cNvSpPr>
              <a:spLocks noChangeShapeType="1"/>
            </p:cNvSpPr>
            <p:nvPr/>
          </p:nvSpPr>
          <p:spPr bwMode="auto">
            <a:xfrm flipH="1" flipV="1">
              <a:off x="1950" y="2829"/>
              <a:ext cx="10" cy="11"/>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38" name="Line 386">
              <a:extLst>
                <a:ext uri="{FF2B5EF4-FFF2-40B4-BE49-F238E27FC236}">
                  <a16:creationId xmlns:a16="http://schemas.microsoft.com/office/drawing/2014/main" id="{B06402B1-C700-C9FA-96D8-446C337FB29E}"/>
                </a:ext>
              </a:extLst>
            </p:cNvPr>
            <p:cNvSpPr>
              <a:spLocks noChangeShapeType="1"/>
            </p:cNvSpPr>
            <p:nvPr/>
          </p:nvSpPr>
          <p:spPr bwMode="auto">
            <a:xfrm flipH="1" flipV="1">
              <a:off x="1918" y="2614"/>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39" name="Line 387">
              <a:extLst>
                <a:ext uri="{FF2B5EF4-FFF2-40B4-BE49-F238E27FC236}">
                  <a16:creationId xmlns:a16="http://schemas.microsoft.com/office/drawing/2014/main" id="{C1ECC0F1-F1F3-07BE-6030-E348746E1A03}"/>
                </a:ext>
              </a:extLst>
            </p:cNvPr>
            <p:cNvSpPr>
              <a:spLocks noChangeShapeType="1"/>
            </p:cNvSpPr>
            <p:nvPr/>
          </p:nvSpPr>
          <p:spPr bwMode="auto">
            <a:xfrm flipH="1" flipV="1">
              <a:off x="1917" y="2597"/>
              <a:ext cx="7"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40" name="Line 388">
              <a:extLst>
                <a:ext uri="{FF2B5EF4-FFF2-40B4-BE49-F238E27FC236}">
                  <a16:creationId xmlns:a16="http://schemas.microsoft.com/office/drawing/2014/main" id="{B689F86D-540F-1891-D711-B7EC87EDE813}"/>
                </a:ext>
              </a:extLst>
            </p:cNvPr>
            <p:cNvSpPr>
              <a:spLocks noChangeShapeType="1"/>
            </p:cNvSpPr>
            <p:nvPr/>
          </p:nvSpPr>
          <p:spPr bwMode="auto">
            <a:xfrm flipH="1" flipV="1">
              <a:off x="1917" y="2580"/>
              <a:ext cx="7"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41" name="Line 389">
              <a:extLst>
                <a:ext uri="{FF2B5EF4-FFF2-40B4-BE49-F238E27FC236}">
                  <a16:creationId xmlns:a16="http://schemas.microsoft.com/office/drawing/2014/main" id="{74099D99-79CE-1023-0105-19A10887A1B3}"/>
                </a:ext>
              </a:extLst>
            </p:cNvPr>
            <p:cNvSpPr>
              <a:spLocks noChangeShapeType="1"/>
            </p:cNvSpPr>
            <p:nvPr/>
          </p:nvSpPr>
          <p:spPr bwMode="auto">
            <a:xfrm flipH="1" flipV="1">
              <a:off x="1917" y="2498"/>
              <a:ext cx="7"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42" name="Line 390">
              <a:extLst>
                <a:ext uri="{FF2B5EF4-FFF2-40B4-BE49-F238E27FC236}">
                  <a16:creationId xmlns:a16="http://schemas.microsoft.com/office/drawing/2014/main" id="{8676F33F-2CCD-4961-FC76-674F221FC6A2}"/>
                </a:ext>
              </a:extLst>
            </p:cNvPr>
            <p:cNvSpPr>
              <a:spLocks noChangeShapeType="1"/>
            </p:cNvSpPr>
            <p:nvPr/>
          </p:nvSpPr>
          <p:spPr bwMode="auto">
            <a:xfrm flipH="1" flipV="1">
              <a:off x="1917" y="2481"/>
              <a:ext cx="7"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43" name="Line 391">
              <a:extLst>
                <a:ext uri="{FF2B5EF4-FFF2-40B4-BE49-F238E27FC236}">
                  <a16:creationId xmlns:a16="http://schemas.microsoft.com/office/drawing/2014/main" id="{2B6BA27E-6D0B-0EF3-6CFC-51FA4386C482}"/>
                </a:ext>
              </a:extLst>
            </p:cNvPr>
            <p:cNvSpPr>
              <a:spLocks noChangeShapeType="1"/>
            </p:cNvSpPr>
            <p:nvPr/>
          </p:nvSpPr>
          <p:spPr bwMode="auto">
            <a:xfrm flipH="1" flipV="1">
              <a:off x="2382" y="1565"/>
              <a:ext cx="13" cy="1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44" name="Line 392">
              <a:extLst>
                <a:ext uri="{FF2B5EF4-FFF2-40B4-BE49-F238E27FC236}">
                  <a16:creationId xmlns:a16="http://schemas.microsoft.com/office/drawing/2014/main" id="{9D482C29-5B17-CC9D-1DC6-6EE9EEDD67EF}"/>
                </a:ext>
              </a:extLst>
            </p:cNvPr>
            <p:cNvSpPr>
              <a:spLocks noChangeShapeType="1"/>
            </p:cNvSpPr>
            <p:nvPr/>
          </p:nvSpPr>
          <p:spPr bwMode="auto">
            <a:xfrm flipH="1" flipV="1">
              <a:off x="2396" y="1560"/>
              <a:ext cx="15" cy="1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45" name="Line 393">
              <a:extLst>
                <a:ext uri="{FF2B5EF4-FFF2-40B4-BE49-F238E27FC236}">
                  <a16:creationId xmlns:a16="http://schemas.microsoft.com/office/drawing/2014/main" id="{67E77E39-0DF8-47BF-F7D8-E366CF01C0B7}"/>
                </a:ext>
              </a:extLst>
            </p:cNvPr>
            <p:cNvSpPr>
              <a:spLocks noChangeShapeType="1"/>
            </p:cNvSpPr>
            <p:nvPr/>
          </p:nvSpPr>
          <p:spPr bwMode="auto">
            <a:xfrm flipH="1" flipV="1">
              <a:off x="2463" y="1560"/>
              <a:ext cx="5"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46" name="Freeform 394">
              <a:extLst>
                <a:ext uri="{FF2B5EF4-FFF2-40B4-BE49-F238E27FC236}">
                  <a16:creationId xmlns:a16="http://schemas.microsoft.com/office/drawing/2014/main" id="{E0467CFF-D36E-DBE0-9A25-EA7F9A0379DC}"/>
                </a:ext>
              </a:extLst>
            </p:cNvPr>
            <p:cNvSpPr>
              <a:spLocks/>
            </p:cNvSpPr>
            <p:nvPr/>
          </p:nvSpPr>
          <p:spPr bwMode="auto">
            <a:xfrm>
              <a:off x="1924" y="2576"/>
              <a:ext cx="44" cy="288"/>
            </a:xfrm>
            <a:custGeom>
              <a:avLst/>
              <a:gdLst>
                <a:gd name="T0" fmla="*/ 0 w 44"/>
                <a:gd name="T1" fmla="*/ 0 h 288"/>
                <a:gd name="T2" fmla="*/ 11 w 44"/>
                <a:gd name="T3" fmla="*/ 145 h 288"/>
                <a:gd name="T4" fmla="*/ 43 w 44"/>
                <a:gd name="T5" fmla="*/ 287 h 288"/>
                <a:gd name="T6" fmla="*/ 0 60000 65536"/>
                <a:gd name="T7" fmla="*/ 0 60000 65536"/>
                <a:gd name="T8" fmla="*/ 0 60000 65536"/>
                <a:gd name="T9" fmla="*/ 0 w 44"/>
                <a:gd name="T10" fmla="*/ 0 h 288"/>
                <a:gd name="T11" fmla="*/ 44 w 44"/>
                <a:gd name="T12" fmla="*/ 288 h 288"/>
              </a:gdLst>
              <a:ahLst/>
              <a:cxnLst>
                <a:cxn ang="T6">
                  <a:pos x="T0" y="T1"/>
                </a:cxn>
                <a:cxn ang="T7">
                  <a:pos x="T2" y="T3"/>
                </a:cxn>
                <a:cxn ang="T8">
                  <a:pos x="T4" y="T5"/>
                </a:cxn>
              </a:cxnLst>
              <a:rect l="T9" t="T10" r="T11" b="T12"/>
              <a:pathLst>
                <a:path w="44" h="288">
                  <a:moveTo>
                    <a:pt x="0" y="0"/>
                  </a:moveTo>
                  <a:lnTo>
                    <a:pt x="11" y="145"/>
                  </a:lnTo>
                  <a:lnTo>
                    <a:pt x="43" y="28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547" name="Freeform 395">
              <a:extLst>
                <a:ext uri="{FF2B5EF4-FFF2-40B4-BE49-F238E27FC236}">
                  <a16:creationId xmlns:a16="http://schemas.microsoft.com/office/drawing/2014/main" id="{40873B85-2727-B8F4-9E56-AC1A459A50EA}"/>
                </a:ext>
              </a:extLst>
            </p:cNvPr>
            <p:cNvSpPr>
              <a:spLocks/>
            </p:cNvSpPr>
            <p:nvPr/>
          </p:nvSpPr>
          <p:spPr bwMode="auto">
            <a:xfrm>
              <a:off x="1917" y="2576"/>
              <a:ext cx="44" cy="288"/>
            </a:xfrm>
            <a:custGeom>
              <a:avLst/>
              <a:gdLst>
                <a:gd name="T0" fmla="*/ 0 w 44"/>
                <a:gd name="T1" fmla="*/ 0 h 288"/>
                <a:gd name="T2" fmla="*/ 11 w 44"/>
                <a:gd name="T3" fmla="*/ 145 h 288"/>
                <a:gd name="T4" fmla="*/ 43 w 44"/>
                <a:gd name="T5" fmla="*/ 287 h 288"/>
                <a:gd name="T6" fmla="*/ 0 60000 65536"/>
                <a:gd name="T7" fmla="*/ 0 60000 65536"/>
                <a:gd name="T8" fmla="*/ 0 60000 65536"/>
                <a:gd name="T9" fmla="*/ 0 w 44"/>
                <a:gd name="T10" fmla="*/ 0 h 288"/>
                <a:gd name="T11" fmla="*/ 44 w 44"/>
                <a:gd name="T12" fmla="*/ 288 h 288"/>
              </a:gdLst>
              <a:ahLst/>
              <a:cxnLst>
                <a:cxn ang="T6">
                  <a:pos x="T0" y="T1"/>
                </a:cxn>
                <a:cxn ang="T7">
                  <a:pos x="T2" y="T3"/>
                </a:cxn>
                <a:cxn ang="T8">
                  <a:pos x="T4" y="T5"/>
                </a:cxn>
              </a:cxnLst>
              <a:rect l="T9" t="T10" r="T11" b="T12"/>
              <a:pathLst>
                <a:path w="44" h="288">
                  <a:moveTo>
                    <a:pt x="0" y="0"/>
                  </a:moveTo>
                  <a:lnTo>
                    <a:pt x="11" y="145"/>
                  </a:lnTo>
                  <a:lnTo>
                    <a:pt x="43" y="287"/>
                  </a:lnTo>
                </a:path>
              </a:pathLst>
            </a:custGeom>
            <a:noFill/>
            <a:ln w="254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548" name="Line 396">
              <a:extLst>
                <a:ext uri="{FF2B5EF4-FFF2-40B4-BE49-F238E27FC236}">
                  <a16:creationId xmlns:a16="http://schemas.microsoft.com/office/drawing/2014/main" id="{44AA80B6-78DB-69A2-DA3B-AC754D0A1E8F}"/>
                </a:ext>
              </a:extLst>
            </p:cNvPr>
            <p:cNvSpPr>
              <a:spLocks noChangeShapeType="1"/>
            </p:cNvSpPr>
            <p:nvPr/>
          </p:nvSpPr>
          <p:spPr bwMode="auto">
            <a:xfrm>
              <a:off x="2192" y="2496"/>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49" name="Line 397">
              <a:extLst>
                <a:ext uri="{FF2B5EF4-FFF2-40B4-BE49-F238E27FC236}">
                  <a16:creationId xmlns:a16="http://schemas.microsoft.com/office/drawing/2014/main" id="{00F70F74-0717-0E45-2E19-3E1599E9A3DF}"/>
                </a:ext>
              </a:extLst>
            </p:cNvPr>
            <p:cNvSpPr>
              <a:spLocks noChangeShapeType="1"/>
            </p:cNvSpPr>
            <p:nvPr/>
          </p:nvSpPr>
          <p:spPr bwMode="auto">
            <a:xfrm>
              <a:off x="2642" y="2496"/>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50" name="Line 398">
              <a:extLst>
                <a:ext uri="{FF2B5EF4-FFF2-40B4-BE49-F238E27FC236}">
                  <a16:creationId xmlns:a16="http://schemas.microsoft.com/office/drawing/2014/main" id="{192077D4-A746-7BDB-5578-91E097DD675E}"/>
                </a:ext>
              </a:extLst>
            </p:cNvPr>
            <p:cNvSpPr>
              <a:spLocks noChangeShapeType="1"/>
            </p:cNvSpPr>
            <p:nvPr/>
          </p:nvSpPr>
          <p:spPr bwMode="auto">
            <a:xfrm>
              <a:off x="2679" y="2496"/>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51" name="Line 399">
              <a:extLst>
                <a:ext uri="{FF2B5EF4-FFF2-40B4-BE49-F238E27FC236}">
                  <a16:creationId xmlns:a16="http://schemas.microsoft.com/office/drawing/2014/main" id="{49144046-C610-61B2-F635-3704E8E84319}"/>
                </a:ext>
              </a:extLst>
            </p:cNvPr>
            <p:cNvSpPr>
              <a:spLocks noChangeShapeType="1"/>
            </p:cNvSpPr>
            <p:nvPr/>
          </p:nvSpPr>
          <p:spPr bwMode="auto">
            <a:xfrm>
              <a:off x="2717" y="2496"/>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52" name="Line 400">
              <a:extLst>
                <a:ext uri="{FF2B5EF4-FFF2-40B4-BE49-F238E27FC236}">
                  <a16:creationId xmlns:a16="http://schemas.microsoft.com/office/drawing/2014/main" id="{6D9315C2-78AC-8019-61E4-2240612CA911}"/>
                </a:ext>
              </a:extLst>
            </p:cNvPr>
            <p:cNvSpPr>
              <a:spLocks noChangeShapeType="1"/>
            </p:cNvSpPr>
            <p:nvPr/>
          </p:nvSpPr>
          <p:spPr bwMode="auto">
            <a:xfrm>
              <a:off x="2753" y="2496"/>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53" name="Line 401">
              <a:extLst>
                <a:ext uri="{FF2B5EF4-FFF2-40B4-BE49-F238E27FC236}">
                  <a16:creationId xmlns:a16="http://schemas.microsoft.com/office/drawing/2014/main" id="{1DD67DBC-DE00-1DCC-C488-059BC7CA3F36}"/>
                </a:ext>
              </a:extLst>
            </p:cNvPr>
            <p:cNvSpPr>
              <a:spLocks noChangeShapeType="1"/>
            </p:cNvSpPr>
            <p:nvPr/>
          </p:nvSpPr>
          <p:spPr bwMode="auto">
            <a:xfrm>
              <a:off x="2792" y="2496"/>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54" name="Line 402">
              <a:extLst>
                <a:ext uri="{FF2B5EF4-FFF2-40B4-BE49-F238E27FC236}">
                  <a16:creationId xmlns:a16="http://schemas.microsoft.com/office/drawing/2014/main" id="{3832D596-74C9-C288-3A1F-E3113D41893D}"/>
                </a:ext>
              </a:extLst>
            </p:cNvPr>
            <p:cNvSpPr>
              <a:spLocks noChangeShapeType="1"/>
            </p:cNvSpPr>
            <p:nvPr/>
          </p:nvSpPr>
          <p:spPr bwMode="auto">
            <a:xfrm>
              <a:off x="2830" y="2496"/>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55" name="Line 403">
              <a:extLst>
                <a:ext uri="{FF2B5EF4-FFF2-40B4-BE49-F238E27FC236}">
                  <a16:creationId xmlns:a16="http://schemas.microsoft.com/office/drawing/2014/main" id="{34FFCB20-70EA-55A6-D92A-58F386E8B547}"/>
                </a:ext>
              </a:extLst>
            </p:cNvPr>
            <p:cNvSpPr>
              <a:spLocks noChangeShapeType="1"/>
            </p:cNvSpPr>
            <p:nvPr/>
          </p:nvSpPr>
          <p:spPr bwMode="auto">
            <a:xfrm>
              <a:off x="2866" y="2496"/>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56" name="Line 404">
              <a:extLst>
                <a:ext uri="{FF2B5EF4-FFF2-40B4-BE49-F238E27FC236}">
                  <a16:creationId xmlns:a16="http://schemas.microsoft.com/office/drawing/2014/main" id="{E20F7EB6-CCA7-8E97-A08F-E8FC288FFFFF}"/>
                </a:ext>
              </a:extLst>
            </p:cNvPr>
            <p:cNvSpPr>
              <a:spLocks noChangeShapeType="1"/>
            </p:cNvSpPr>
            <p:nvPr/>
          </p:nvSpPr>
          <p:spPr bwMode="auto">
            <a:xfrm>
              <a:off x="2904" y="2496"/>
              <a:ext cx="25"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57" name="Line 405">
              <a:extLst>
                <a:ext uri="{FF2B5EF4-FFF2-40B4-BE49-F238E27FC236}">
                  <a16:creationId xmlns:a16="http://schemas.microsoft.com/office/drawing/2014/main" id="{D6D3D534-AFF4-D099-9140-59C7E819643A}"/>
                </a:ext>
              </a:extLst>
            </p:cNvPr>
            <p:cNvSpPr>
              <a:spLocks noChangeShapeType="1"/>
            </p:cNvSpPr>
            <p:nvPr/>
          </p:nvSpPr>
          <p:spPr bwMode="auto">
            <a:xfrm>
              <a:off x="2941" y="2496"/>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58" name="Line 406">
              <a:extLst>
                <a:ext uri="{FF2B5EF4-FFF2-40B4-BE49-F238E27FC236}">
                  <a16:creationId xmlns:a16="http://schemas.microsoft.com/office/drawing/2014/main" id="{31085160-339A-DEFC-FAED-8E90D62CAC2B}"/>
                </a:ext>
              </a:extLst>
            </p:cNvPr>
            <p:cNvSpPr>
              <a:spLocks noChangeShapeType="1"/>
            </p:cNvSpPr>
            <p:nvPr/>
          </p:nvSpPr>
          <p:spPr bwMode="auto">
            <a:xfrm>
              <a:off x="2979" y="2496"/>
              <a:ext cx="25"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59" name="Line 407">
              <a:extLst>
                <a:ext uri="{FF2B5EF4-FFF2-40B4-BE49-F238E27FC236}">
                  <a16:creationId xmlns:a16="http://schemas.microsoft.com/office/drawing/2014/main" id="{C3DC8D44-6CD0-65D0-5B75-76DC166DA0D6}"/>
                </a:ext>
              </a:extLst>
            </p:cNvPr>
            <p:cNvSpPr>
              <a:spLocks noChangeShapeType="1"/>
            </p:cNvSpPr>
            <p:nvPr/>
          </p:nvSpPr>
          <p:spPr bwMode="auto">
            <a:xfrm>
              <a:off x="3016" y="2496"/>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60" name="Line 408">
              <a:extLst>
                <a:ext uri="{FF2B5EF4-FFF2-40B4-BE49-F238E27FC236}">
                  <a16:creationId xmlns:a16="http://schemas.microsoft.com/office/drawing/2014/main" id="{4AD130B4-55F6-302D-7E13-1ABA217E0838}"/>
                </a:ext>
              </a:extLst>
            </p:cNvPr>
            <p:cNvSpPr>
              <a:spLocks noChangeShapeType="1"/>
            </p:cNvSpPr>
            <p:nvPr/>
          </p:nvSpPr>
          <p:spPr bwMode="auto">
            <a:xfrm>
              <a:off x="3054" y="2496"/>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61" name="Line 409">
              <a:extLst>
                <a:ext uri="{FF2B5EF4-FFF2-40B4-BE49-F238E27FC236}">
                  <a16:creationId xmlns:a16="http://schemas.microsoft.com/office/drawing/2014/main" id="{B9373E04-27F7-5253-8F76-83F6FF764297}"/>
                </a:ext>
              </a:extLst>
            </p:cNvPr>
            <p:cNvSpPr>
              <a:spLocks noChangeShapeType="1"/>
            </p:cNvSpPr>
            <p:nvPr/>
          </p:nvSpPr>
          <p:spPr bwMode="auto">
            <a:xfrm>
              <a:off x="3092" y="2496"/>
              <a:ext cx="25"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62" name="Line 410">
              <a:extLst>
                <a:ext uri="{FF2B5EF4-FFF2-40B4-BE49-F238E27FC236}">
                  <a16:creationId xmlns:a16="http://schemas.microsoft.com/office/drawing/2014/main" id="{4F62D637-A726-2CAC-C882-1707C5ADE0F6}"/>
                </a:ext>
              </a:extLst>
            </p:cNvPr>
            <p:cNvSpPr>
              <a:spLocks noChangeShapeType="1"/>
            </p:cNvSpPr>
            <p:nvPr/>
          </p:nvSpPr>
          <p:spPr bwMode="auto">
            <a:xfrm>
              <a:off x="3129" y="2496"/>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63" name="Line 411">
              <a:extLst>
                <a:ext uri="{FF2B5EF4-FFF2-40B4-BE49-F238E27FC236}">
                  <a16:creationId xmlns:a16="http://schemas.microsoft.com/office/drawing/2014/main" id="{F5D0D756-7C8C-EE1A-360D-C92943BF76CB}"/>
                </a:ext>
              </a:extLst>
            </p:cNvPr>
            <p:cNvSpPr>
              <a:spLocks noChangeShapeType="1"/>
            </p:cNvSpPr>
            <p:nvPr/>
          </p:nvSpPr>
          <p:spPr bwMode="auto">
            <a:xfrm>
              <a:off x="3167" y="2496"/>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64" name="Freeform 412">
              <a:extLst>
                <a:ext uri="{FF2B5EF4-FFF2-40B4-BE49-F238E27FC236}">
                  <a16:creationId xmlns:a16="http://schemas.microsoft.com/office/drawing/2014/main" id="{1732911C-42BA-61AD-D2E7-7F01ABE82F4E}"/>
                </a:ext>
              </a:extLst>
            </p:cNvPr>
            <p:cNvSpPr>
              <a:spLocks/>
            </p:cNvSpPr>
            <p:nvPr/>
          </p:nvSpPr>
          <p:spPr bwMode="auto">
            <a:xfrm>
              <a:off x="1705" y="1371"/>
              <a:ext cx="772" cy="1369"/>
            </a:xfrm>
            <a:custGeom>
              <a:avLst/>
              <a:gdLst>
                <a:gd name="T0" fmla="*/ 771 w 772"/>
                <a:gd name="T1" fmla="*/ 0 h 1369"/>
                <a:gd name="T2" fmla="*/ 642 w 772"/>
                <a:gd name="T3" fmla="*/ 58 h 1369"/>
                <a:gd name="T4" fmla="*/ 522 w 772"/>
                <a:gd name="T5" fmla="*/ 131 h 1369"/>
                <a:gd name="T6" fmla="*/ 410 w 772"/>
                <a:gd name="T7" fmla="*/ 218 h 1369"/>
                <a:gd name="T8" fmla="*/ 310 w 772"/>
                <a:gd name="T9" fmla="*/ 317 h 1369"/>
                <a:gd name="T10" fmla="*/ 221 w 772"/>
                <a:gd name="T11" fmla="*/ 427 h 1369"/>
                <a:gd name="T12" fmla="*/ 146 w 772"/>
                <a:gd name="T13" fmla="*/ 548 h 1369"/>
                <a:gd name="T14" fmla="*/ 87 w 772"/>
                <a:gd name="T15" fmla="*/ 675 h 1369"/>
                <a:gd name="T16" fmla="*/ 42 w 772"/>
                <a:gd name="T17" fmla="*/ 809 h 1369"/>
                <a:gd name="T18" fmla="*/ 13 w 772"/>
                <a:gd name="T19" fmla="*/ 947 h 1369"/>
                <a:gd name="T20" fmla="*/ 0 w 772"/>
                <a:gd name="T21" fmla="*/ 1087 h 1369"/>
                <a:gd name="T22" fmla="*/ 4 w 772"/>
                <a:gd name="T23" fmla="*/ 1229 h 1369"/>
                <a:gd name="T24" fmla="*/ 24 w 772"/>
                <a:gd name="T25" fmla="*/ 1368 h 1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2"/>
                <a:gd name="T40" fmla="*/ 0 h 1369"/>
                <a:gd name="T41" fmla="*/ 772 w 772"/>
                <a:gd name="T42" fmla="*/ 1369 h 1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2" h="1369">
                  <a:moveTo>
                    <a:pt x="771" y="0"/>
                  </a:moveTo>
                  <a:lnTo>
                    <a:pt x="642" y="58"/>
                  </a:lnTo>
                  <a:lnTo>
                    <a:pt x="522" y="131"/>
                  </a:lnTo>
                  <a:lnTo>
                    <a:pt x="410" y="218"/>
                  </a:lnTo>
                  <a:lnTo>
                    <a:pt x="310" y="317"/>
                  </a:lnTo>
                  <a:lnTo>
                    <a:pt x="221" y="427"/>
                  </a:lnTo>
                  <a:lnTo>
                    <a:pt x="146" y="548"/>
                  </a:lnTo>
                  <a:lnTo>
                    <a:pt x="87" y="675"/>
                  </a:lnTo>
                  <a:lnTo>
                    <a:pt x="42" y="809"/>
                  </a:lnTo>
                  <a:lnTo>
                    <a:pt x="13" y="947"/>
                  </a:lnTo>
                  <a:lnTo>
                    <a:pt x="0" y="1087"/>
                  </a:lnTo>
                  <a:lnTo>
                    <a:pt x="4" y="1229"/>
                  </a:lnTo>
                  <a:lnTo>
                    <a:pt x="24" y="1368"/>
                  </a:lnTo>
                </a:path>
              </a:pathLst>
            </a:custGeom>
            <a:noFill/>
            <a:ln w="508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565" name="Line 413">
              <a:extLst>
                <a:ext uri="{FF2B5EF4-FFF2-40B4-BE49-F238E27FC236}">
                  <a16:creationId xmlns:a16="http://schemas.microsoft.com/office/drawing/2014/main" id="{A93048BF-3032-417C-19E6-D29410BBC104}"/>
                </a:ext>
              </a:extLst>
            </p:cNvPr>
            <p:cNvSpPr>
              <a:spLocks noChangeShapeType="1"/>
            </p:cNvSpPr>
            <p:nvPr/>
          </p:nvSpPr>
          <p:spPr bwMode="auto">
            <a:xfrm flipH="1">
              <a:off x="1924" y="2133"/>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66" name="Freeform 414">
              <a:extLst>
                <a:ext uri="{FF2B5EF4-FFF2-40B4-BE49-F238E27FC236}">
                  <a16:creationId xmlns:a16="http://schemas.microsoft.com/office/drawing/2014/main" id="{CEEDC11B-61AE-7846-E67E-2BD3BE035B08}"/>
                </a:ext>
              </a:extLst>
            </p:cNvPr>
            <p:cNvSpPr>
              <a:spLocks/>
            </p:cNvSpPr>
            <p:nvPr/>
          </p:nvSpPr>
          <p:spPr bwMode="auto">
            <a:xfrm>
              <a:off x="1932" y="2235"/>
              <a:ext cx="126" cy="126"/>
            </a:xfrm>
            <a:custGeom>
              <a:avLst/>
              <a:gdLst>
                <a:gd name="T0" fmla="*/ 125 w 126"/>
                <a:gd name="T1" fmla="*/ 63 h 126"/>
                <a:gd name="T2" fmla="*/ 116 w 126"/>
                <a:gd name="T3" fmla="*/ 32 h 126"/>
                <a:gd name="T4" fmla="*/ 93 w 126"/>
                <a:gd name="T5" fmla="*/ 9 h 126"/>
                <a:gd name="T6" fmla="*/ 63 w 126"/>
                <a:gd name="T7" fmla="*/ 0 h 126"/>
                <a:gd name="T8" fmla="*/ 32 w 126"/>
                <a:gd name="T9" fmla="*/ 9 h 126"/>
                <a:gd name="T10" fmla="*/ 9 w 126"/>
                <a:gd name="T11" fmla="*/ 32 h 126"/>
                <a:gd name="T12" fmla="*/ 0 w 126"/>
                <a:gd name="T13" fmla="*/ 63 h 126"/>
                <a:gd name="T14" fmla="*/ 9 w 126"/>
                <a:gd name="T15" fmla="*/ 95 h 126"/>
                <a:gd name="T16" fmla="*/ 32 w 126"/>
                <a:gd name="T17" fmla="*/ 118 h 126"/>
                <a:gd name="T18" fmla="*/ 63 w 126"/>
                <a:gd name="T19" fmla="*/ 125 h 126"/>
                <a:gd name="T20" fmla="*/ 93 w 126"/>
                <a:gd name="T21" fmla="*/ 118 h 126"/>
                <a:gd name="T22" fmla="*/ 116 w 126"/>
                <a:gd name="T23" fmla="*/ 95 h 126"/>
                <a:gd name="T24" fmla="*/ 125 w 126"/>
                <a:gd name="T25" fmla="*/ 63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126"/>
                <a:gd name="T41" fmla="*/ 126 w 126"/>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126">
                  <a:moveTo>
                    <a:pt x="125" y="63"/>
                  </a:moveTo>
                  <a:lnTo>
                    <a:pt x="116" y="32"/>
                  </a:lnTo>
                  <a:lnTo>
                    <a:pt x="93" y="9"/>
                  </a:lnTo>
                  <a:lnTo>
                    <a:pt x="63" y="0"/>
                  </a:lnTo>
                  <a:lnTo>
                    <a:pt x="32" y="9"/>
                  </a:lnTo>
                  <a:lnTo>
                    <a:pt x="9" y="32"/>
                  </a:lnTo>
                  <a:lnTo>
                    <a:pt x="0" y="63"/>
                  </a:lnTo>
                  <a:lnTo>
                    <a:pt x="9" y="95"/>
                  </a:lnTo>
                  <a:lnTo>
                    <a:pt x="32" y="118"/>
                  </a:lnTo>
                  <a:lnTo>
                    <a:pt x="63" y="125"/>
                  </a:lnTo>
                  <a:lnTo>
                    <a:pt x="93" y="118"/>
                  </a:lnTo>
                  <a:lnTo>
                    <a:pt x="116" y="95"/>
                  </a:lnTo>
                  <a:lnTo>
                    <a:pt x="125" y="6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567" name="Freeform 415">
              <a:extLst>
                <a:ext uri="{FF2B5EF4-FFF2-40B4-BE49-F238E27FC236}">
                  <a16:creationId xmlns:a16="http://schemas.microsoft.com/office/drawing/2014/main" id="{A0057879-6689-E1AB-1F54-4BAEB5A190DE}"/>
                </a:ext>
              </a:extLst>
            </p:cNvPr>
            <p:cNvSpPr>
              <a:spLocks/>
            </p:cNvSpPr>
            <p:nvPr/>
          </p:nvSpPr>
          <p:spPr bwMode="auto">
            <a:xfrm>
              <a:off x="1940" y="2226"/>
              <a:ext cx="127" cy="146"/>
            </a:xfrm>
            <a:custGeom>
              <a:avLst/>
              <a:gdLst>
                <a:gd name="T0" fmla="*/ 0 w 127"/>
                <a:gd name="T1" fmla="*/ 124 h 146"/>
                <a:gd name="T2" fmla="*/ 33 w 127"/>
                <a:gd name="T3" fmla="*/ 144 h 146"/>
                <a:gd name="T4" fmla="*/ 73 w 127"/>
                <a:gd name="T5" fmla="*/ 145 h 146"/>
                <a:gd name="T6" fmla="*/ 107 w 127"/>
                <a:gd name="T7" fmla="*/ 125 h 146"/>
                <a:gd name="T8" fmla="*/ 126 w 127"/>
                <a:gd name="T9" fmla="*/ 92 h 146"/>
                <a:gd name="T10" fmla="*/ 126 w 127"/>
                <a:gd name="T11" fmla="*/ 52 h 146"/>
                <a:gd name="T12" fmla="*/ 107 w 127"/>
                <a:gd name="T13" fmla="*/ 18 h 146"/>
                <a:gd name="T14" fmla="*/ 73 w 127"/>
                <a:gd name="T15" fmla="*/ 0 h 146"/>
                <a:gd name="T16" fmla="*/ 33 w 127"/>
                <a:gd name="T17" fmla="*/ 0 h 146"/>
                <a:gd name="T18" fmla="*/ 0 w 127"/>
                <a:gd name="T19" fmla="*/ 21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146"/>
                <a:gd name="T32" fmla="*/ 127 w 127"/>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146">
                  <a:moveTo>
                    <a:pt x="0" y="124"/>
                  </a:moveTo>
                  <a:lnTo>
                    <a:pt x="33" y="144"/>
                  </a:lnTo>
                  <a:lnTo>
                    <a:pt x="73" y="145"/>
                  </a:lnTo>
                  <a:lnTo>
                    <a:pt x="107" y="125"/>
                  </a:lnTo>
                  <a:lnTo>
                    <a:pt x="126" y="92"/>
                  </a:lnTo>
                  <a:lnTo>
                    <a:pt x="126" y="52"/>
                  </a:lnTo>
                  <a:lnTo>
                    <a:pt x="107" y="18"/>
                  </a:lnTo>
                  <a:lnTo>
                    <a:pt x="73" y="0"/>
                  </a:lnTo>
                  <a:lnTo>
                    <a:pt x="33" y="0"/>
                  </a:lnTo>
                  <a:lnTo>
                    <a:pt x="0" y="21"/>
                  </a:lnTo>
                </a:path>
              </a:pathLst>
            </a:custGeom>
            <a:solidFill>
              <a:srgbClr val="00CC00"/>
            </a:solidFill>
            <a:ln w="25400" cap="rnd" cmpd="sng">
              <a:solidFill>
                <a:srgbClr val="000000"/>
              </a:solidFill>
              <a:prstDash val="solid"/>
              <a:round/>
              <a:headEnd type="none" w="sm" len="sm"/>
              <a:tailEnd type="none" w="sm" len="sm"/>
            </a:ln>
          </p:spPr>
          <p:txBody>
            <a:bodyPr/>
            <a:lstStyle/>
            <a:p>
              <a:endParaRPr lang="en-SE"/>
            </a:p>
          </p:txBody>
        </p:sp>
        <p:sp>
          <p:nvSpPr>
            <p:cNvPr id="49568" name="Line 416">
              <a:extLst>
                <a:ext uri="{FF2B5EF4-FFF2-40B4-BE49-F238E27FC236}">
                  <a16:creationId xmlns:a16="http://schemas.microsoft.com/office/drawing/2014/main" id="{11EAEB9D-B44E-C9A2-3822-B7443D1AB454}"/>
                </a:ext>
              </a:extLst>
            </p:cNvPr>
            <p:cNvSpPr>
              <a:spLocks noChangeShapeType="1"/>
            </p:cNvSpPr>
            <p:nvPr/>
          </p:nvSpPr>
          <p:spPr bwMode="auto">
            <a:xfrm flipH="1">
              <a:off x="1924" y="2075"/>
              <a:ext cx="13" cy="3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69" name="Line 417">
              <a:extLst>
                <a:ext uri="{FF2B5EF4-FFF2-40B4-BE49-F238E27FC236}">
                  <a16:creationId xmlns:a16="http://schemas.microsoft.com/office/drawing/2014/main" id="{AF10CE31-E404-83DE-62A9-97B4A5B1A29B}"/>
                </a:ext>
              </a:extLst>
            </p:cNvPr>
            <p:cNvSpPr>
              <a:spLocks noChangeShapeType="1"/>
            </p:cNvSpPr>
            <p:nvPr/>
          </p:nvSpPr>
          <p:spPr bwMode="auto">
            <a:xfrm flipH="1">
              <a:off x="1923" y="1722"/>
              <a:ext cx="241" cy="344"/>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70" name="Line 418">
              <a:extLst>
                <a:ext uri="{FF2B5EF4-FFF2-40B4-BE49-F238E27FC236}">
                  <a16:creationId xmlns:a16="http://schemas.microsoft.com/office/drawing/2014/main" id="{809A68D7-361C-C99A-C2B4-C76C3017E81A}"/>
                </a:ext>
              </a:extLst>
            </p:cNvPr>
            <p:cNvSpPr>
              <a:spLocks noChangeShapeType="1"/>
            </p:cNvSpPr>
            <p:nvPr/>
          </p:nvSpPr>
          <p:spPr bwMode="auto">
            <a:xfrm flipV="1">
              <a:off x="1924" y="2325"/>
              <a:ext cx="0" cy="25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71" name="Line 419">
              <a:extLst>
                <a:ext uri="{FF2B5EF4-FFF2-40B4-BE49-F238E27FC236}">
                  <a16:creationId xmlns:a16="http://schemas.microsoft.com/office/drawing/2014/main" id="{A89AF160-690F-5F50-5DDB-2995DB631A36}"/>
                </a:ext>
              </a:extLst>
            </p:cNvPr>
            <p:cNvSpPr>
              <a:spLocks noChangeShapeType="1"/>
            </p:cNvSpPr>
            <p:nvPr/>
          </p:nvSpPr>
          <p:spPr bwMode="auto">
            <a:xfrm flipV="1">
              <a:off x="1924" y="2325"/>
              <a:ext cx="0" cy="251"/>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72" name="Line 420">
              <a:extLst>
                <a:ext uri="{FF2B5EF4-FFF2-40B4-BE49-F238E27FC236}">
                  <a16:creationId xmlns:a16="http://schemas.microsoft.com/office/drawing/2014/main" id="{6EBD5322-EA52-2103-8075-00D4FFB64D0A}"/>
                </a:ext>
              </a:extLst>
            </p:cNvPr>
            <p:cNvSpPr>
              <a:spLocks noChangeShapeType="1"/>
            </p:cNvSpPr>
            <p:nvPr/>
          </p:nvSpPr>
          <p:spPr bwMode="auto">
            <a:xfrm flipH="1" flipV="1">
              <a:off x="1729" y="2840"/>
              <a:ext cx="14" cy="1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73" name="Line 421">
              <a:extLst>
                <a:ext uri="{FF2B5EF4-FFF2-40B4-BE49-F238E27FC236}">
                  <a16:creationId xmlns:a16="http://schemas.microsoft.com/office/drawing/2014/main" id="{8D963549-C204-457F-657F-8598CCD0BB13}"/>
                </a:ext>
              </a:extLst>
            </p:cNvPr>
            <p:cNvSpPr>
              <a:spLocks noChangeShapeType="1"/>
            </p:cNvSpPr>
            <p:nvPr/>
          </p:nvSpPr>
          <p:spPr bwMode="auto">
            <a:xfrm>
              <a:off x="1738" y="2765"/>
              <a:ext cx="0" cy="8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74" name="Line 422">
              <a:extLst>
                <a:ext uri="{FF2B5EF4-FFF2-40B4-BE49-F238E27FC236}">
                  <a16:creationId xmlns:a16="http://schemas.microsoft.com/office/drawing/2014/main" id="{0D1AA4C1-F7DF-6657-FD62-58CA213E308D}"/>
                </a:ext>
              </a:extLst>
            </p:cNvPr>
            <p:cNvSpPr>
              <a:spLocks noChangeShapeType="1"/>
            </p:cNvSpPr>
            <p:nvPr/>
          </p:nvSpPr>
          <p:spPr bwMode="auto">
            <a:xfrm>
              <a:off x="1723" y="2855"/>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75" name="Line 423">
              <a:extLst>
                <a:ext uri="{FF2B5EF4-FFF2-40B4-BE49-F238E27FC236}">
                  <a16:creationId xmlns:a16="http://schemas.microsoft.com/office/drawing/2014/main" id="{B855F609-4119-7517-A5A2-28D4D5F2BA19}"/>
                </a:ext>
              </a:extLst>
            </p:cNvPr>
            <p:cNvSpPr>
              <a:spLocks noChangeShapeType="1"/>
            </p:cNvSpPr>
            <p:nvPr/>
          </p:nvSpPr>
          <p:spPr bwMode="auto">
            <a:xfrm>
              <a:off x="1738" y="2848"/>
              <a:ext cx="5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76" name="Line 424">
              <a:extLst>
                <a:ext uri="{FF2B5EF4-FFF2-40B4-BE49-F238E27FC236}">
                  <a16:creationId xmlns:a16="http://schemas.microsoft.com/office/drawing/2014/main" id="{6BB17F78-F92C-BE97-3AE7-5DC98EB6CEE3}"/>
                </a:ext>
              </a:extLst>
            </p:cNvPr>
            <p:cNvSpPr>
              <a:spLocks noChangeShapeType="1"/>
            </p:cNvSpPr>
            <p:nvPr/>
          </p:nvSpPr>
          <p:spPr bwMode="auto">
            <a:xfrm flipH="1" flipV="1">
              <a:off x="1928" y="2716"/>
              <a:ext cx="4"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77" name="Line 425">
              <a:extLst>
                <a:ext uri="{FF2B5EF4-FFF2-40B4-BE49-F238E27FC236}">
                  <a16:creationId xmlns:a16="http://schemas.microsoft.com/office/drawing/2014/main" id="{4FCCE3C8-2BB1-7E82-7EF3-EC57577A1B5F}"/>
                </a:ext>
              </a:extLst>
            </p:cNvPr>
            <p:cNvSpPr>
              <a:spLocks noChangeShapeType="1"/>
            </p:cNvSpPr>
            <p:nvPr/>
          </p:nvSpPr>
          <p:spPr bwMode="auto">
            <a:xfrm>
              <a:off x="1905" y="2747"/>
              <a:ext cx="1"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78" name="Line 426">
              <a:extLst>
                <a:ext uri="{FF2B5EF4-FFF2-40B4-BE49-F238E27FC236}">
                  <a16:creationId xmlns:a16="http://schemas.microsoft.com/office/drawing/2014/main" id="{AF1FF25F-69E0-A0DF-1331-55C912255D11}"/>
                </a:ext>
              </a:extLst>
            </p:cNvPr>
            <p:cNvSpPr>
              <a:spLocks noChangeShapeType="1"/>
            </p:cNvSpPr>
            <p:nvPr/>
          </p:nvSpPr>
          <p:spPr bwMode="auto">
            <a:xfrm>
              <a:off x="1902" y="2729"/>
              <a:ext cx="4" cy="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79" name="Line 427">
              <a:extLst>
                <a:ext uri="{FF2B5EF4-FFF2-40B4-BE49-F238E27FC236}">
                  <a16:creationId xmlns:a16="http://schemas.microsoft.com/office/drawing/2014/main" id="{B4581B08-73C1-AD1B-57F1-25EE28A9D7BE}"/>
                </a:ext>
              </a:extLst>
            </p:cNvPr>
            <p:cNvSpPr>
              <a:spLocks noChangeShapeType="1"/>
            </p:cNvSpPr>
            <p:nvPr/>
          </p:nvSpPr>
          <p:spPr bwMode="auto">
            <a:xfrm flipH="1" flipV="1">
              <a:off x="1929" y="2745"/>
              <a:ext cx="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80" name="Line 428">
              <a:extLst>
                <a:ext uri="{FF2B5EF4-FFF2-40B4-BE49-F238E27FC236}">
                  <a16:creationId xmlns:a16="http://schemas.microsoft.com/office/drawing/2014/main" id="{0ABD93E7-5DF6-CD9D-BC53-E68B3F3C178C}"/>
                </a:ext>
              </a:extLst>
            </p:cNvPr>
            <p:cNvSpPr>
              <a:spLocks noChangeShapeType="1"/>
            </p:cNvSpPr>
            <p:nvPr/>
          </p:nvSpPr>
          <p:spPr bwMode="auto">
            <a:xfrm flipH="1">
              <a:off x="1931" y="2753"/>
              <a:ext cx="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81" name="Line 429">
              <a:extLst>
                <a:ext uri="{FF2B5EF4-FFF2-40B4-BE49-F238E27FC236}">
                  <a16:creationId xmlns:a16="http://schemas.microsoft.com/office/drawing/2014/main" id="{F8204B53-2185-9E2D-9F73-FCAAB479E42B}"/>
                </a:ext>
              </a:extLst>
            </p:cNvPr>
            <p:cNvSpPr>
              <a:spLocks noChangeShapeType="1"/>
            </p:cNvSpPr>
            <p:nvPr/>
          </p:nvSpPr>
          <p:spPr bwMode="auto">
            <a:xfrm>
              <a:off x="1926" y="2716"/>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82" name="Line 430">
              <a:extLst>
                <a:ext uri="{FF2B5EF4-FFF2-40B4-BE49-F238E27FC236}">
                  <a16:creationId xmlns:a16="http://schemas.microsoft.com/office/drawing/2014/main" id="{6383055B-9FCB-877B-5B18-57B0408B97EC}"/>
                </a:ext>
              </a:extLst>
            </p:cNvPr>
            <p:cNvSpPr>
              <a:spLocks noChangeShapeType="1"/>
            </p:cNvSpPr>
            <p:nvPr/>
          </p:nvSpPr>
          <p:spPr bwMode="auto">
            <a:xfrm flipV="1">
              <a:off x="1926" y="2716"/>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83" name="Line 431">
              <a:extLst>
                <a:ext uri="{FF2B5EF4-FFF2-40B4-BE49-F238E27FC236}">
                  <a16:creationId xmlns:a16="http://schemas.microsoft.com/office/drawing/2014/main" id="{252C3FD8-D607-557B-D08A-8A27BF9800AA}"/>
                </a:ext>
              </a:extLst>
            </p:cNvPr>
            <p:cNvSpPr>
              <a:spLocks noChangeShapeType="1"/>
            </p:cNvSpPr>
            <p:nvPr/>
          </p:nvSpPr>
          <p:spPr bwMode="auto">
            <a:xfrm flipH="1" flipV="1">
              <a:off x="1926" y="2716"/>
              <a:ext cx="5"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84" name="Line 432">
              <a:extLst>
                <a:ext uri="{FF2B5EF4-FFF2-40B4-BE49-F238E27FC236}">
                  <a16:creationId xmlns:a16="http://schemas.microsoft.com/office/drawing/2014/main" id="{62B0F008-B3B0-9BD4-FBB8-7A471C752B98}"/>
                </a:ext>
              </a:extLst>
            </p:cNvPr>
            <p:cNvSpPr>
              <a:spLocks noChangeShapeType="1"/>
            </p:cNvSpPr>
            <p:nvPr/>
          </p:nvSpPr>
          <p:spPr bwMode="auto">
            <a:xfrm flipH="1" flipV="1">
              <a:off x="1926" y="2724"/>
              <a:ext cx="3" cy="2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85" name="Line 433">
              <a:extLst>
                <a:ext uri="{FF2B5EF4-FFF2-40B4-BE49-F238E27FC236}">
                  <a16:creationId xmlns:a16="http://schemas.microsoft.com/office/drawing/2014/main" id="{E265C3A1-9D65-720F-125F-B0073B0D6F48}"/>
                </a:ext>
              </a:extLst>
            </p:cNvPr>
            <p:cNvSpPr>
              <a:spLocks noChangeShapeType="1"/>
            </p:cNvSpPr>
            <p:nvPr/>
          </p:nvSpPr>
          <p:spPr bwMode="auto">
            <a:xfrm flipH="1">
              <a:off x="1911" y="2716"/>
              <a:ext cx="10" cy="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86" name="Line 434">
              <a:extLst>
                <a:ext uri="{FF2B5EF4-FFF2-40B4-BE49-F238E27FC236}">
                  <a16:creationId xmlns:a16="http://schemas.microsoft.com/office/drawing/2014/main" id="{B464EE46-7364-505D-E1DA-8A9A080F3341}"/>
                </a:ext>
              </a:extLst>
            </p:cNvPr>
            <p:cNvSpPr>
              <a:spLocks noChangeShapeType="1"/>
            </p:cNvSpPr>
            <p:nvPr/>
          </p:nvSpPr>
          <p:spPr bwMode="auto">
            <a:xfrm flipH="1">
              <a:off x="1912" y="2726"/>
              <a:ext cx="11"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87" name="Line 435">
              <a:extLst>
                <a:ext uri="{FF2B5EF4-FFF2-40B4-BE49-F238E27FC236}">
                  <a16:creationId xmlns:a16="http://schemas.microsoft.com/office/drawing/2014/main" id="{D593413E-4A96-2205-AC03-D84F0B8433C0}"/>
                </a:ext>
              </a:extLst>
            </p:cNvPr>
            <p:cNvSpPr>
              <a:spLocks noChangeShapeType="1"/>
            </p:cNvSpPr>
            <p:nvPr/>
          </p:nvSpPr>
          <p:spPr bwMode="auto">
            <a:xfrm flipH="1">
              <a:off x="1917" y="2755"/>
              <a:ext cx="11"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88" name="Line 436">
              <a:extLst>
                <a:ext uri="{FF2B5EF4-FFF2-40B4-BE49-F238E27FC236}">
                  <a16:creationId xmlns:a16="http://schemas.microsoft.com/office/drawing/2014/main" id="{2DB127C8-1502-9975-6959-0B1AB6D1DB2B}"/>
                </a:ext>
              </a:extLst>
            </p:cNvPr>
            <p:cNvSpPr>
              <a:spLocks noChangeShapeType="1"/>
            </p:cNvSpPr>
            <p:nvPr/>
          </p:nvSpPr>
          <p:spPr bwMode="auto">
            <a:xfrm>
              <a:off x="1909" y="2724"/>
              <a:ext cx="5" cy="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89" name="Freeform 437">
              <a:extLst>
                <a:ext uri="{FF2B5EF4-FFF2-40B4-BE49-F238E27FC236}">
                  <a16:creationId xmlns:a16="http://schemas.microsoft.com/office/drawing/2014/main" id="{4B5830D8-FABF-2D45-C028-AD627C552415}"/>
                </a:ext>
              </a:extLst>
            </p:cNvPr>
            <p:cNvSpPr>
              <a:spLocks/>
            </p:cNvSpPr>
            <p:nvPr/>
          </p:nvSpPr>
          <p:spPr bwMode="auto">
            <a:xfrm>
              <a:off x="1909" y="2718"/>
              <a:ext cx="17" cy="17"/>
            </a:xfrm>
            <a:custGeom>
              <a:avLst/>
              <a:gdLst>
                <a:gd name="T0" fmla="*/ 10 w 17"/>
                <a:gd name="T1" fmla="*/ 0 h 17"/>
                <a:gd name="T2" fmla="*/ 0 w 17"/>
                <a:gd name="T3" fmla="*/ 8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0" y="0"/>
                  </a:moveTo>
                  <a:lnTo>
                    <a:pt x="0" y="8"/>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590" name="Freeform 438">
              <a:extLst>
                <a:ext uri="{FF2B5EF4-FFF2-40B4-BE49-F238E27FC236}">
                  <a16:creationId xmlns:a16="http://schemas.microsoft.com/office/drawing/2014/main" id="{6C78E2BE-FB43-E284-E244-48FA5DA94F71}"/>
                </a:ext>
              </a:extLst>
            </p:cNvPr>
            <p:cNvSpPr>
              <a:spLocks/>
            </p:cNvSpPr>
            <p:nvPr/>
          </p:nvSpPr>
          <p:spPr bwMode="auto">
            <a:xfrm>
              <a:off x="1914" y="2747"/>
              <a:ext cx="17" cy="17"/>
            </a:xfrm>
            <a:custGeom>
              <a:avLst/>
              <a:gdLst>
                <a:gd name="T0" fmla="*/ 5 w 17"/>
                <a:gd name="T1" fmla="*/ 0 h 17"/>
                <a:gd name="T2" fmla="*/ 0 w 17"/>
                <a:gd name="T3" fmla="*/ 8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5" y="0"/>
                  </a:moveTo>
                  <a:lnTo>
                    <a:pt x="0" y="8"/>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591" name="Freeform 439">
              <a:extLst>
                <a:ext uri="{FF2B5EF4-FFF2-40B4-BE49-F238E27FC236}">
                  <a16:creationId xmlns:a16="http://schemas.microsoft.com/office/drawing/2014/main" id="{C2140276-3783-ADC1-1F3E-501987D7F38B}"/>
                </a:ext>
              </a:extLst>
            </p:cNvPr>
            <p:cNvSpPr>
              <a:spLocks/>
            </p:cNvSpPr>
            <p:nvPr/>
          </p:nvSpPr>
          <p:spPr bwMode="auto">
            <a:xfrm>
              <a:off x="1923" y="2726"/>
              <a:ext cx="17" cy="30"/>
            </a:xfrm>
            <a:custGeom>
              <a:avLst/>
              <a:gdLst>
                <a:gd name="T0" fmla="*/ 13 w 17"/>
                <a:gd name="T1" fmla="*/ 29 h 30"/>
                <a:gd name="T2" fmla="*/ 16 w 17"/>
                <a:gd name="T3" fmla="*/ 22 h 30"/>
                <a:gd name="T4" fmla="*/ 8 w 17"/>
                <a:gd name="T5" fmla="*/ 18 h 30"/>
                <a:gd name="T6" fmla="*/ 0 w 17"/>
                <a:gd name="T7" fmla="*/ 0 h 30"/>
                <a:gd name="T8" fmla="*/ 0 60000 65536"/>
                <a:gd name="T9" fmla="*/ 0 60000 65536"/>
                <a:gd name="T10" fmla="*/ 0 60000 65536"/>
                <a:gd name="T11" fmla="*/ 0 60000 65536"/>
                <a:gd name="T12" fmla="*/ 0 w 17"/>
                <a:gd name="T13" fmla="*/ 0 h 30"/>
                <a:gd name="T14" fmla="*/ 17 w 17"/>
                <a:gd name="T15" fmla="*/ 30 h 30"/>
              </a:gdLst>
              <a:ahLst/>
              <a:cxnLst>
                <a:cxn ang="T8">
                  <a:pos x="T0" y="T1"/>
                </a:cxn>
                <a:cxn ang="T9">
                  <a:pos x="T2" y="T3"/>
                </a:cxn>
                <a:cxn ang="T10">
                  <a:pos x="T4" y="T5"/>
                </a:cxn>
                <a:cxn ang="T11">
                  <a:pos x="T6" y="T7"/>
                </a:cxn>
              </a:cxnLst>
              <a:rect l="T12" t="T13" r="T14" b="T15"/>
              <a:pathLst>
                <a:path w="17" h="30">
                  <a:moveTo>
                    <a:pt x="13" y="29"/>
                  </a:moveTo>
                  <a:lnTo>
                    <a:pt x="16" y="22"/>
                  </a:lnTo>
                  <a:lnTo>
                    <a:pt x="8" y="18"/>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592" name="Line 440">
              <a:extLst>
                <a:ext uri="{FF2B5EF4-FFF2-40B4-BE49-F238E27FC236}">
                  <a16:creationId xmlns:a16="http://schemas.microsoft.com/office/drawing/2014/main" id="{50597FD9-AB23-E2F4-9235-7D4DAAABB9D4}"/>
                </a:ext>
              </a:extLst>
            </p:cNvPr>
            <p:cNvSpPr>
              <a:spLocks noChangeShapeType="1"/>
            </p:cNvSpPr>
            <p:nvPr/>
          </p:nvSpPr>
          <p:spPr bwMode="auto">
            <a:xfrm>
              <a:off x="1924" y="2721"/>
              <a:ext cx="5"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93" name="Freeform 441">
              <a:extLst>
                <a:ext uri="{FF2B5EF4-FFF2-40B4-BE49-F238E27FC236}">
                  <a16:creationId xmlns:a16="http://schemas.microsoft.com/office/drawing/2014/main" id="{D28F81B5-38C6-893E-C652-2516320EB860}"/>
                </a:ext>
              </a:extLst>
            </p:cNvPr>
            <p:cNvSpPr>
              <a:spLocks/>
            </p:cNvSpPr>
            <p:nvPr/>
          </p:nvSpPr>
          <p:spPr bwMode="auto">
            <a:xfrm>
              <a:off x="1921" y="2716"/>
              <a:ext cx="17" cy="17"/>
            </a:xfrm>
            <a:custGeom>
              <a:avLst/>
              <a:gdLst>
                <a:gd name="T0" fmla="*/ 10 w 17"/>
                <a:gd name="T1" fmla="*/ 16 h 17"/>
                <a:gd name="T2" fmla="*/ 16 w 17"/>
                <a:gd name="T3" fmla="*/ 8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0" y="16"/>
                  </a:moveTo>
                  <a:lnTo>
                    <a:pt x="16" y="8"/>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594" name="Line 442">
              <a:extLst>
                <a:ext uri="{FF2B5EF4-FFF2-40B4-BE49-F238E27FC236}">
                  <a16:creationId xmlns:a16="http://schemas.microsoft.com/office/drawing/2014/main" id="{F463936C-E185-2BD5-F55D-3176B0CA7C3E}"/>
                </a:ext>
              </a:extLst>
            </p:cNvPr>
            <p:cNvSpPr>
              <a:spLocks noChangeShapeType="1"/>
            </p:cNvSpPr>
            <p:nvPr/>
          </p:nvSpPr>
          <p:spPr bwMode="auto">
            <a:xfrm flipH="1">
              <a:off x="1902" y="2727"/>
              <a:ext cx="7" cy="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95" name="Line 443">
              <a:extLst>
                <a:ext uri="{FF2B5EF4-FFF2-40B4-BE49-F238E27FC236}">
                  <a16:creationId xmlns:a16="http://schemas.microsoft.com/office/drawing/2014/main" id="{89CB7ABA-5B12-F612-2745-8AF8FD0B0EDA}"/>
                </a:ext>
              </a:extLst>
            </p:cNvPr>
            <p:cNvSpPr>
              <a:spLocks noChangeShapeType="1"/>
            </p:cNvSpPr>
            <p:nvPr/>
          </p:nvSpPr>
          <p:spPr bwMode="auto">
            <a:xfrm flipH="1">
              <a:off x="1906" y="2747"/>
              <a:ext cx="6"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96" name="Freeform 444">
              <a:extLst>
                <a:ext uri="{FF2B5EF4-FFF2-40B4-BE49-F238E27FC236}">
                  <a16:creationId xmlns:a16="http://schemas.microsoft.com/office/drawing/2014/main" id="{8C29F8F8-20BD-A0AC-8F1D-F6095D3B5CB2}"/>
                </a:ext>
              </a:extLst>
            </p:cNvPr>
            <p:cNvSpPr>
              <a:spLocks/>
            </p:cNvSpPr>
            <p:nvPr/>
          </p:nvSpPr>
          <p:spPr bwMode="auto">
            <a:xfrm>
              <a:off x="1729" y="2825"/>
              <a:ext cx="17" cy="17"/>
            </a:xfrm>
            <a:custGeom>
              <a:avLst/>
              <a:gdLst>
                <a:gd name="T0" fmla="*/ 16 w 17"/>
                <a:gd name="T1" fmla="*/ 16 h 17"/>
                <a:gd name="T2" fmla="*/ 8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8"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597" name="Freeform 445">
              <a:extLst>
                <a:ext uri="{FF2B5EF4-FFF2-40B4-BE49-F238E27FC236}">
                  <a16:creationId xmlns:a16="http://schemas.microsoft.com/office/drawing/2014/main" id="{F8E35353-4E82-E34D-C5E9-ED64D0F90EA0}"/>
                </a:ext>
              </a:extLst>
            </p:cNvPr>
            <p:cNvSpPr>
              <a:spLocks/>
            </p:cNvSpPr>
            <p:nvPr/>
          </p:nvSpPr>
          <p:spPr bwMode="auto">
            <a:xfrm>
              <a:off x="1729" y="2840"/>
              <a:ext cx="17" cy="17"/>
            </a:xfrm>
            <a:custGeom>
              <a:avLst/>
              <a:gdLst>
                <a:gd name="T0" fmla="*/ 0 w 17"/>
                <a:gd name="T1" fmla="*/ 0 h 17"/>
                <a:gd name="T2" fmla="*/ 8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8"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598" name="Line 446">
              <a:extLst>
                <a:ext uri="{FF2B5EF4-FFF2-40B4-BE49-F238E27FC236}">
                  <a16:creationId xmlns:a16="http://schemas.microsoft.com/office/drawing/2014/main" id="{D7D50791-82B6-0DD3-5071-D1A9B4381C3D}"/>
                </a:ext>
              </a:extLst>
            </p:cNvPr>
            <p:cNvSpPr>
              <a:spLocks noChangeShapeType="1"/>
            </p:cNvSpPr>
            <p:nvPr/>
          </p:nvSpPr>
          <p:spPr bwMode="auto">
            <a:xfrm>
              <a:off x="1729" y="2739"/>
              <a:ext cx="28"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599" name="Line 447">
              <a:extLst>
                <a:ext uri="{FF2B5EF4-FFF2-40B4-BE49-F238E27FC236}">
                  <a16:creationId xmlns:a16="http://schemas.microsoft.com/office/drawing/2014/main" id="{D25C6A7F-D76F-BFCB-263F-B12A1AF7791B}"/>
                </a:ext>
              </a:extLst>
            </p:cNvPr>
            <p:cNvSpPr>
              <a:spLocks noChangeShapeType="1"/>
            </p:cNvSpPr>
            <p:nvPr/>
          </p:nvSpPr>
          <p:spPr bwMode="auto">
            <a:xfrm>
              <a:off x="1738" y="2814"/>
              <a:ext cx="4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00" name="Line 448">
              <a:extLst>
                <a:ext uri="{FF2B5EF4-FFF2-40B4-BE49-F238E27FC236}">
                  <a16:creationId xmlns:a16="http://schemas.microsoft.com/office/drawing/2014/main" id="{DD34F9E0-2A84-B34E-81EC-5117376B38F9}"/>
                </a:ext>
              </a:extLst>
            </p:cNvPr>
            <p:cNvSpPr>
              <a:spLocks noChangeShapeType="1"/>
            </p:cNvSpPr>
            <p:nvPr/>
          </p:nvSpPr>
          <p:spPr bwMode="auto">
            <a:xfrm flipH="1">
              <a:off x="1703" y="2753"/>
              <a:ext cx="8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01" name="Line 449">
              <a:extLst>
                <a:ext uri="{FF2B5EF4-FFF2-40B4-BE49-F238E27FC236}">
                  <a16:creationId xmlns:a16="http://schemas.microsoft.com/office/drawing/2014/main" id="{7FA7B6CB-88A9-24B7-E29D-9F97B2933358}"/>
                </a:ext>
              </a:extLst>
            </p:cNvPr>
            <p:cNvSpPr>
              <a:spLocks noChangeShapeType="1"/>
            </p:cNvSpPr>
            <p:nvPr/>
          </p:nvSpPr>
          <p:spPr bwMode="auto">
            <a:xfrm flipH="1">
              <a:off x="1703" y="2765"/>
              <a:ext cx="8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02" name="Line 450">
              <a:extLst>
                <a:ext uri="{FF2B5EF4-FFF2-40B4-BE49-F238E27FC236}">
                  <a16:creationId xmlns:a16="http://schemas.microsoft.com/office/drawing/2014/main" id="{AC074366-24CE-15B7-C3D7-019DED31343A}"/>
                </a:ext>
              </a:extLst>
            </p:cNvPr>
            <p:cNvSpPr>
              <a:spLocks noChangeShapeType="1"/>
            </p:cNvSpPr>
            <p:nvPr/>
          </p:nvSpPr>
          <p:spPr bwMode="auto">
            <a:xfrm flipH="1" flipV="1">
              <a:off x="1726" y="2765"/>
              <a:ext cx="12"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03" name="Line 451">
              <a:extLst>
                <a:ext uri="{FF2B5EF4-FFF2-40B4-BE49-F238E27FC236}">
                  <a16:creationId xmlns:a16="http://schemas.microsoft.com/office/drawing/2014/main" id="{CA896F57-0BA4-109E-DE1A-2D0ED9C8BE74}"/>
                </a:ext>
              </a:extLst>
            </p:cNvPr>
            <p:cNvSpPr>
              <a:spLocks noChangeShapeType="1"/>
            </p:cNvSpPr>
            <p:nvPr/>
          </p:nvSpPr>
          <p:spPr bwMode="auto">
            <a:xfrm>
              <a:off x="1738" y="2800"/>
              <a:ext cx="4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04" name="Line 452">
              <a:extLst>
                <a:ext uri="{FF2B5EF4-FFF2-40B4-BE49-F238E27FC236}">
                  <a16:creationId xmlns:a16="http://schemas.microsoft.com/office/drawing/2014/main" id="{D6407903-7CDF-3207-B20D-C05360EA977F}"/>
                </a:ext>
              </a:extLst>
            </p:cNvPr>
            <p:cNvSpPr>
              <a:spLocks noChangeShapeType="1"/>
            </p:cNvSpPr>
            <p:nvPr/>
          </p:nvSpPr>
          <p:spPr bwMode="auto">
            <a:xfrm flipV="1">
              <a:off x="1778" y="2807"/>
              <a:ext cx="5"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05" name="Line 453">
              <a:extLst>
                <a:ext uri="{FF2B5EF4-FFF2-40B4-BE49-F238E27FC236}">
                  <a16:creationId xmlns:a16="http://schemas.microsoft.com/office/drawing/2014/main" id="{B905DE94-F026-04B4-C4DC-0A9001B7F67B}"/>
                </a:ext>
              </a:extLst>
            </p:cNvPr>
            <p:cNvSpPr>
              <a:spLocks noChangeShapeType="1"/>
            </p:cNvSpPr>
            <p:nvPr/>
          </p:nvSpPr>
          <p:spPr bwMode="auto">
            <a:xfrm>
              <a:off x="1778" y="2800"/>
              <a:ext cx="5"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06" name="Line 454">
              <a:extLst>
                <a:ext uri="{FF2B5EF4-FFF2-40B4-BE49-F238E27FC236}">
                  <a16:creationId xmlns:a16="http://schemas.microsoft.com/office/drawing/2014/main" id="{B8630DF9-9691-0663-E48A-B580963ACE5F}"/>
                </a:ext>
              </a:extLst>
            </p:cNvPr>
            <p:cNvSpPr>
              <a:spLocks noChangeShapeType="1"/>
            </p:cNvSpPr>
            <p:nvPr/>
          </p:nvSpPr>
          <p:spPr bwMode="auto">
            <a:xfrm flipV="1">
              <a:off x="1917" y="2434"/>
              <a:ext cx="0" cy="142"/>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07" name="Freeform 455">
              <a:extLst>
                <a:ext uri="{FF2B5EF4-FFF2-40B4-BE49-F238E27FC236}">
                  <a16:creationId xmlns:a16="http://schemas.microsoft.com/office/drawing/2014/main" id="{85F141E7-3235-8B0E-4103-453C69642716}"/>
                </a:ext>
              </a:extLst>
            </p:cNvPr>
            <p:cNvSpPr>
              <a:spLocks/>
            </p:cNvSpPr>
            <p:nvPr/>
          </p:nvSpPr>
          <p:spPr bwMode="auto">
            <a:xfrm>
              <a:off x="1924" y="2110"/>
              <a:ext cx="1" cy="216"/>
            </a:xfrm>
            <a:custGeom>
              <a:avLst/>
              <a:gdLst>
                <a:gd name="T0" fmla="*/ 0 w 1"/>
                <a:gd name="T1" fmla="*/ 0 h 216"/>
                <a:gd name="T2" fmla="*/ 0 w 1"/>
                <a:gd name="T3" fmla="*/ 162 h 216"/>
                <a:gd name="T4" fmla="*/ 0 w 1"/>
                <a:gd name="T5" fmla="*/ 215 h 216"/>
                <a:gd name="T6" fmla="*/ 0 60000 65536"/>
                <a:gd name="T7" fmla="*/ 0 60000 65536"/>
                <a:gd name="T8" fmla="*/ 0 60000 65536"/>
                <a:gd name="T9" fmla="*/ 0 w 1"/>
                <a:gd name="T10" fmla="*/ 0 h 216"/>
                <a:gd name="T11" fmla="*/ 1 w 1"/>
                <a:gd name="T12" fmla="*/ 216 h 216"/>
              </a:gdLst>
              <a:ahLst/>
              <a:cxnLst>
                <a:cxn ang="T6">
                  <a:pos x="T0" y="T1"/>
                </a:cxn>
                <a:cxn ang="T7">
                  <a:pos x="T2" y="T3"/>
                </a:cxn>
                <a:cxn ang="T8">
                  <a:pos x="T4" y="T5"/>
                </a:cxn>
              </a:cxnLst>
              <a:rect l="T9" t="T10" r="T11" b="T12"/>
              <a:pathLst>
                <a:path w="1" h="216">
                  <a:moveTo>
                    <a:pt x="0" y="0"/>
                  </a:moveTo>
                  <a:lnTo>
                    <a:pt x="0" y="162"/>
                  </a:lnTo>
                  <a:lnTo>
                    <a:pt x="0" y="215"/>
                  </a:lnTo>
                </a:path>
              </a:pathLst>
            </a:custGeom>
            <a:noFill/>
            <a:ln w="254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608" name="Line 456">
              <a:extLst>
                <a:ext uri="{FF2B5EF4-FFF2-40B4-BE49-F238E27FC236}">
                  <a16:creationId xmlns:a16="http://schemas.microsoft.com/office/drawing/2014/main" id="{68898485-3BC5-0256-0F79-38076DAA1A67}"/>
                </a:ext>
              </a:extLst>
            </p:cNvPr>
            <p:cNvSpPr>
              <a:spLocks noChangeShapeType="1"/>
            </p:cNvSpPr>
            <p:nvPr/>
          </p:nvSpPr>
          <p:spPr bwMode="auto">
            <a:xfrm>
              <a:off x="1909" y="2110"/>
              <a:ext cx="0" cy="53"/>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09" name="Freeform 457">
              <a:extLst>
                <a:ext uri="{FF2B5EF4-FFF2-40B4-BE49-F238E27FC236}">
                  <a16:creationId xmlns:a16="http://schemas.microsoft.com/office/drawing/2014/main" id="{7D47AF21-73D0-803B-D7E7-223B30A2C66E}"/>
                </a:ext>
              </a:extLst>
            </p:cNvPr>
            <p:cNvSpPr>
              <a:spLocks/>
            </p:cNvSpPr>
            <p:nvPr/>
          </p:nvSpPr>
          <p:spPr bwMode="auto">
            <a:xfrm>
              <a:off x="1909" y="2066"/>
              <a:ext cx="17" cy="45"/>
            </a:xfrm>
            <a:custGeom>
              <a:avLst/>
              <a:gdLst>
                <a:gd name="T0" fmla="*/ 16 w 17"/>
                <a:gd name="T1" fmla="*/ 0 h 45"/>
                <a:gd name="T2" fmla="*/ 5 w 17"/>
                <a:gd name="T3" fmla="*/ 21 h 45"/>
                <a:gd name="T4" fmla="*/ 0 w 17"/>
                <a:gd name="T5" fmla="*/ 44 h 45"/>
                <a:gd name="T6" fmla="*/ 0 60000 65536"/>
                <a:gd name="T7" fmla="*/ 0 60000 65536"/>
                <a:gd name="T8" fmla="*/ 0 60000 65536"/>
                <a:gd name="T9" fmla="*/ 0 w 17"/>
                <a:gd name="T10" fmla="*/ 0 h 45"/>
                <a:gd name="T11" fmla="*/ 17 w 17"/>
                <a:gd name="T12" fmla="*/ 45 h 45"/>
              </a:gdLst>
              <a:ahLst/>
              <a:cxnLst>
                <a:cxn ang="T6">
                  <a:pos x="T0" y="T1"/>
                </a:cxn>
                <a:cxn ang="T7">
                  <a:pos x="T2" y="T3"/>
                </a:cxn>
                <a:cxn ang="T8">
                  <a:pos x="T4" y="T5"/>
                </a:cxn>
              </a:cxnLst>
              <a:rect l="T9" t="T10" r="T11" b="T12"/>
              <a:pathLst>
                <a:path w="17" h="45">
                  <a:moveTo>
                    <a:pt x="16" y="0"/>
                  </a:moveTo>
                  <a:lnTo>
                    <a:pt x="5" y="21"/>
                  </a:lnTo>
                  <a:lnTo>
                    <a:pt x="0" y="44"/>
                  </a:lnTo>
                </a:path>
              </a:pathLst>
            </a:custGeom>
            <a:noFill/>
            <a:ln w="254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610" name="Line 458">
              <a:extLst>
                <a:ext uri="{FF2B5EF4-FFF2-40B4-BE49-F238E27FC236}">
                  <a16:creationId xmlns:a16="http://schemas.microsoft.com/office/drawing/2014/main" id="{5EB49F2A-8303-6C0F-81CB-C8AA5D8C864F}"/>
                </a:ext>
              </a:extLst>
            </p:cNvPr>
            <p:cNvSpPr>
              <a:spLocks noChangeShapeType="1"/>
            </p:cNvSpPr>
            <p:nvPr/>
          </p:nvSpPr>
          <p:spPr bwMode="auto">
            <a:xfrm flipV="1">
              <a:off x="3427" y="1563"/>
              <a:ext cx="12" cy="1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11" name="Line 459">
              <a:extLst>
                <a:ext uri="{FF2B5EF4-FFF2-40B4-BE49-F238E27FC236}">
                  <a16:creationId xmlns:a16="http://schemas.microsoft.com/office/drawing/2014/main" id="{9AD43350-BC9E-5E46-E0AF-3D1AF8B8A368}"/>
                </a:ext>
              </a:extLst>
            </p:cNvPr>
            <p:cNvSpPr>
              <a:spLocks noChangeShapeType="1"/>
            </p:cNvSpPr>
            <p:nvPr/>
          </p:nvSpPr>
          <p:spPr bwMode="auto">
            <a:xfrm flipV="1">
              <a:off x="3410" y="1560"/>
              <a:ext cx="15" cy="1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12" name="Line 460">
              <a:extLst>
                <a:ext uri="{FF2B5EF4-FFF2-40B4-BE49-F238E27FC236}">
                  <a16:creationId xmlns:a16="http://schemas.microsoft.com/office/drawing/2014/main" id="{E0885A9D-141B-948D-11F5-E94E1E47ABFC}"/>
                </a:ext>
              </a:extLst>
            </p:cNvPr>
            <p:cNvSpPr>
              <a:spLocks noChangeShapeType="1"/>
            </p:cNvSpPr>
            <p:nvPr/>
          </p:nvSpPr>
          <p:spPr bwMode="auto">
            <a:xfrm flipV="1">
              <a:off x="3358" y="1560"/>
              <a:ext cx="14" cy="1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13" name="Line 461">
              <a:extLst>
                <a:ext uri="{FF2B5EF4-FFF2-40B4-BE49-F238E27FC236}">
                  <a16:creationId xmlns:a16="http://schemas.microsoft.com/office/drawing/2014/main" id="{55C3214C-294B-2B03-9A0F-7CB620B57E4D}"/>
                </a:ext>
              </a:extLst>
            </p:cNvPr>
            <p:cNvSpPr>
              <a:spLocks noChangeShapeType="1"/>
            </p:cNvSpPr>
            <p:nvPr/>
          </p:nvSpPr>
          <p:spPr bwMode="auto">
            <a:xfrm flipV="1">
              <a:off x="3770" y="1884"/>
              <a:ext cx="3" cy="1"/>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14" name="Line 462">
              <a:extLst>
                <a:ext uri="{FF2B5EF4-FFF2-40B4-BE49-F238E27FC236}">
                  <a16:creationId xmlns:a16="http://schemas.microsoft.com/office/drawing/2014/main" id="{3BB1BD21-FC68-AC3B-A972-070EDF859EDF}"/>
                </a:ext>
              </a:extLst>
            </p:cNvPr>
            <p:cNvSpPr>
              <a:spLocks noChangeShapeType="1"/>
            </p:cNvSpPr>
            <p:nvPr/>
          </p:nvSpPr>
          <p:spPr bwMode="auto">
            <a:xfrm flipV="1">
              <a:off x="3420" y="1690"/>
              <a:ext cx="16" cy="1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15" name="Line 463">
              <a:extLst>
                <a:ext uri="{FF2B5EF4-FFF2-40B4-BE49-F238E27FC236}">
                  <a16:creationId xmlns:a16="http://schemas.microsoft.com/office/drawing/2014/main" id="{2FBCFCB1-5F3A-6A07-22B5-1F3FE716C5E2}"/>
                </a:ext>
              </a:extLst>
            </p:cNvPr>
            <p:cNvSpPr>
              <a:spLocks noChangeShapeType="1"/>
            </p:cNvSpPr>
            <p:nvPr/>
          </p:nvSpPr>
          <p:spPr bwMode="auto">
            <a:xfrm flipV="1">
              <a:off x="3616" y="2437"/>
              <a:ext cx="12" cy="11"/>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16" name="Line 464">
              <a:extLst>
                <a:ext uri="{FF2B5EF4-FFF2-40B4-BE49-F238E27FC236}">
                  <a16:creationId xmlns:a16="http://schemas.microsoft.com/office/drawing/2014/main" id="{EEBD57D7-4DD5-964C-096B-427F4C888668}"/>
                </a:ext>
              </a:extLst>
            </p:cNvPr>
            <p:cNvSpPr>
              <a:spLocks noChangeShapeType="1"/>
            </p:cNvSpPr>
            <p:nvPr/>
          </p:nvSpPr>
          <p:spPr bwMode="auto">
            <a:xfrm flipH="1">
              <a:off x="2164" y="1704"/>
              <a:ext cx="18" cy="18"/>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17" name="Line 465">
              <a:extLst>
                <a:ext uri="{FF2B5EF4-FFF2-40B4-BE49-F238E27FC236}">
                  <a16:creationId xmlns:a16="http://schemas.microsoft.com/office/drawing/2014/main" id="{9766CC96-900B-B759-DDBD-24BA6AD969E3}"/>
                </a:ext>
              </a:extLst>
            </p:cNvPr>
            <p:cNvSpPr>
              <a:spLocks noChangeShapeType="1"/>
            </p:cNvSpPr>
            <p:nvPr/>
          </p:nvSpPr>
          <p:spPr bwMode="auto">
            <a:xfrm flipH="1" flipV="1">
              <a:off x="3642" y="1704"/>
              <a:ext cx="18"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18" name="Line 466">
              <a:extLst>
                <a:ext uri="{FF2B5EF4-FFF2-40B4-BE49-F238E27FC236}">
                  <a16:creationId xmlns:a16="http://schemas.microsoft.com/office/drawing/2014/main" id="{1F5CFBF0-5C98-D168-8C87-A9EEA796CFED}"/>
                </a:ext>
              </a:extLst>
            </p:cNvPr>
            <p:cNvSpPr>
              <a:spLocks noChangeShapeType="1"/>
            </p:cNvSpPr>
            <p:nvPr/>
          </p:nvSpPr>
          <p:spPr bwMode="auto">
            <a:xfrm>
              <a:off x="3439" y="1580"/>
              <a:ext cx="194" cy="1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19" name="Freeform 467">
              <a:extLst>
                <a:ext uri="{FF2B5EF4-FFF2-40B4-BE49-F238E27FC236}">
                  <a16:creationId xmlns:a16="http://schemas.microsoft.com/office/drawing/2014/main" id="{2FEC9324-57C7-5218-9413-D907A0CACC74}"/>
                </a:ext>
              </a:extLst>
            </p:cNvPr>
            <p:cNvSpPr>
              <a:spLocks/>
            </p:cNvSpPr>
            <p:nvPr/>
          </p:nvSpPr>
          <p:spPr bwMode="auto">
            <a:xfrm>
              <a:off x="3488" y="1690"/>
              <a:ext cx="37" cy="25"/>
            </a:xfrm>
            <a:custGeom>
              <a:avLst/>
              <a:gdLst>
                <a:gd name="T0" fmla="*/ 36 w 37"/>
                <a:gd name="T1" fmla="*/ 24 h 25"/>
                <a:gd name="T2" fmla="*/ 21 w 37"/>
                <a:gd name="T3" fmla="*/ 6 h 25"/>
                <a:gd name="T4" fmla="*/ 0 w 37"/>
                <a:gd name="T5" fmla="*/ 0 h 25"/>
                <a:gd name="T6" fmla="*/ 0 60000 65536"/>
                <a:gd name="T7" fmla="*/ 0 60000 65536"/>
                <a:gd name="T8" fmla="*/ 0 60000 65536"/>
                <a:gd name="T9" fmla="*/ 0 w 37"/>
                <a:gd name="T10" fmla="*/ 0 h 25"/>
                <a:gd name="T11" fmla="*/ 37 w 37"/>
                <a:gd name="T12" fmla="*/ 25 h 25"/>
              </a:gdLst>
              <a:ahLst/>
              <a:cxnLst>
                <a:cxn ang="T6">
                  <a:pos x="T0" y="T1"/>
                </a:cxn>
                <a:cxn ang="T7">
                  <a:pos x="T2" y="T3"/>
                </a:cxn>
                <a:cxn ang="T8">
                  <a:pos x="T4" y="T5"/>
                </a:cxn>
              </a:cxnLst>
              <a:rect l="T9" t="T10" r="T11" b="T12"/>
              <a:pathLst>
                <a:path w="37" h="25">
                  <a:moveTo>
                    <a:pt x="36" y="24"/>
                  </a:moveTo>
                  <a:lnTo>
                    <a:pt x="21" y="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620" name="Freeform 468">
              <a:extLst>
                <a:ext uri="{FF2B5EF4-FFF2-40B4-BE49-F238E27FC236}">
                  <a16:creationId xmlns:a16="http://schemas.microsoft.com/office/drawing/2014/main" id="{BF268887-25DD-7FA6-8E28-520ABC49B51C}"/>
                </a:ext>
              </a:extLst>
            </p:cNvPr>
            <p:cNvSpPr>
              <a:spLocks/>
            </p:cNvSpPr>
            <p:nvPr/>
          </p:nvSpPr>
          <p:spPr bwMode="auto">
            <a:xfrm>
              <a:off x="2302" y="1690"/>
              <a:ext cx="36" cy="25"/>
            </a:xfrm>
            <a:custGeom>
              <a:avLst/>
              <a:gdLst>
                <a:gd name="T0" fmla="*/ 35 w 36"/>
                <a:gd name="T1" fmla="*/ 0 h 25"/>
                <a:gd name="T2" fmla="*/ 13 w 36"/>
                <a:gd name="T3" fmla="*/ 6 h 25"/>
                <a:gd name="T4" fmla="*/ 0 w 36"/>
                <a:gd name="T5" fmla="*/ 24 h 25"/>
                <a:gd name="T6" fmla="*/ 0 60000 65536"/>
                <a:gd name="T7" fmla="*/ 0 60000 65536"/>
                <a:gd name="T8" fmla="*/ 0 60000 65536"/>
                <a:gd name="T9" fmla="*/ 0 w 36"/>
                <a:gd name="T10" fmla="*/ 0 h 25"/>
                <a:gd name="T11" fmla="*/ 36 w 36"/>
                <a:gd name="T12" fmla="*/ 25 h 25"/>
              </a:gdLst>
              <a:ahLst/>
              <a:cxnLst>
                <a:cxn ang="T6">
                  <a:pos x="T0" y="T1"/>
                </a:cxn>
                <a:cxn ang="T7">
                  <a:pos x="T2" y="T3"/>
                </a:cxn>
                <a:cxn ang="T8">
                  <a:pos x="T4" y="T5"/>
                </a:cxn>
              </a:cxnLst>
              <a:rect l="T9" t="T10" r="T11" b="T12"/>
              <a:pathLst>
                <a:path w="36" h="25">
                  <a:moveTo>
                    <a:pt x="35" y="0"/>
                  </a:moveTo>
                  <a:lnTo>
                    <a:pt x="13" y="6"/>
                  </a:lnTo>
                  <a:lnTo>
                    <a:pt x="0" y="24"/>
                  </a:lnTo>
                </a:path>
              </a:pathLst>
            </a:custGeom>
            <a:noFill/>
            <a:ln w="254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621" name="Line 469">
              <a:extLst>
                <a:ext uri="{FF2B5EF4-FFF2-40B4-BE49-F238E27FC236}">
                  <a16:creationId xmlns:a16="http://schemas.microsoft.com/office/drawing/2014/main" id="{827B7C52-175F-E70F-C836-370E46492C18}"/>
                </a:ext>
              </a:extLst>
            </p:cNvPr>
            <p:cNvSpPr>
              <a:spLocks noChangeShapeType="1"/>
            </p:cNvSpPr>
            <p:nvPr/>
          </p:nvSpPr>
          <p:spPr bwMode="auto">
            <a:xfrm flipV="1">
              <a:off x="2912" y="1705"/>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22" name="Line 470">
              <a:extLst>
                <a:ext uri="{FF2B5EF4-FFF2-40B4-BE49-F238E27FC236}">
                  <a16:creationId xmlns:a16="http://schemas.microsoft.com/office/drawing/2014/main" id="{CAFD0D10-4DE0-DF52-76B3-592CC72B73CF}"/>
                </a:ext>
              </a:extLst>
            </p:cNvPr>
            <p:cNvSpPr>
              <a:spLocks noChangeShapeType="1"/>
            </p:cNvSpPr>
            <p:nvPr/>
          </p:nvSpPr>
          <p:spPr bwMode="auto">
            <a:xfrm flipV="1">
              <a:off x="3472" y="1740"/>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23" name="Line 471">
              <a:extLst>
                <a:ext uri="{FF2B5EF4-FFF2-40B4-BE49-F238E27FC236}">
                  <a16:creationId xmlns:a16="http://schemas.microsoft.com/office/drawing/2014/main" id="{0658DD0E-958C-3F12-EEF7-1A159C36CA62}"/>
                </a:ext>
              </a:extLst>
            </p:cNvPr>
            <p:cNvSpPr>
              <a:spLocks noChangeShapeType="1"/>
            </p:cNvSpPr>
            <p:nvPr/>
          </p:nvSpPr>
          <p:spPr bwMode="auto">
            <a:xfrm flipH="1" flipV="1">
              <a:off x="3488" y="1705"/>
              <a:ext cx="22"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24" name="Line 472">
              <a:extLst>
                <a:ext uri="{FF2B5EF4-FFF2-40B4-BE49-F238E27FC236}">
                  <a16:creationId xmlns:a16="http://schemas.microsoft.com/office/drawing/2014/main" id="{3B17F919-3281-F3F0-9BAD-6491721FDA21}"/>
                </a:ext>
              </a:extLst>
            </p:cNvPr>
            <p:cNvSpPr>
              <a:spLocks noChangeShapeType="1"/>
            </p:cNvSpPr>
            <p:nvPr/>
          </p:nvSpPr>
          <p:spPr bwMode="auto">
            <a:xfrm>
              <a:off x="3475" y="1705"/>
              <a:ext cx="0"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25" name="Line 473">
              <a:extLst>
                <a:ext uri="{FF2B5EF4-FFF2-40B4-BE49-F238E27FC236}">
                  <a16:creationId xmlns:a16="http://schemas.microsoft.com/office/drawing/2014/main" id="{DC0E2C38-B394-385B-A6B4-19E23900FCE1}"/>
                </a:ext>
              </a:extLst>
            </p:cNvPr>
            <p:cNvSpPr>
              <a:spLocks noChangeShapeType="1"/>
            </p:cNvSpPr>
            <p:nvPr/>
          </p:nvSpPr>
          <p:spPr bwMode="auto">
            <a:xfrm>
              <a:off x="2350" y="1705"/>
              <a:ext cx="0"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26" name="Line 474">
              <a:extLst>
                <a:ext uri="{FF2B5EF4-FFF2-40B4-BE49-F238E27FC236}">
                  <a16:creationId xmlns:a16="http://schemas.microsoft.com/office/drawing/2014/main" id="{8522499A-BCD4-3B90-AD1C-1AD0ED3EFBA0}"/>
                </a:ext>
              </a:extLst>
            </p:cNvPr>
            <p:cNvSpPr>
              <a:spLocks noChangeShapeType="1"/>
            </p:cNvSpPr>
            <p:nvPr/>
          </p:nvSpPr>
          <p:spPr bwMode="auto">
            <a:xfrm flipH="1">
              <a:off x="3536" y="2238"/>
              <a:ext cx="25"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27" name="Line 475">
              <a:extLst>
                <a:ext uri="{FF2B5EF4-FFF2-40B4-BE49-F238E27FC236}">
                  <a16:creationId xmlns:a16="http://schemas.microsoft.com/office/drawing/2014/main" id="{9CF7BAB4-5D7C-3F16-B764-282642FA42CD}"/>
                </a:ext>
              </a:extLst>
            </p:cNvPr>
            <p:cNvSpPr>
              <a:spLocks noChangeShapeType="1"/>
            </p:cNvSpPr>
            <p:nvPr/>
          </p:nvSpPr>
          <p:spPr bwMode="auto">
            <a:xfrm flipH="1">
              <a:off x="3498" y="2238"/>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28" name="Line 476">
              <a:extLst>
                <a:ext uri="{FF2B5EF4-FFF2-40B4-BE49-F238E27FC236}">
                  <a16:creationId xmlns:a16="http://schemas.microsoft.com/office/drawing/2014/main" id="{4955D3D2-BB40-5728-B666-94FCD6F525E9}"/>
                </a:ext>
              </a:extLst>
            </p:cNvPr>
            <p:cNvSpPr>
              <a:spLocks noChangeShapeType="1"/>
            </p:cNvSpPr>
            <p:nvPr/>
          </p:nvSpPr>
          <p:spPr bwMode="auto">
            <a:xfrm flipH="1">
              <a:off x="3462" y="2238"/>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29" name="Line 477">
              <a:extLst>
                <a:ext uri="{FF2B5EF4-FFF2-40B4-BE49-F238E27FC236}">
                  <a16:creationId xmlns:a16="http://schemas.microsoft.com/office/drawing/2014/main" id="{D7C6405F-EEA9-8EB6-CE7A-BAD2F71AA4D6}"/>
                </a:ext>
              </a:extLst>
            </p:cNvPr>
            <p:cNvSpPr>
              <a:spLocks noChangeShapeType="1"/>
            </p:cNvSpPr>
            <p:nvPr/>
          </p:nvSpPr>
          <p:spPr bwMode="auto">
            <a:xfrm flipH="1">
              <a:off x="3423" y="2238"/>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30" name="Line 478">
              <a:extLst>
                <a:ext uri="{FF2B5EF4-FFF2-40B4-BE49-F238E27FC236}">
                  <a16:creationId xmlns:a16="http://schemas.microsoft.com/office/drawing/2014/main" id="{BD1EB23A-4643-D434-A83C-E78954BF1C85}"/>
                </a:ext>
              </a:extLst>
            </p:cNvPr>
            <p:cNvSpPr>
              <a:spLocks noChangeShapeType="1"/>
            </p:cNvSpPr>
            <p:nvPr/>
          </p:nvSpPr>
          <p:spPr bwMode="auto">
            <a:xfrm flipH="1">
              <a:off x="3274" y="2238"/>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31" name="Line 479">
              <a:extLst>
                <a:ext uri="{FF2B5EF4-FFF2-40B4-BE49-F238E27FC236}">
                  <a16:creationId xmlns:a16="http://schemas.microsoft.com/office/drawing/2014/main" id="{EFEC30EE-78CD-C9B8-FCFD-0A576A0CBD49}"/>
                </a:ext>
              </a:extLst>
            </p:cNvPr>
            <p:cNvSpPr>
              <a:spLocks noChangeShapeType="1"/>
            </p:cNvSpPr>
            <p:nvPr/>
          </p:nvSpPr>
          <p:spPr bwMode="auto">
            <a:xfrm flipH="1">
              <a:off x="3236" y="2238"/>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32" name="Line 480">
              <a:extLst>
                <a:ext uri="{FF2B5EF4-FFF2-40B4-BE49-F238E27FC236}">
                  <a16:creationId xmlns:a16="http://schemas.microsoft.com/office/drawing/2014/main" id="{901CFAF7-DBE7-284B-700C-D2D65091D328}"/>
                </a:ext>
              </a:extLst>
            </p:cNvPr>
            <p:cNvSpPr>
              <a:spLocks noChangeShapeType="1"/>
            </p:cNvSpPr>
            <p:nvPr/>
          </p:nvSpPr>
          <p:spPr bwMode="auto">
            <a:xfrm flipH="1">
              <a:off x="3199" y="2238"/>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33" name="Line 481">
              <a:extLst>
                <a:ext uri="{FF2B5EF4-FFF2-40B4-BE49-F238E27FC236}">
                  <a16:creationId xmlns:a16="http://schemas.microsoft.com/office/drawing/2014/main" id="{D01297D7-FF2C-3884-17F7-CD561F498262}"/>
                </a:ext>
              </a:extLst>
            </p:cNvPr>
            <p:cNvSpPr>
              <a:spLocks noChangeShapeType="1"/>
            </p:cNvSpPr>
            <p:nvPr/>
          </p:nvSpPr>
          <p:spPr bwMode="auto">
            <a:xfrm flipH="1">
              <a:off x="3161" y="2238"/>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34" name="Line 482">
              <a:extLst>
                <a:ext uri="{FF2B5EF4-FFF2-40B4-BE49-F238E27FC236}">
                  <a16:creationId xmlns:a16="http://schemas.microsoft.com/office/drawing/2014/main" id="{2902F0A1-894E-B451-0CB5-051549E6C51E}"/>
                </a:ext>
              </a:extLst>
            </p:cNvPr>
            <p:cNvSpPr>
              <a:spLocks noChangeShapeType="1"/>
            </p:cNvSpPr>
            <p:nvPr/>
          </p:nvSpPr>
          <p:spPr bwMode="auto">
            <a:xfrm flipH="1">
              <a:off x="3124" y="2238"/>
              <a:ext cx="25"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35" name="Line 483">
              <a:extLst>
                <a:ext uri="{FF2B5EF4-FFF2-40B4-BE49-F238E27FC236}">
                  <a16:creationId xmlns:a16="http://schemas.microsoft.com/office/drawing/2014/main" id="{B31BD0D1-348D-8830-E5DC-F832E75C8EAB}"/>
                </a:ext>
              </a:extLst>
            </p:cNvPr>
            <p:cNvSpPr>
              <a:spLocks noChangeShapeType="1"/>
            </p:cNvSpPr>
            <p:nvPr/>
          </p:nvSpPr>
          <p:spPr bwMode="auto">
            <a:xfrm flipH="1">
              <a:off x="3086" y="2238"/>
              <a:ext cx="25"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36" name="Line 484">
              <a:extLst>
                <a:ext uri="{FF2B5EF4-FFF2-40B4-BE49-F238E27FC236}">
                  <a16:creationId xmlns:a16="http://schemas.microsoft.com/office/drawing/2014/main" id="{10D39CF8-0A4E-FEFB-A459-334FEDB0786B}"/>
                </a:ext>
              </a:extLst>
            </p:cNvPr>
            <p:cNvSpPr>
              <a:spLocks noChangeShapeType="1"/>
            </p:cNvSpPr>
            <p:nvPr/>
          </p:nvSpPr>
          <p:spPr bwMode="auto">
            <a:xfrm flipH="1">
              <a:off x="3049" y="2238"/>
              <a:ext cx="25"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37" name="Line 485">
              <a:extLst>
                <a:ext uri="{FF2B5EF4-FFF2-40B4-BE49-F238E27FC236}">
                  <a16:creationId xmlns:a16="http://schemas.microsoft.com/office/drawing/2014/main" id="{31C28C7B-4A00-AC0C-5995-7771C87D509D}"/>
                </a:ext>
              </a:extLst>
            </p:cNvPr>
            <p:cNvSpPr>
              <a:spLocks noChangeShapeType="1"/>
            </p:cNvSpPr>
            <p:nvPr/>
          </p:nvSpPr>
          <p:spPr bwMode="auto">
            <a:xfrm flipH="1">
              <a:off x="3011" y="2238"/>
              <a:ext cx="25"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38" name="Line 486">
              <a:extLst>
                <a:ext uri="{FF2B5EF4-FFF2-40B4-BE49-F238E27FC236}">
                  <a16:creationId xmlns:a16="http://schemas.microsoft.com/office/drawing/2014/main" id="{0BD64471-3006-2730-754B-DBF09434B621}"/>
                </a:ext>
              </a:extLst>
            </p:cNvPr>
            <p:cNvSpPr>
              <a:spLocks noChangeShapeType="1"/>
            </p:cNvSpPr>
            <p:nvPr/>
          </p:nvSpPr>
          <p:spPr bwMode="auto">
            <a:xfrm flipH="1">
              <a:off x="2973" y="2238"/>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39" name="Line 487">
              <a:extLst>
                <a:ext uri="{FF2B5EF4-FFF2-40B4-BE49-F238E27FC236}">
                  <a16:creationId xmlns:a16="http://schemas.microsoft.com/office/drawing/2014/main" id="{FBD79F3C-DBF1-D486-C02B-A77611B12447}"/>
                </a:ext>
              </a:extLst>
            </p:cNvPr>
            <p:cNvSpPr>
              <a:spLocks noChangeShapeType="1"/>
            </p:cNvSpPr>
            <p:nvPr/>
          </p:nvSpPr>
          <p:spPr bwMode="auto">
            <a:xfrm flipH="1">
              <a:off x="2937" y="2238"/>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40" name="Line 488">
              <a:extLst>
                <a:ext uri="{FF2B5EF4-FFF2-40B4-BE49-F238E27FC236}">
                  <a16:creationId xmlns:a16="http://schemas.microsoft.com/office/drawing/2014/main" id="{181D120B-CF1B-BAF9-2AFB-88A85BD8F48C}"/>
                </a:ext>
              </a:extLst>
            </p:cNvPr>
            <p:cNvSpPr>
              <a:spLocks noChangeShapeType="1"/>
            </p:cNvSpPr>
            <p:nvPr/>
          </p:nvSpPr>
          <p:spPr bwMode="auto">
            <a:xfrm flipH="1">
              <a:off x="2898" y="2238"/>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41" name="Line 489">
              <a:extLst>
                <a:ext uri="{FF2B5EF4-FFF2-40B4-BE49-F238E27FC236}">
                  <a16:creationId xmlns:a16="http://schemas.microsoft.com/office/drawing/2014/main" id="{2DF8DE1C-ED0C-6242-C6CD-EAA152A51134}"/>
                </a:ext>
              </a:extLst>
            </p:cNvPr>
            <p:cNvSpPr>
              <a:spLocks noChangeShapeType="1"/>
            </p:cNvSpPr>
            <p:nvPr/>
          </p:nvSpPr>
          <p:spPr bwMode="auto">
            <a:xfrm flipH="1">
              <a:off x="2862" y="2238"/>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42" name="Line 490">
              <a:extLst>
                <a:ext uri="{FF2B5EF4-FFF2-40B4-BE49-F238E27FC236}">
                  <a16:creationId xmlns:a16="http://schemas.microsoft.com/office/drawing/2014/main" id="{BDB1896C-55DE-82DE-ECA8-E29D5E92E100}"/>
                </a:ext>
              </a:extLst>
            </p:cNvPr>
            <p:cNvSpPr>
              <a:spLocks noChangeShapeType="1"/>
            </p:cNvSpPr>
            <p:nvPr/>
          </p:nvSpPr>
          <p:spPr bwMode="auto">
            <a:xfrm flipH="1">
              <a:off x="2824" y="2238"/>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43" name="Line 491">
              <a:extLst>
                <a:ext uri="{FF2B5EF4-FFF2-40B4-BE49-F238E27FC236}">
                  <a16:creationId xmlns:a16="http://schemas.microsoft.com/office/drawing/2014/main" id="{9055142F-665F-6ED0-068A-FD72F1920469}"/>
                </a:ext>
              </a:extLst>
            </p:cNvPr>
            <p:cNvSpPr>
              <a:spLocks noChangeShapeType="1"/>
            </p:cNvSpPr>
            <p:nvPr/>
          </p:nvSpPr>
          <p:spPr bwMode="auto">
            <a:xfrm flipH="1">
              <a:off x="2787" y="2238"/>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44" name="Line 492">
              <a:extLst>
                <a:ext uri="{FF2B5EF4-FFF2-40B4-BE49-F238E27FC236}">
                  <a16:creationId xmlns:a16="http://schemas.microsoft.com/office/drawing/2014/main" id="{01D7B479-DBB7-830F-A3C4-53B4A68B592C}"/>
                </a:ext>
              </a:extLst>
            </p:cNvPr>
            <p:cNvSpPr>
              <a:spLocks noChangeShapeType="1"/>
            </p:cNvSpPr>
            <p:nvPr/>
          </p:nvSpPr>
          <p:spPr bwMode="auto">
            <a:xfrm flipH="1">
              <a:off x="2749" y="2238"/>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45" name="Line 493">
              <a:extLst>
                <a:ext uri="{FF2B5EF4-FFF2-40B4-BE49-F238E27FC236}">
                  <a16:creationId xmlns:a16="http://schemas.microsoft.com/office/drawing/2014/main" id="{6C30E126-F96A-5606-E8B9-8EC00FA427F8}"/>
                </a:ext>
              </a:extLst>
            </p:cNvPr>
            <p:cNvSpPr>
              <a:spLocks noChangeShapeType="1"/>
            </p:cNvSpPr>
            <p:nvPr/>
          </p:nvSpPr>
          <p:spPr bwMode="auto">
            <a:xfrm flipH="1">
              <a:off x="2711" y="2238"/>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46" name="Line 494">
              <a:extLst>
                <a:ext uri="{FF2B5EF4-FFF2-40B4-BE49-F238E27FC236}">
                  <a16:creationId xmlns:a16="http://schemas.microsoft.com/office/drawing/2014/main" id="{96873F7D-D215-F0CB-4CBF-2863DFC0FAE6}"/>
                </a:ext>
              </a:extLst>
            </p:cNvPr>
            <p:cNvSpPr>
              <a:spLocks noChangeShapeType="1"/>
            </p:cNvSpPr>
            <p:nvPr/>
          </p:nvSpPr>
          <p:spPr bwMode="auto">
            <a:xfrm flipH="1">
              <a:off x="2674" y="2238"/>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47" name="Line 495">
              <a:extLst>
                <a:ext uri="{FF2B5EF4-FFF2-40B4-BE49-F238E27FC236}">
                  <a16:creationId xmlns:a16="http://schemas.microsoft.com/office/drawing/2014/main" id="{5641011B-863D-BA90-7AEF-C24FABC6E830}"/>
                </a:ext>
              </a:extLst>
            </p:cNvPr>
            <p:cNvSpPr>
              <a:spLocks noChangeShapeType="1"/>
            </p:cNvSpPr>
            <p:nvPr/>
          </p:nvSpPr>
          <p:spPr bwMode="auto">
            <a:xfrm flipH="1">
              <a:off x="2636" y="2238"/>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48" name="Line 496">
              <a:extLst>
                <a:ext uri="{FF2B5EF4-FFF2-40B4-BE49-F238E27FC236}">
                  <a16:creationId xmlns:a16="http://schemas.microsoft.com/office/drawing/2014/main" id="{D2B7F10E-6200-0AA2-F85F-4C935F3F2DCF}"/>
                </a:ext>
              </a:extLst>
            </p:cNvPr>
            <p:cNvSpPr>
              <a:spLocks noChangeShapeType="1"/>
            </p:cNvSpPr>
            <p:nvPr/>
          </p:nvSpPr>
          <p:spPr bwMode="auto">
            <a:xfrm flipH="1">
              <a:off x="2599" y="2238"/>
              <a:ext cx="25"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49" name="Line 497">
              <a:extLst>
                <a:ext uri="{FF2B5EF4-FFF2-40B4-BE49-F238E27FC236}">
                  <a16:creationId xmlns:a16="http://schemas.microsoft.com/office/drawing/2014/main" id="{11248E9C-46E5-758B-38B8-5684210830A1}"/>
                </a:ext>
              </a:extLst>
            </p:cNvPr>
            <p:cNvSpPr>
              <a:spLocks noChangeShapeType="1"/>
            </p:cNvSpPr>
            <p:nvPr/>
          </p:nvSpPr>
          <p:spPr bwMode="auto">
            <a:xfrm flipH="1">
              <a:off x="2561" y="2238"/>
              <a:ext cx="24"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50" name="Line 498">
              <a:extLst>
                <a:ext uri="{FF2B5EF4-FFF2-40B4-BE49-F238E27FC236}">
                  <a16:creationId xmlns:a16="http://schemas.microsoft.com/office/drawing/2014/main" id="{DA17A6D9-4545-6CE9-3CC7-E714F0C9D19A}"/>
                </a:ext>
              </a:extLst>
            </p:cNvPr>
            <p:cNvSpPr>
              <a:spLocks noChangeShapeType="1"/>
            </p:cNvSpPr>
            <p:nvPr/>
          </p:nvSpPr>
          <p:spPr bwMode="auto">
            <a:xfrm flipH="1">
              <a:off x="2524" y="2238"/>
              <a:ext cx="25"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51" name="Line 499">
              <a:extLst>
                <a:ext uri="{FF2B5EF4-FFF2-40B4-BE49-F238E27FC236}">
                  <a16:creationId xmlns:a16="http://schemas.microsoft.com/office/drawing/2014/main" id="{75DEAFA4-F32A-3655-C024-BBB943404C67}"/>
                </a:ext>
              </a:extLst>
            </p:cNvPr>
            <p:cNvSpPr>
              <a:spLocks noChangeShapeType="1"/>
            </p:cNvSpPr>
            <p:nvPr/>
          </p:nvSpPr>
          <p:spPr bwMode="auto">
            <a:xfrm flipH="1" flipV="1">
              <a:off x="3915" y="2348"/>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52" name="Line 500">
              <a:extLst>
                <a:ext uri="{FF2B5EF4-FFF2-40B4-BE49-F238E27FC236}">
                  <a16:creationId xmlns:a16="http://schemas.microsoft.com/office/drawing/2014/main" id="{B5889F1F-21A3-3FB4-C4BF-2C37F296AAFB}"/>
                </a:ext>
              </a:extLst>
            </p:cNvPr>
            <p:cNvSpPr>
              <a:spLocks noChangeShapeType="1"/>
            </p:cNvSpPr>
            <p:nvPr/>
          </p:nvSpPr>
          <p:spPr bwMode="auto">
            <a:xfrm flipH="1" flipV="1">
              <a:off x="3915" y="2365"/>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53" name="Line 501">
              <a:extLst>
                <a:ext uri="{FF2B5EF4-FFF2-40B4-BE49-F238E27FC236}">
                  <a16:creationId xmlns:a16="http://schemas.microsoft.com/office/drawing/2014/main" id="{732C7711-4835-BD70-CC1D-02F5FAFA79C3}"/>
                </a:ext>
              </a:extLst>
            </p:cNvPr>
            <p:cNvSpPr>
              <a:spLocks noChangeShapeType="1"/>
            </p:cNvSpPr>
            <p:nvPr/>
          </p:nvSpPr>
          <p:spPr bwMode="auto">
            <a:xfrm flipH="1" flipV="1">
              <a:off x="3915" y="2382"/>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54" name="Line 502">
              <a:extLst>
                <a:ext uri="{FF2B5EF4-FFF2-40B4-BE49-F238E27FC236}">
                  <a16:creationId xmlns:a16="http://schemas.microsoft.com/office/drawing/2014/main" id="{0F897E64-A45D-4123-F40C-38438E9A4CE4}"/>
                </a:ext>
              </a:extLst>
            </p:cNvPr>
            <p:cNvSpPr>
              <a:spLocks noChangeShapeType="1"/>
            </p:cNvSpPr>
            <p:nvPr/>
          </p:nvSpPr>
          <p:spPr bwMode="auto">
            <a:xfrm flipH="1" flipV="1">
              <a:off x="3915" y="2399"/>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55" name="Line 503">
              <a:extLst>
                <a:ext uri="{FF2B5EF4-FFF2-40B4-BE49-F238E27FC236}">
                  <a16:creationId xmlns:a16="http://schemas.microsoft.com/office/drawing/2014/main" id="{A688DC67-9C96-EA58-A26A-38AEF2260533}"/>
                </a:ext>
              </a:extLst>
            </p:cNvPr>
            <p:cNvSpPr>
              <a:spLocks noChangeShapeType="1"/>
            </p:cNvSpPr>
            <p:nvPr/>
          </p:nvSpPr>
          <p:spPr bwMode="auto">
            <a:xfrm flipH="1" flipV="1">
              <a:off x="3915" y="2415"/>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56" name="Line 504">
              <a:extLst>
                <a:ext uri="{FF2B5EF4-FFF2-40B4-BE49-F238E27FC236}">
                  <a16:creationId xmlns:a16="http://schemas.microsoft.com/office/drawing/2014/main" id="{A66B2F9F-3C42-1E1A-7E27-C5250CEBA469}"/>
                </a:ext>
              </a:extLst>
            </p:cNvPr>
            <p:cNvSpPr>
              <a:spLocks noChangeShapeType="1"/>
            </p:cNvSpPr>
            <p:nvPr/>
          </p:nvSpPr>
          <p:spPr bwMode="auto">
            <a:xfrm flipH="1" flipV="1">
              <a:off x="3915" y="2431"/>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57" name="Line 505">
              <a:extLst>
                <a:ext uri="{FF2B5EF4-FFF2-40B4-BE49-F238E27FC236}">
                  <a16:creationId xmlns:a16="http://schemas.microsoft.com/office/drawing/2014/main" id="{8628B1F1-F869-D448-9B16-2C5A96EFB1F7}"/>
                </a:ext>
              </a:extLst>
            </p:cNvPr>
            <p:cNvSpPr>
              <a:spLocks noChangeShapeType="1"/>
            </p:cNvSpPr>
            <p:nvPr/>
          </p:nvSpPr>
          <p:spPr bwMode="auto">
            <a:xfrm flipH="1" flipV="1">
              <a:off x="3915" y="2448"/>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58" name="Line 506">
              <a:extLst>
                <a:ext uri="{FF2B5EF4-FFF2-40B4-BE49-F238E27FC236}">
                  <a16:creationId xmlns:a16="http://schemas.microsoft.com/office/drawing/2014/main" id="{4F87062F-495A-6EB2-A1E5-BD39E52E9B8C}"/>
                </a:ext>
              </a:extLst>
            </p:cNvPr>
            <p:cNvSpPr>
              <a:spLocks noChangeShapeType="1"/>
            </p:cNvSpPr>
            <p:nvPr/>
          </p:nvSpPr>
          <p:spPr bwMode="auto">
            <a:xfrm flipH="1" flipV="1">
              <a:off x="3915" y="2464"/>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59" name="Line 507">
              <a:extLst>
                <a:ext uri="{FF2B5EF4-FFF2-40B4-BE49-F238E27FC236}">
                  <a16:creationId xmlns:a16="http://schemas.microsoft.com/office/drawing/2014/main" id="{449D7A59-99A5-4395-ED9B-62E4B17D94A6}"/>
                </a:ext>
              </a:extLst>
            </p:cNvPr>
            <p:cNvSpPr>
              <a:spLocks noChangeShapeType="1"/>
            </p:cNvSpPr>
            <p:nvPr/>
          </p:nvSpPr>
          <p:spPr bwMode="auto">
            <a:xfrm flipH="1" flipV="1">
              <a:off x="3915" y="2481"/>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60" name="Line 508">
              <a:extLst>
                <a:ext uri="{FF2B5EF4-FFF2-40B4-BE49-F238E27FC236}">
                  <a16:creationId xmlns:a16="http://schemas.microsoft.com/office/drawing/2014/main" id="{30FE0428-6171-3F5C-5E1B-0AD0C9B8DEE8}"/>
                </a:ext>
              </a:extLst>
            </p:cNvPr>
            <p:cNvSpPr>
              <a:spLocks noChangeShapeType="1"/>
            </p:cNvSpPr>
            <p:nvPr/>
          </p:nvSpPr>
          <p:spPr bwMode="auto">
            <a:xfrm flipH="1" flipV="1">
              <a:off x="3915" y="2498"/>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61" name="Line 509">
              <a:extLst>
                <a:ext uri="{FF2B5EF4-FFF2-40B4-BE49-F238E27FC236}">
                  <a16:creationId xmlns:a16="http://schemas.microsoft.com/office/drawing/2014/main" id="{AA1B5376-388B-08D7-7DED-71C938ADFB97}"/>
                </a:ext>
              </a:extLst>
            </p:cNvPr>
            <p:cNvSpPr>
              <a:spLocks noChangeShapeType="1"/>
            </p:cNvSpPr>
            <p:nvPr/>
          </p:nvSpPr>
          <p:spPr bwMode="auto">
            <a:xfrm flipH="1" flipV="1">
              <a:off x="3915" y="2515"/>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62" name="Line 510">
              <a:extLst>
                <a:ext uri="{FF2B5EF4-FFF2-40B4-BE49-F238E27FC236}">
                  <a16:creationId xmlns:a16="http://schemas.microsoft.com/office/drawing/2014/main" id="{EA72CE49-045E-5D38-BF45-0582F6E77897}"/>
                </a:ext>
              </a:extLst>
            </p:cNvPr>
            <p:cNvSpPr>
              <a:spLocks noChangeShapeType="1"/>
            </p:cNvSpPr>
            <p:nvPr/>
          </p:nvSpPr>
          <p:spPr bwMode="auto">
            <a:xfrm flipH="1" flipV="1">
              <a:off x="3915" y="2532"/>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63" name="Line 511">
              <a:extLst>
                <a:ext uri="{FF2B5EF4-FFF2-40B4-BE49-F238E27FC236}">
                  <a16:creationId xmlns:a16="http://schemas.microsoft.com/office/drawing/2014/main" id="{0AC83E87-D900-228D-10A4-DA398C46962C}"/>
                </a:ext>
              </a:extLst>
            </p:cNvPr>
            <p:cNvSpPr>
              <a:spLocks noChangeShapeType="1"/>
            </p:cNvSpPr>
            <p:nvPr/>
          </p:nvSpPr>
          <p:spPr bwMode="auto">
            <a:xfrm flipH="1" flipV="1">
              <a:off x="3915" y="2331"/>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64" name="Line 512">
              <a:extLst>
                <a:ext uri="{FF2B5EF4-FFF2-40B4-BE49-F238E27FC236}">
                  <a16:creationId xmlns:a16="http://schemas.microsoft.com/office/drawing/2014/main" id="{24381F61-B2FB-76DB-6BEC-797FD9D50768}"/>
                </a:ext>
              </a:extLst>
            </p:cNvPr>
            <p:cNvSpPr>
              <a:spLocks noChangeShapeType="1"/>
            </p:cNvSpPr>
            <p:nvPr/>
          </p:nvSpPr>
          <p:spPr bwMode="auto">
            <a:xfrm flipH="1" flipV="1">
              <a:off x="3915" y="2315"/>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65" name="Line 513">
              <a:extLst>
                <a:ext uri="{FF2B5EF4-FFF2-40B4-BE49-F238E27FC236}">
                  <a16:creationId xmlns:a16="http://schemas.microsoft.com/office/drawing/2014/main" id="{9D849AD8-726E-09CF-2D6D-6C73316CF711}"/>
                </a:ext>
              </a:extLst>
            </p:cNvPr>
            <p:cNvSpPr>
              <a:spLocks noChangeShapeType="1"/>
            </p:cNvSpPr>
            <p:nvPr/>
          </p:nvSpPr>
          <p:spPr bwMode="auto">
            <a:xfrm flipH="1" flipV="1">
              <a:off x="3915" y="2298"/>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66" name="Line 514">
              <a:extLst>
                <a:ext uri="{FF2B5EF4-FFF2-40B4-BE49-F238E27FC236}">
                  <a16:creationId xmlns:a16="http://schemas.microsoft.com/office/drawing/2014/main" id="{8E04DDB3-B864-6CAC-6CBB-6DA46AA4912B}"/>
                </a:ext>
              </a:extLst>
            </p:cNvPr>
            <p:cNvSpPr>
              <a:spLocks noChangeShapeType="1"/>
            </p:cNvSpPr>
            <p:nvPr/>
          </p:nvSpPr>
          <p:spPr bwMode="auto">
            <a:xfrm flipH="1" flipV="1">
              <a:off x="3915" y="2281"/>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67" name="Line 515">
              <a:extLst>
                <a:ext uri="{FF2B5EF4-FFF2-40B4-BE49-F238E27FC236}">
                  <a16:creationId xmlns:a16="http://schemas.microsoft.com/office/drawing/2014/main" id="{FF7503C2-EA95-11E3-44FB-7CE2EE333063}"/>
                </a:ext>
              </a:extLst>
            </p:cNvPr>
            <p:cNvSpPr>
              <a:spLocks noChangeShapeType="1"/>
            </p:cNvSpPr>
            <p:nvPr/>
          </p:nvSpPr>
          <p:spPr bwMode="auto">
            <a:xfrm flipH="1" flipV="1">
              <a:off x="3915" y="2266"/>
              <a:ext cx="8"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68" name="Line 516">
              <a:extLst>
                <a:ext uri="{FF2B5EF4-FFF2-40B4-BE49-F238E27FC236}">
                  <a16:creationId xmlns:a16="http://schemas.microsoft.com/office/drawing/2014/main" id="{4E7D2B09-60EF-CBC6-F119-5C4206CBA71E}"/>
                </a:ext>
              </a:extLst>
            </p:cNvPr>
            <p:cNvSpPr>
              <a:spLocks noChangeShapeType="1"/>
            </p:cNvSpPr>
            <p:nvPr/>
          </p:nvSpPr>
          <p:spPr bwMode="auto">
            <a:xfrm flipH="1" flipV="1">
              <a:off x="3915" y="2249"/>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69" name="Line 517">
              <a:extLst>
                <a:ext uri="{FF2B5EF4-FFF2-40B4-BE49-F238E27FC236}">
                  <a16:creationId xmlns:a16="http://schemas.microsoft.com/office/drawing/2014/main" id="{10964D1C-3284-8602-98EE-020D3E9D2600}"/>
                </a:ext>
              </a:extLst>
            </p:cNvPr>
            <p:cNvSpPr>
              <a:spLocks noChangeShapeType="1"/>
            </p:cNvSpPr>
            <p:nvPr/>
          </p:nvSpPr>
          <p:spPr bwMode="auto">
            <a:xfrm flipH="1" flipV="1">
              <a:off x="3915" y="2232"/>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70" name="Line 518">
              <a:extLst>
                <a:ext uri="{FF2B5EF4-FFF2-40B4-BE49-F238E27FC236}">
                  <a16:creationId xmlns:a16="http://schemas.microsoft.com/office/drawing/2014/main" id="{E47C1F56-0997-7606-95B7-A2240961981D}"/>
                </a:ext>
              </a:extLst>
            </p:cNvPr>
            <p:cNvSpPr>
              <a:spLocks noChangeShapeType="1"/>
            </p:cNvSpPr>
            <p:nvPr/>
          </p:nvSpPr>
          <p:spPr bwMode="auto">
            <a:xfrm flipH="1" flipV="1">
              <a:off x="3915" y="2215"/>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71" name="Line 519">
              <a:extLst>
                <a:ext uri="{FF2B5EF4-FFF2-40B4-BE49-F238E27FC236}">
                  <a16:creationId xmlns:a16="http://schemas.microsoft.com/office/drawing/2014/main" id="{25BF7EAB-3C08-7427-6731-515D64CE35FA}"/>
                </a:ext>
              </a:extLst>
            </p:cNvPr>
            <p:cNvSpPr>
              <a:spLocks noChangeShapeType="1"/>
            </p:cNvSpPr>
            <p:nvPr/>
          </p:nvSpPr>
          <p:spPr bwMode="auto">
            <a:xfrm flipH="1" flipV="1">
              <a:off x="3915" y="2199"/>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72" name="Line 520">
              <a:extLst>
                <a:ext uri="{FF2B5EF4-FFF2-40B4-BE49-F238E27FC236}">
                  <a16:creationId xmlns:a16="http://schemas.microsoft.com/office/drawing/2014/main" id="{CC929747-9269-B9C3-1958-CE496C6ED812}"/>
                </a:ext>
              </a:extLst>
            </p:cNvPr>
            <p:cNvSpPr>
              <a:spLocks noChangeShapeType="1"/>
            </p:cNvSpPr>
            <p:nvPr/>
          </p:nvSpPr>
          <p:spPr bwMode="auto">
            <a:xfrm flipH="1" flipV="1">
              <a:off x="3915" y="2182"/>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73" name="Line 521">
              <a:extLst>
                <a:ext uri="{FF2B5EF4-FFF2-40B4-BE49-F238E27FC236}">
                  <a16:creationId xmlns:a16="http://schemas.microsoft.com/office/drawing/2014/main" id="{B6D456C3-9C7B-E4D2-C60F-0A0A960177B0}"/>
                </a:ext>
              </a:extLst>
            </p:cNvPr>
            <p:cNvSpPr>
              <a:spLocks noChangeShapeType="1"/>
            </p:cNvSpPr>
            <p:nvPr/>
          </p:nvSpPr>
          <p:spPr bwMode="auto">
            <a:xfrm flipH="1" flipV="1">
              <a:off x="3915" y="2165"/>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74" name="Line 522">
              <a:extLst>
                <a:ext uri="{FF2B5EF4-FFF2-40B4-BE49-F238E27FC236}">
                  <a16:creationId xmlns:a16="http://schemas.microsoft.com/office/drawing/2014/main" id="{44BE4338-BE36-1A76-4F66-F5FF3B6DEF12}"/>
                </a:ext>
              </a:extLst>
            </p:cNvPr>
            <p:cNvSpPr>
              <a:spLocks noChangeShapeType="1"/>
            </p:cNvSpPr>
            <p:nvPr/>
          </p:nvSpPr>
          <p:spPr bwMode="auto">
            <a:xfrm>
              <a:off x="1940" y="2350"/>
              <a:ext cx="0" cy="113"/>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75" name="Line 523">
              <a:extLst>
                <a:ext uri="{FF2B5EF4-FFF2-40B4-BE49-F238E27FC236}">
                  <a16:creationId xmlns:a16="http://schemas.microsoft.com/office/drawing/2014/main" id="{2A9C2665-02D5-6BB1-0C02-1D0D77B0F620}"/>
                </a:ext>
              </a:extLst>
            </p:cNvPr>
            <p:cNvSpPr>
              <a:spLocks noChangeShapeType="1"/>
            </p:cNvSpPr>
            <p:nvPr/>
          </p:nvSpPr>
          <p:spPr bwMode="auto">
            <a:xfrm>
              <a:off x="3923" y="2133"/>
              <a:ext cx="0" cy="4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76" name="Line 524">
              <a:extLst>
                <a:ext uri="{FF2B5EF4-FFF2-40B4-BE49-F238E27FC236}">
                  <a16:creationId xmlns:a16="http://schemas.microsoft.com/office/drawing/2014/main" id="{48D60662-5F45-CF8A-B2E3-1D643DF1B7F0}"/>
                </a:ext>
              </a:extLst>
            </p:cNvPr>
            <p:cNvSpPr>
              <a:spLocks noChangeShapeType="1"/>
            </p:cNvSpPr>
            <p:nvPr/>
          </p:nvSpPr>
          <p:spPr bwMode="auto">
            <a:xfrm>
              <a:off x="3915" y="2110"/>
              <a:ext cx="0" cy="466"/>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77" name="Line 525">
              <a:extLst>
                <a:ext uri="{FF2B5EF4-FFF2-40B4-BE49-F238E27FC236}">
                  <a16:creationId xmlns:a16="http://schemas.microsoft.com/office/drawing/2014/main" id="{42F1529F-5F32-BD86-D764-74E33927A279}"/>
                </a:ext>
              </a:extLst>
            </p:cNvPr>
            <p:cNvSpPr>
              <a:spLocks noChangeShapeType="1"/>
            </p:cNvSpPr>
            <p:nvPr/>
          </p:nvSpPr>
          <p:spPr bwMode="auto">
            <a:xfrm flipV="1">
              <a:off x="3207" y="2330"/>
              <a:ext cx="128" cy="15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78" name="Line 526">
              <a:extLst>
                <a:ext uri="{FF2B5EF4-FFF2-40B4-BE49-F238E27FC236}">
                  <a16:creationId xmlns:a16="http://schemas.microsoft.com/office/drawing/2014/main" id="{3AB30655-BFBB-E5D3-6150-A07129CB91EA}"/>
                </a:ext>
              </a:extLst>
            </p:cNvPr>
            <p:cNvSpPr>
              <a:spLocks noChangeShapeType="1"/>
            </p:cNvSpPr>
            <p:nvPr/>
          </p:nvSpPr>
          <p:spPr bwMode="auto">
            <a:xfrm flipV="1">
              <a:off x="3830" y="2267"/>
              <a:ext cx="6"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79" name="Line 527">
              <a:extLst>
                <a:ext uri="{FF2B5EF4-FFF2-40B4-BE49-F238E27FC236}">
                  <a16:creationId xmlns:a16="http://schemas.microsoft.com/office/drawing/2014/main" id="{1B34AC57-A080-39B4-38D4-B819A0981F97}"/>
                </a:ext>
              </a:extLst>
            </p:cNvPr>
            <p:cNvSpPr>
              <a:spLocks noChangeShapeType="1"/>
            </p:cNvSpPr>
            <p:nvPr/>
          </p:nvSpPr>
          <p:spPr bwMode="auto">
            <a:xfrm flipV="1">
              <a:off x="3822" y="2261"/>
              <a:ext cx="4"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80" name="Line 528">
              <a:extLst>
                <a:ext uri="{FF2B5EF4-FFF2-40B4-BE49-F238E27FC236}">
                  <a16:creationId xmlns:a16="http://schemas.microsoft.com/office/drawing/2014/main" id="{2014C9B4-75DE-5F8A-CB73-5BB7629FDFAB}"/>
                </a:ext>
              </a:extLst>
            </p:cNvPr>
            <p:cNvSpPr>
              <a:spLocks noChangeShapeType="1"/>
            </p:cNvSpPr>
            <p:nvPr/>
          </p:nvSpPr>
          <p:spPr bwMode="auto">
            <a:xfrm flipV="1">
              <a:off x="3802" y="2254"/>
              <a:ext cx="5"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81" name="Line 529">
              <a:extLst>
                <a:ext uri="{FF2B5EF4-FFF2-40B4-BE49-F238E27FC236}">
                  <a16:creationId xmlns:a16="http://schemas.microsoft.com/office/drawing/2014/main" id="{F63FE73E-54CF-2C00-B140-DF1605350DC5}"/>
                </a:ext>
              </a:extLst>
            </p:cNvPr>
            <p:cNvSpPr>
              <a:spLocks noChangeShapeType="1"/>
            </p:cNvSpPr>
            <p:nvPr/>
          </p:nvSpPr>
          <p:spPr bwMode="auto">
            <a:xfrm flipV="1">
              <a:off x="3788" y="2250"/>
              <a:ext cx="6"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82" name="Line 530">
              <a:extLst>
                <a:ext uri="{FF2B5EF4-FFF2-40B4-BE49-F238E27FC236}">
                  <a16:creationId xmlns:a16="http://schemas.microsoft.com/office/drawing/2014/main" id="{A5FEC74B-7AE6-37B4-CF3B-7E491CAB4C7B}"/>
                </a:ext>
              </a:extLst>
            </p:cNvPr>
            <p:cNvSpPr>
              <a:spLocks noChangeShapeType="1"/>
            </p:cNvSpPr>
            <p:nvPr/>
          </p:nvSpPr>
          <p:spPr bwMode="auto">
            <a:xfrm flipV="1">
              <a:off x="3773" y="2250"/>
              <a:ext cx="8" cy="1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83" name="Line 531">
              <a:extLst>
                <a:ext uri="{FF2B5EF4-FFF2-40B4-BE49-F238E27FC236}">
                  <a16:creationId xmlns:a16="http://schemas.microsoft.com/office/drawing/2014/main" id="{A21A5FAF-8E36-18C1-A9DF-DA230BB9C755}"/>
                </a:ext>
              </a:extLst>
            </p:cNvPr>
            <p:cNvSpPr>
              <a:spLocks noChangeShapeType="1"/>
            </p:cNvSpPr>
            <p:nvPr/>
          </p:nvSpPr>
          <p:spPr bwMode="auto">
            <a:xfrm flipV="1">
              <a:off x="3825" y="2364"/>
              <a:ext cx="27" cy="2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84" name="Line 532">
              <a:extLst>
                <a:ext uri="{FF2B5EF4-FFF2-40B4-BE49-F238E27FC236}">
                  <a16:creationId xmlns:a16="http://schemas.microsoft.com/office/drawing/2014/main" id="{51CD9911-BB7E-5AB3-4234-EF6482B7ED17}"/>
                </a:ext>
              </a:extLst>
            </p:cNvPr>
            <p:cNvSpPr>
              <a:spLocks noChangeShapeType="1"/>
            </p:cNvSpPr>
            <p:nvPr/>
          </p:nvSpPr>
          <p:spPr bwMode="auto">
            <a:xfrm>
              <a:off x="3628" y="1968"/>
              <a:ext cx="0" cy="843"/>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85" name="Line 533">
              <a:extLst>
                <a:ext uri="{FF2B5EF4-FFF2-40B4-BE49-F238E27FC236}">
                  <a16:creationId xmlns:a16="http://schemas.microsoft.com/office/drawing/2014/main" id="{CC2CD2A3-84C2-6EE4-9567-4DC4027E4EB9}"/>
                </a:ext>
              </a:extLst>
            </p:cNvPr>
            <p:cNvSpPr>
              <a:spLocks noChangeShapeType="1"/>
            </p:cNvSpPr>
            <p:nvPr/>
          </p:nvSpPr>
          <p:spPr bwMode="auto">
            <a:xfrm flipV="1">
              <a:off x="2198" y="1968"/>
              <a:ext cx="0" cy="48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86" name="Line 534">
              <a:extLst>
                <a:ext uri="{FF2B5EF4-FFF2-40B4-BE49-F238E27FC236}">
                  <a16:creationId xmlns:a16="http://schemas.microsoft.com/office/drawing/2014/main" id="{E85A5255-BDD8-80D4-0AC5-13BEDF4A2454}"/>
                </a:ext>
              </a:extLst>
            </p:cNvPr>
            <p:cNvSpPr>
              <a:spLocks noChangeShapeType="1"/>
            </p:cNvSpPr>
            <p:nvPr/>
          </p:nvSpPr>
          <p:spPr bwMode="auto">
            <a:xfrm flipV="1">
              <a:off x="2912" y="1862"/>
              <a:ext cx="2" cy="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87" name="Freeform 535">
              <a:extLst>
                <a:ext uri="{FF2B5EF4-FFF2-40B4-BE49-F238E27FC236}">
                  <a16:creationId xmlns:a16="http://schemas.microsoft.com/office/drawing/2014/main" id="{8540567E-D5CD-8533-F93E-DA9BB314125A}"/>
                </a:ext>
              </a:extLst>
            </p:cNvPr>
            <p:cNvSpPr>
              <a:spLocks/>
            </p:cNvSpPr>
            <p:nvPr/>
          </p:nvSpPr>
          <p:spPr bwMode="auto">
            <a:xfrm>
              <a:off x="3445" y="2354"/>
              <a:ext cx="44" cy="85"/>
            </a:xfrm>
            <a:custGeom>
              <a:avLst/>
              <a:gdLst>
                <a:gd name="T0" fmla="*/ 0 w 44"/>
                <a:gd name="T1" fmla="*/ 84 h 85"/>
                <a:gd name="T2" fmla="*/ 21 w 44"/>
                <a:gd name="T3" fmla="*/ 80 h 85"/>
                <a:gd name="T4" fmla="*/ 36 w 44"/>
                <a:gd name="T5" fmla="*/ 64 h 85"/>
                <a:gd name="T6" fmla="*/ 43 w 44"/>
                <a:gd name="T7" fmla="*/ 43 h 85"/>
                <a:gd name="T8" fmla="*/ 36 w 44"/>
                <a:gd name="T9" fmla="*/ 22 h 85"/>
                <a:gd name="T10" fmla="*/ 21 w 44"/>
                <a:gd name="T11" fmla="*/ 6 h 85"/>
                <a:gd name="T12" fmla="*/ 0 w 44"/>
                <a:gd name="T13" fmla="*/ 0 h 85"/>
                <a:gd name="T14" fmla="*/ 0 60000 65536"/>
                <a:gd name="T15" fmla="*/ 0 60000 65536"/>
                <a:gd name="T16" fmla="*/ 0 60000 65536"/>
                <a:gd name="T17" fmla="*/ 0 60000 65536"/>
                <a:gd name="T18" fmla="*/ 0 60000 65536"/>
                <a:gd name="T19" fmla="*/ 0 60000 65536"/>
                <a:gd name="T20" fmla="*/ 0 60000 65536"/>
                <a:gd name="T21" fmla="*/ 0 w 44"/>
                <a:gd name="T22" fmla="*/ 0 h 85"/>
                <a:gd name="T23" fmla="*/ 44 w 4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85">
                  <a:moveTo>
                    <a:pt x="0" y="84"/>
                  </a:moveTo>
                  <a:lnTo>
                    <a:pt x="21" y="80"/>
                  </a:lnTo>
                  <a:lnTo>
                    <a:pt x="36" y="64"/>
                  </a:lnTo>
                  <a:lnTo>
                    <a:pt x="43" y="43"/>
                  </a:lnTo>
                  <a:lnTo>
                    <a:pt x="36" y="22"/>
                  </a:lnTo>
                  <a:lnTo>
                    <a:pt x="21" y="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688" name="Line 536">
              <a:extLst>
                <a:ext uri="{FF2B5EF4-FFF2-40B4-BE49-F238E27FC236}">
                  <a16:creationId xmlns:a16="http://schemas.microsoft.com/office/drawing/2014/main" id="{D10CB5EA-0AEF-D3A5-FD27-B33E50B47C11}"/>
                </a:ext>
              </a:extLst>
            </p:cNvPr>
            <p:cNvSpPr>
              <a:spLocks noChangeShapeType="1"/>
            </p:cNvSpPr>
            <p:nvPr/>
          </p:nvSpPr>
          <p:spPr bwMode="auto">
            <a:xfrm flipV="1">
              <a:off x="3388" y="2360"/>
              <a:ext cx="0" cy="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89" name="Line 537">
              <a:extLst>
                <a:ext uri="{FF2B5EF4-FFF2-40B4-BE49-F238E27FC236}">
                  <a16:creationId xmlns:a16="http://schemas.microsoft.com/office/drawing/2014/main" id="{9CA7A276-7CE5-77B2-B784-7AC589524D35}"/>
                </a:ext>
              </a:extLst>
            </p:cNvPr>
            <p:cNvSpPr>
              <a:spLocks noChangeShapeType="1"/>
            </p:cNvSpPr>
            <p:nvPr/>
          </p:nvSpPr>
          <p:spPr bwMode="auto">
            <a:xfrm>
              <a:off x="3356" y="2360"/>
              <a:ext cx="0" cy="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90" name="Freeform 538">
              <a:extLst>
                <a:ext uri="{FF2B5EF4-FFF2-40B4-BE49-F238E27FC236}">
                  <a16:creationId xmlns:a16="http://schemas.microsoft.com/office/drawing/2014/main" id="{D7039E61-E96E-FDE6-DCE7-AC4A674E359F}"/>
                </a:ext>
              </a:extLst>
            </p:cNvPr>
            <p:cNvSpPr>
              <a:spLocks/>
            </p:cNvSpPr>
            <p:nvPr/>
          </p:nvSpPr>
          <p:spPr bwMode="auto">
            <a:xfrm>
              <a:off x="3356" y="2353"/>
              <a:ext cx="33" cy="33"/>
            </a:xfrm>
            <a:custGeom>
              <a:avLst/>
              <a:gdLst>
                <a:gd name="T0" fmla="*/ 32 w 33"/>
                <a:gd name="T1" fmla="*/ 17 h 33"/>
                <a:gd name="T2" fmla="*/ 28 w 33"/>
                <a:gd name="T3" fmla="*/ 4 h 33"/>
                <a:gd name="T4" fmla="*/ 17 w 33"/>
                <a:gd name="T5" fmla="*/ 0 h 33"/>
                <a:gd name="T6" fmla="*/ 5 w 33"/>
                <a:gd name="T7" fmla="*/ 4 h 33"/>
                <a:gd name="T8" fmla="*/ 0 w 33"/>
                <a:gd name="T9" fmla="*/ 17 h 33"/>
                <a:gd name="T10" fmla="*/ 5 w 33"/>
                <a:gd name="T11" fmla="*/ 27 h 33"/>
                <a:gd name="T12" fmla="*/ 17 w 33"/>
                <a:gd name="T13" fmla="*/ 32 h 33"/>
                <a:gd name="T14" fmla="*/ 28 w 33"/>
                <a:gd name="T15" fmla="*/ 27 h 33"/>
                <a:gd name="T16" fmla="*/ 32 w 33"/>
                <a:gd name="T17" fmla="*/ 1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32" y="17"/>
                  </a:moveTo>
                  <a:lnTo>
                    <a:pt x="28" y="4"/>
                  </a:lnTo>
                  <a:lnTo>
                    <a:pt x="17" y="0"/>
                  </a:lnTo>
                  <a:lnTo>
                    <a:pt x="5" y="4"/>
                  </a:lnTo>
                  <a:lnTo>
                    <a:pt x="0" y="17"/>
                  </a:lnTo>
                  <a:lnTo>
                    <a:pt x="5" y="27"/>
                  </a:lnTo>
                  <a:lnTo>
                    <a:pt x="17" y="32"/>
                  </a:lnTo>
                  <a:lnTo>
                    <a:pt x="28" y="27"/>
                  </a:lnTo>
                  <a:lnTo>
                    <a:pt x="32" y="1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691" name="Freeform 539">
              <a:extLst>
                <a:ext uri="{FF2B5EF4-FFF2-40B4-BE49-F238E27FC236}">
                  <a16:creationId xmlns:a16="http://schemas.microsoft.com/office/drawing/2014/main" id="{94E97140-5F2E-EE57-87CC-CCF9C843C47A}"/>
                </a:ext>
              </a:extLst>
            </p:cNvPr>
            <p:cNvSpPr>
              <a:spLocks/>
            </p:cNvSpPr>
            <p:nvPr/>
          </p:nvSpPr>
          <p:spPr bwMode="auto">
            <a:xfrm>
              <a:off x="3410" y="2347"/>
              <a:ext cx="17" cy="17"/>
            </a:xfrm>
            <a:custGeom>
              <a:avLst/>
              <a:gdLst>
                <a:gd name="T0" fmla="*/ 0 w 17"/>
                <a:gd name="T1" fmla="*/ 0 h 17"/>
                <a:gd name="T2" fmla="*/ 4 w 17"/>
                <a:gd name="T3" fmla="*/ 10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4" y="10"/>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692" name="Line 540">
              <a:extLst>
                <a:ext uri="{FF2B5EF4-FFF2-40B4-BE49-F238E27FC236}">
                  <a16:creationId xmlns:a16="http://schemas.microsoft.com/office/drawing/2014/main" id="{9B1D4AF2-27A7-5427-1B39-6FB910ECF82E}"/>
                </a:ext>
              </a:extLst>
            </p:cNvPr>
            <p:cNvSpPr>
              <a:spLocks noChangeShapeType="1"/>
            </p:cNvSpPr>
            <p:nvPr/>
          </p:nvSpPr>
          <p:spPr bwMode="auto">
            <a:xfrm>
              <a:off x="3335" y="2122"/>
              <a:ext cx="0" cy="39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93" name="Freeform 541">
              <a:extLst>
                <a:ext uri="{FF2B5EF4-FFF2-40B4-BE49-F238E27FC236}">
                  <a16:creationId xmlns:a16="http://schemas.microsoft.com/office/drawing/2014/main" id="{5C87B6D8-2C3A-D441-474C-E9C5EE292AE4}"/>
                </a:ext>
              </a:extLst>
            </p:cNvPr>
            <p:cNvSpPr>
              <a:spLocks/>
            </p:cNvSpPr>
            <p:nvPr/>
          </p:nvSpPr>
          <p:spPr bwMode="auto">
            <a:xfrm>
              <a:off x="3710" y="2250"/>
              <a:ext cx="154" cy="153"/>
            </a:xfrm>
            <a:custGeom>
              <a:avLst/>
              <a:gdLst>
                <a:gd name="T0" fmla="*/ 57 w 154"/>
                <a:gd name="T1" fmla="*/ 0 h 153"/>
                <a:gd name="T2" fmla="*/ 29 w 154"/>
                <a:gd name="T3" fmla="*/ 14 h 153"/>
                <a:gd name="T4" fmla="*/ 11 w 154"/>
                <a:gd name="T5" fmla="*/ 37 h 153"/>
                <a:gd name="T6" fmla="*/ 0 w 154"/>
                <a:gd name="T7" fmla="*/ 65 h 153"/>
                <a:gd name="T8" fmla="*/ 2 w 154"/>
                <a:gd name="T9" fmla="*/ 94 h 153"/>
                <a:gd name="T10" fmla="*/ 14 w 154"/>
                <a:gd name="T11" fmla="*/ 121 h 153"/>
                <a:gd name="T12" fmla="*/ 36 w 154"/>
                <a:gd name="T13" fmla="*/ 141 h 153"/>
                <a:gd name="T14" fmla="*/ 63 w 154"/>
                <a:gd name="T15" fmla="*/ 152 h 153"/>
                <a:gd name="T16" fmla="*/ 92 w 154"/>
                <a:gd name="T17" fmla="*/ 152 h 153"/>
                <a:gd name="T18" fmla="*/ 120 w 154"/>
                <a:gd name="T19" fmla="*/ 141 h 153"/>
                <a:gd name="T20" fmla="*/ 141 w 154"/>
                <a:gd name="T21" fmla="*/ 121 h 153"/>
                <a:gd name="T22" fmla="*/ 153 w 154"/>
                <a:gd name="T23" fmla="*/ 94 h 153"/>
                <a:gd name="T24" fmla="*/ 153 w 154"/>
                <a:gd name="T25" fmla="*/ 65 h 153"/>
                <a:gd name="T26" fmla="*/ 144 w 154"/>
                <a:gd name="T27" fmla="*/ 37 h 153"/>
                <a:gd name="T28" fmla="*/ 124 w 154"/>
                <a:gd name="T29" fmla="*/ 14 h 153"/>
                <a:gd name="T30" fmla="*/ 98 w 154"/>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153"/>
                <a:gd name="T50" fmla="*/ 154 w 154"/>
                <a:gd name="T51" fmla="*/ 153 h 1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153">
                  <a:moveTo>
                    <a:pt x="57" y="0"/>
                  </a:moveTo>
                  <a:lnTo>
                    <a:pt x="29" y="14"/>
                  </a:lnTo>
                  <a:lnTo>
                    <a:pt x="11" y="37"/>
                  </a:lnTo>
                  <a:lnTo>
                    <a:pt x="0" y="65"/>
                  </a:lnTo>
                  <a:lnTo>
                    <a:pt x="2" y="94"/>
                  </a:lnTo>
                  <a:lnTo>
                    <a:pt x="14" y="121"/>
                  </a:lnTo>
                  <a:lnTo>
                    <a:pt x="36" y="141"/>
                  </a:lnTo>
                  <a:lnTo>
                    <a:pt x="63" y="152"/>
                  </a:lnTo>
                  <a:lnTo>
                    <a:pt x="92" y="152"/>
                  </a:lnTo>
                  <a:lnTo>
                    <a:pt x="120" y="141"/>
                  </a:lnTo>
                  <a:lnTo>
                    <a:pt x="141" y="121"/>
                  </a:lnTo>
                  <a:lnTo>
                    <a:pt x="153" y="94"/>
                  </a:lnTo>
                  <a:lnTo>
                    <a:pt x="153" y="65"/>
                  </a:lnTo>
                  <a:lnTo>
                    <a:pt x="144" y="37"/>
                  </a:lnTo>
                  <a:lnTo>
                    <a:pt x="124" y="14"/>
                  </a:lnTo>
                  <a:lnTo>
                    <a:pt x="9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694" name="Freeform 542">
              <a:extLst>
                <a:ext uri="{FF2B5EF4-FFF2-40B4-BE49-F238E27FC236}">
                  <a16:creationId xmlns:a16="http://schemas.microsoft.com/office/drawing/2014/main" id="{AF9635F3-6BE9-8C73-DF1C-DDB16404EBB3}"/>
                </a:ext>
              </a:extLst>
            </p:cNvPr>
            <p:cNvSpPr>
              <a:spLocks/>
            </p:cNvSpPr>
            <p:nvPr/>
          </p:nvSpPr>
          <p:spPr bwMode="auto">
            <a:xfrm>
              <a:off x="3703" y="2244"/>
              <a:ext cx="169" cy="166"/>
            </a:xfrm>
            <a:custGeom>
              <a:avLst/>
              <a:gdLst>
                <a:gd name="T0" fmla="*/ 61 w 169"/>
                <a:gd name="T1" fmla="*/ 0 h 166"/>
                <a:gd name="T2" fmla="*/ 32 w 169"/>
                <a:gd name="T3" fmla="*/ 14 h 166"/>
                <a:gd name="T4" fmla="*/ 10 w 169"/>
                <a:gd name="T5" fmla="*/ 39 h 166"/>
                <a:gd name="T6" fmla="*/ 0 w 169"/>
                <a:gd name="T7" fmla="*/ 69 h 166"/>
                <a:gd name="T8" fmla="*/ 1 w 169"/>
                <a:gd name="T9" fmla="*/ 101 h 166"/>
                <a:gd name="T10" fmla="*/ 15 w 169"/>
                <a:gd name="T11" fmla="*/ 130 h 166"/>
                <a:gd name="T12" fmla="*/ 38 w 169"/>
                <a:gd name="T13" fmla="*/ 153 h 166"/>
                <a:gd name="T14" fmla="*/ 68 w 169"/>
                <a:gd name="T15" fmla="*/ 165 h 166"/>
                <a:gd name="T16" fmla="*/ 101 w 169"/>
                <a:gd name="T17" fmla="*/ 165 h 166"/>
                <a:gd name="T18" fmla="*/ 131 w 169"/>
                <a:gd name="T19" fmla="*/ 153 h 166"/>
                <a:gd name="T20" fmla="*/ 154 w 169"/>
                <a:gd name="T21" fmla="*/ 130 h 166"/>
                <a:gd name="T22" fmla="*/ 166 w 169"/>
                <a:gd name="T23" fmla="*/ 101 h 166"/>
                <a:gd name="T24" fmla="*/ 168 w 169"/>
                <a:gd name="T25" fmla="*/ 69 h 166"/>
                <a:gd name="T26" fmla="*/ 157 w 169"/>
                <a:gd name="T27" fmla="*/ 39 h 166"/>
                <a:gd name="T28" fmla="*/ 136 w 169"/>
                <a:gd name="T29" fmla="*/ 14 h 166"/>
                <a:gd name="T30" fmla="*/ 107 w 169"/>
                <a:gd name="T31" fmla="*/ 0 h 1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66"/>
                <a:gd name="T50" fmla="*/ 169 w 169"/>
                <a:gd name="T51" fmla="*/ 166 h 1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66">
                  <a:moveTo>
                    <a:pt x="61" y="0"/>
                  </a:moveTo>
                  <a:lnTo>
                    <a:pt x="32" y="14"/>
                  </a:lnTo>
                  <a:lnTo>
                    <a:pt x="10" y="39"/>
                  </a:lnTo>
                  <a:lnTo>
                    <a:pt x="0" y="69"/>
                  </a:lnTo>
                  <a:lnTo>
                    <a:pt x="1" y="101"/>
                  </a:lnTo>
                  <a:lnTo>
                    <a:pt x="15" y="130"/>
                  </a:lnTo>
                  <a:lnTo>
                    <a:pt x="38" y="153"/>
                  </a:lnTo>
                  <a:lnTo>
                    <a:pt x="68" y="165"/>
                  </a:lnTo>
                  <a:lnTo>
                    <a:pt x="101" y="165"/>
                  </a:lnTo>
                  <a:lnTo>
                    <a:pt x="131" y="153"/>
                  </a:lnTo>
                  <a:lnTo>
                    <a:pt x="154" y="130"/>
                  </a:lnTo>
                  <a:lnTo>
                    <a:pt x="166" y="101"/>
                  </a:lnTo>
                  <a:lnTo>
                    <a:pt x="168" y="69"/>
                  </a:lnTo>
                  <a:lnTo>
                    <a:pt x="157" y="39"/>
                  </a:lnTo>
                  <a:lnTo>
                    <a:pt x="136" y="14"/>
                  </a:lnTo>
                  <a:lnTo>
                    <a:pt x="10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695" name="Freeform 543">
              <a:extLst>
                <a:ext uri="{FF2B5EF4-FFF2-40B4-BE49-F238E27FC236}">
                  <a16:creationId xmlns:a16="http://schemas.microsoft.com/office/drawing/2014/main" id="{F1B1816F-C1C4-098B-D2B4-6A2E1146C439}"/>
                </a:ext>
              </a:extLst>
            </p:cNvPr>
            <p:cNvSpPr>
              <a:spLocks/>
            </p:cNvSpPr>
            <p:nvPr/>
          </p:nvSpPr>
          <p:spPr bwMode="auto">
            <a:xfrm>
              <a:off x="3718" y="2258"/>
              <a:ext cx="138" cy="137"/>
            </a:xfrm>
            <a:custGeom>
              <a:avLst/>
              <a:gdLst>
                <a:gd name="T0" fmla="*/ 137 w 138"/>
                <a:gd name="T1" fmla="*/ 67 h 137"/>
                <a:gd name="T2" fmla="*/ 128 w 138"/>
                <a:gd name="T3" fmla="*/ 34 h 137"/>
                <a:gd name="T4" fmla="*/ 104 w 138"/>
                <a:gd name="T5" fmla="*/ 9 h 137"/>
                <a:gd name="T6" fmla="*/ 69 w 138"/>
                <a:gd name="T7" fmla="*/ 0 h 137"/>
                <a:gd name="T8" fmla="*/ 35 w 138"/>
                <a:gd name="T9" fmla="*/ 9 h 137"/>
                <a:gd name="T10" fmla="*/ 9 w 138"/>
                <a:gd name="T11" fmla="*/ 34 h 137"/>
                <a:gd name="T12" fmla="*/ 0 w 138"/>
                <a:gd name="T13" fmla="*/ 67 h 137"/>
                <a:gd name="T14" fmla="*/ 9 w 138"/>
                <a:gd name="T15" fmla="*/ 102 h 137"/>
                <a:gd name="T16" fmla="*/ 35 w 138"/>
                <a:gd name="T17" fmla="*/ 127 h 137"/>
                <a:gd name="T18" fmla="*/ 69 w 138"/>
                <a:gd name="T19" fmla="*/ 136 h 137"/>
                <a:gd name="T20" fmla="*/ 104 w 138"/>
                <a:gd name="T21" fmla="*/ 127 h 137"/>
                <a:gd name="T22" fmla="*/ 128 w 138"/>
                <a:gd name="T23" fmla="*/ 102 h 137"/>
                <a:gd name="T24" fmla="*/ 137 w 138"/>
                <a:gd name="T25" fmla="*/ 67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137"/>
                <a:gd name="T41" fmla="*/ 138 w 138"/>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137">
                  <a:moveTo>
                    <a:pt x="137" y="67"/>
                  </a:moveTo>
                  <a:lnTo>
                    <a:pt x="128" y="34"/>
                  </a:lnTo>
                  <a:lnTo>
                    <a:pt x="104" y="9"/>
                  </a:lnTo>
                  <a:lnTo>
                    <a:pt x="69" y="0"/>
                  </a:lnTo>
                  <a:lnTo>
                    <a:pt x="35" y="9"/>
                  </a:lnTo>
                  <a:lnTo>
                    <a:pt x="9" y="34"/>
                  </a:lnTo>
                  <a:lnTo>
                    <a:pt x="0" y="67"/>
                  </a:lnTo>
                  <a:lnTo>
                    <a:pt x="9" y="102"/>
                  </a:lnTo>
                  <a:lnTo>
                    <a:pt x="35" y="127"/>
                  </a:lnTo>
                  <a:lnTo>
                    <a:pt x="69" y="136"/>
                  </a:lnTo>
                  <a:lnTo>
                    <a:pt x="104" y="127"/>
                  </a:lnTo>
                  <a:lnTo>
                    <a:pt x="128" y="102"/>
                  </a:lnTo>
                  <a:lnTo>
                    <a:pt x="137" y="6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696" name="Freeform 544">
              <a:extLst>
                <a:ext uri="{FF2B5EF4-FFF2-40B4-BE49-F238E27FC236}">
                  <a16:creationId xmlns:a16="http://schemas.microsoft.com/office/drawing/2014/main" id="{C63B3F45-A13E-6133-2658-6ECA90E617D3}"/>
                </a:ext>
              </a:extLst>
            </p:cNvPr>
            <p:cNvSpPr>
              <a:spLocks/>
            </p:cNvSpPr>
            <p:nvPr/>
          </p:nvSpPr>
          <p:spPr bwMode="auto">
            <a:xfrm>
              <a:off x="3712" y="2250"/>
              <a:ext cx="152" cy="153"/>
            </a:xfrm>
            <a:custGeom>
              <a:avLst/>
              <a:gdLst>
                <a:gd name="T0" fmla="*/ 151 w 152"/>
                <a:gd name="T1" fmla="*/ 75 h 153"/>
                <a:gd name="T2" fmla="*/ 140 w 152"/>
                <a:gd name="T3" fmla="*/ 39 h 153"/>
                <a:gd name="T4" fmla="*/ 113 w 152"/>
                <a:gd name="T5" fmla="*/ 11 h 153"/>
                <a:gd name="T6" fmla="*/ 75 w 152"/>
                <a:gd name="T7" fmla="*/ 0 h 153"/>
                <a:gd name="T8" fmla="*/ 38 w 152"/>
                <a:gd name="T9" fmla="*/ 11 h 153"/>
                <a:gd name="T10" fmla="*/ 9 w 152"/>
                <a:gd name="T11" fmla="*/ 39 h 153"/>
                <a:gd name="T12" fmla="*/ 0 w 152"/>
                <a:gd name="T13" fmla="*/ 75 h 153"/>
                <a:gd name="T14" fmla="*/ 9 w 152"/>
                <a:gd name="T15" fmla="*/ 114 h 153"/>
                <a:gd name="T16" fmla="*/ 38 w 152"/>
                <a:gd name="T17" fmla="*/ 141 h 153"/>
                <a:gd name="T18" fmla="*/ 75 w 152"/>
                <a:gd name="T19" fmla="*/ 152 h 153"/>
                <a:gd name="T20" fmla="*/ 113 w 152"/>
                <a:gd name="T21" fmla="*/ 141 h 153"/>
                <a:gd name="T22" fmla="*/ 140 w 152"/>
                <a:gd name="T23" fmla="*/ 114 h 153"/>
                <a:gd name="T24" fmla="*/ 151 w 152"/>
                <a:gd name="T25" fmla="*/ 75 h 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53"/>
                <a:gd name="T41" fmla="*/ 152 w 152"/>
                <a:gd name="T42" fmla="*/ 153 h 1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53">
                  <a:moveTo>
                    <a:pt x="151" y="75"/>
                  </a:moveTo>
                  <a:lnTo>
                    <a:pt x="140" y="39"/>
                  </a:lnTo>
                  <a:lnTo>
                    <a:pt x="113" y="11"/>
                  </a:lnTo>
                  <a:lnTo>
                    <a:pt x="75" y="0"/>
                  </a:lnTo>
                  <a:lnTo>
                    <a:pt x="38" y="11"/>
                  </a:lnTo>
                  <a:lnTo>
                    <a:pt x="9" y="39"/>
                  </a:lnTo>
                  <a:lnTo>
                    <a:pt x="0" y="75"/>
                  </a:lnTo>
                  <a:lnTo>
                    <a:pt x="9" y="114"/>
                  </a:lnTo>
                  <a:lnTo>
                    <a:pt x="38" y="141"/>
                  </a:lnTo>
                  <a:lnTo>
                    <a:pt x="75" y="152"/>
                  </a:lnTo>
                  <a:lnTo>
                    <a:pt x="113" y="141"/>
                  </a:lnTo>
                  <a:lnTo>
                    <a:pt x="140" y="114"/>
                  </a:lnTo>
                  <a:lnTo>
                    <a:pt x="151" y="75"/>
                  </a:lnTo>
                </a:path>
              </a:pathLst>
            </a:custGeom>
            <a:solidFill>
              <a:srgbClr val="00CC00"/>
            </a:solidFill>
            <a:ln w="25400" cap="rnd" cmpd="sng">
              <a:solidFill>
                <a:srgbClr val="000000"/>
              </a:solidFill>
              <a:prstDash val="solid"/>
              <a:round/>
              <a:headEnd type="none" w="sm" len="sm"/>
              <a:tailEnd type="none" w="sm" len="sm"/>
            </a:ln>
          </p:spPr>
          <p:txBody>
            <a:bodyPr/>
            <a:lstStyle/>
            <a:p>
              <a:endParaRPr lang="en-SE"/>
            </a:p>
          </p:txBody>
        </p:sp>
        <p:sp>
          <p:nvSpPr>
            <p:cNvPr id="49697" name="Line 545">
              <a:extLst>
                <a:ext uri="{FF2B5EF4-FFF2-40B4-BE49-F238E27FC236}">
                  <a16:creationId xmlns:a16="http://schemas.microsoft.com/office/drawing/2014/main" id="{5B5C5A37-43DD-30FB-ED58-CB934FBF0862}"/>
                </a:ext>
              </a:extLst>
            </p:cNvPr>
            <p:cNvSpPr>
              <a:spLocks noChangeShapeType="1"/>
            </p:cNvSpPr>
            <p:nvPr/>
          </p:nvSpPr>
          <p:spPr bwMode="auto">
            <a:xfrm flipV="1">
              <a:off x="3410" y="2345"/>
              <a:ext cx="0" cy="17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698" name="Freeform 546">
              <a:extLst>
                <a:ext uri="{FF2B5EF4-FFF2-40B4-BE49-F238E27FC236}">
                  <a16:creationId xmlns:a16="http://schemas.microsoft.com/office/drawing/2014/main" id="{19327221-2BA9-F1D6-0BF5-5C48C88A8CB0}"/>
                </a:ext>
              </a:extLst>
            </p:cNvPr>
            <p:cNvSpPr>
              <a:spLocks/>
            </p:cNvSpPr>
            <p:nvPr/>
          </p:nvSpPr>
          <p:spPr bwMode="auto">
            <a:xfrm>
              <a:off x="2537" y="1862"/>
              <a:ext cx="752" cy="753"/>
            </a:xfrm>
            <a:custGeom>
              <a:avLst/>
              <a:gdLst>
                <a:gd name="T0" fmla="*/ 751 w 752"/>
                <a:gd name="T1" fmla="*/ 376 h 753"/>
                <a:gd name="T2" fmla="*/ 741 w 752"/>
                <a:gd name="T3" fmla="*/ 292 h 753"/>
                <a:gd name="T4" fmla="*/ 714 w 752"/>
                <a:gd name="T5" fmla="*/ 213 h 753"/>
                <a:gd name="T6" fmla="*/ 668 w 752"/>
                <a:gd name="T7" fmla="*/ 143 h 753"/>
                <a:gd name="T8" fmla="*/ 609 w 752"/>
                <a:gd name="T9" fmla="*/ 83 h 753"/>
                <a:gd name="T10" fmla="*/ 538 w 752"/>
                <a:gd name="T11" fmla="*/ 39 h 753"/>
                <a:gd name="T12" fmla="*/ 459 w 752"/>
                <a:gd name="T13" fmla="*/ 11 h 753"/>
                <a:gd name="T14" fmla="*/ 375 w 752"/>
                <a:gd name="T15" fmla="*/ 0 h 753"/>
                <a:gd name="T16" fmla="*/ 291 w 752"/>
                <a:gd name="T17" fmla="*/ 11 h 753"/>
                <a:gd name="T18" fmla="*/ 213 w 752"/>
                <a:gd name="T19" fmla="*/ 39 h 753"/>
                <a:gd name="T20" fmla="*/ 142 w 752"/>
                <a:gd name="T21" fmla="*/ 83 h 753"/>
                <a:gd name="T22" fmla="*/ 82 w 752"/>
                <a:gd name="T23" fmla="*/ 143 h 753"/>
                <a:gd name="T24" fmla="*/ 38 w 752"/>
                <a:gd name="T25" fmla="*/ 213 h 753"/>
                <a:gd name="T26" fmla="*/ 10 w 752"/>
                <a:gd name="T27" fmla="*/ 292 h 753"/>
                <a:gd name="T28" fmla="*/ 0 w 752"/>
                <a:gd name="T29" fmla="*/ 376 h 753"/>
                <a:gd name="T30" fmla="*/ 10 w 752"/>
                <a:gd name="T31" fmla="*/ 460 h 753"/>
                <a:gd name="T32" fmla="*/ 38 w 752"/>
                <a:gd name="T33" fmla="*/ 540 h 753"/>
                <a:gd name="T34" fmla="*/ 82 w 752"/>
                <a:gd name="T35" fmla="*/ 610 h 753"/>
                <a:gd name="T36" fmla="*/ 142 w 752"/>
                <a:gd name="T37" fmla="*/ 670 h 753"/>
                <a:gd name="T38" fmla="*/ 213 w 752"/>
                <a:gd name="T39" fmla="*/ 714 h 753"/>
                <a:gd name="T40" fmla="*/ 291 w 752"/>
                <a:gd name="T41" fmla="*/ 741 h 753"/>
                <a:gd name="T42" fmla="*/ 375 w 752"/>
                <a:gd name="T43" fmla="*/ 752 h 753"/>
                <a:gd name="T44" fmla="*/ 459 w 752"/>
                <a:gd name="T45" fmla="*/ 741 h 753"/>
                <a:gd name="T46" fmla="*/ 538 w 752"/>
                <a:gd name="T47" fmla="*/ 714 h 753"/>
                <a:gd name="T48" fmla="*/ 609 w 752"/>
                <a:gd name="T49" fmla="*/ 670 h 753"/>
                <a:gd name="T50" fmla="*/ 668 w 752"/>
                <a:gd name="T51" fmla="*/ 610 h 753"/>
                <a:gd name="T52" fmla="*/ 714 w 752"/>
                <a:gd name="T53" fmla="*/ 540 h 753"/>
                <a:gd name="T54" fmla="*/ 741 w 752"/>
                <a:gd name="T55" fmla="*/ 460 h 753"/>
                <a:gd name="T56" fmla="*/ 751 w 752"/>
                <a:gd name="T57" fmla="*/ 376 h 7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2"/>
                <a:gd name="T88" fmla="*/ 0 h 753"/>
                <a:gd name="T89" fmla="*/ 752 w 752"/>
                <a:gd name="T90" fmla="*/ 753 h 7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2" h="753">
                  <a:moveTo>
                    <a:pt x="751" y="376"/>
                  </a:moveTo>
                  <a:lnTo>
                    <a:pt x="741" y="292"/>
                  </a:lnTo>
                  <a:lnTo>
                    <a:pt x="714" y="213"/>
                  </a:lnTo>
                  <a:lnTo>
                    <a:pt x="668" y="143"/>
                  </a:lnTo>
                  <a:lnTo>
                    <a:pt x="609" y="83"/>
                  </a:lnTo>
                  <a:lnTo>
                    <a:pt x="538" y="39"/>
                  </a:lnTo>
                  <a:lnTo>
                    <a:pt x="459" y="11"/>
                  </a:lnTo>
                  <a:lnTo>
                    <a:pt x="375" y="0"/>
                  </a:lnTo>
                  <a:lnTo>
                    <a:pt x="291" y="11"/>
                  </a:lnTo>
                  <a:lnTo>
                    <a:pt x="213" y="39"/>
                  </a:lnTo>
                  <a:lnTo>
                    <a:pt x="142" y="83"/>
                  </a:lnTo>
                  <a:lnTo>
                    <a:pt x="82" y="143"/>
                  </a:lnTo>
                  <a:lnTo>
                    <a:pt x="38" y="213"/>
                  </a:lnTo>
                  <a:lnTo>
                    <a:pt x="10" y="292"/>
                  </a:lnTo>
                  <a:lnTo>
                    <a:pt x="0" y="376"/>
                  </a:lnTo>
                  <a:lnTo>
                    <a:pt x="10" y="460"/>
                  </a:lnTo>
                  <a:lnTo>
                    <a:pt x="38" y="540"/>
                  </a:lnTo>
                  <a:lnTo>
                    <a:pt x="82" y="610"/>
                  </a:lnTo>
                  <a:lnTo>
                    <a:pt x="142" y="670"/>
                  </a:lnTo>
                  <a:lnTo>
                    <a:pt x="213" y="714"/>
                  </a:lnTo>
                  <a:lnTo>
                    <a:pt x="291" y="741"/>
                  </a:lnTo>
                  <a:lnTo>
                    <a:pt x="375" y="752"/>
                  </a:lnTo>
                  <a:lnTo>
                    <a:pt x="459" y="741"/>
                  </a:lnTo>
                  <a:lnTo>
                    <a:pt x="538" y="714"/>
                  </a:lnTo>
                  <a:lnTo>
                    <a:pt x="609" y="670"/>
                  </a:lnTo>
                  <a:lnTo>
                    <a:pt x="668" y="610"/>
                  </a:lnTo>
                  <a:lnTo>
                    <a:pt x="714" y="540"/>
                  </a:lnTo>
                  <a:lnTo>
                    <a:pt x="741" y="460"/>
                  </a:lnTo>
                  <a:lnTo>
                    <a:pt x="751" y="376"/>
                  </a:lnTo>
                </a:path>
              </a:pathLst>
            </a:custGeom>
            <a:solidFill>
              <a:srgbClr val="FF66CC"/>
            </a:solidFill>
            <a:ln w="50800" cap="rnd" cmpd="sng">
              <a:solidFill>
                <a:schemeClr val="tx1"/>
              </a:solidFill>
              <a:prstDash val="solid"/>
              <a:round/>
              <a:headEnd type="none" w="sm" len="sm"/>
              <a:tailEnd type="none" w="sm" len="sm"/>
            </a:ln>
          </p:spPr>
          <p:txBody>
            <a:bodyPr/>
            <a:lstStyle/>
            <a:p>
              <a:endParaRPr lang="en-SE"/>
            </a:p>
          </p:txBody>
        </p:sp>
        <p:sp>
          <p:nvSpPr>
            <p:cNvPr id="49699" name="Line 547">
              <a:extLst>
                <a:ext uri="{FF2B5EF4-FFF2-40B4-BE49-F238E27FC236}">
                  <a16:creationId xmlns:a16="http://schemas.microsoft.com/office/drawing/2014/main" id="{35D01C06-5C8D-0B90-8BA5-DC5C276EFD6F}"/>
                </a:ext>
              </a:extLst>
            </p:cNvPr>
            <p:cNvSpPr>
              <a:spLocks noChangeShapeType="1"/>
            </p:cNvSpPr>
            <p:nvPr/>
          </p:nvSpPr>
          <p:spPr bwMode="auto">
            <a:xfrm flipH="1">
              <a:off x="2706" y="2776"/>
              <a:ext cx="4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00" name="Line 548">
              <a:extLst>
                <a:ext uri="{FF2B5EF4-FFF2-40B4-BE49-F238E27FC236}">
                  <a16:creationId xmlns:a16="http://schemas.microsoft.com/office/drawing/2014/main" id="{03505B82-2379-C49F-EF12-67BFF5403567}"/>
                </a:ext>
              </a:extLst>
            </p:cNvPr>
            <p:cNvSpPr>
              <a:spLocks noChangeShapeType="1"/>
            </p:cNvSpPr>
            <p:nvPr/>
          </p:nvSpPr>
          <p:spPr bwMode="auto">
            <a:xfrm flipH="1">
              <a:off x="2706" y="2726"/>
              <a:ext cx="4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01" name="Line 549">
              <a:extLst>
                <a:ext uri="{FF2B5EF4-FFF2-40B4-BE49-F238E27FC236}">
                  <a16:creationId xmlns:a16="http://schemas.microsoft.com/office/drawing/2014/main" id="{C9B5C5C2-C064-B814-C62A-D1EEAD06F066}"/>
                </a:ext>
              </a:extLst>
            </p:cNvPr>
            <p:cNvSpPr>
              <a:spLocks noChangeShapeType="1"/>
            </p:cNvSpPr>
            <p:nvPr/>
          </p:nvSpPr>
          <p:spPr bwMode="auto">
            <a:xfrm flipH="1">
              <a:off x="2787" y="2628"/>
              <a:ext cx="2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02" name="Line 550">
              <a:extLst>
                <a:ext uri="{FF2B5EF4-FFF2-40B4-BE49-F238E27FC236}">
                  <a16:creationId xmlns:a16="http://schemas.microsoft.com/office/drawing/2014/main" id="{20FBDE45-4B38-BF20-154F-015993F60278}"/>
                </a:ext>
              </a:extLst>
            </p:cNvPr>
            <p:cNvSpPr>
              <a:spLocks noChangeShapeType="1"/>
            </p:cNvSpPr>
            <p:nvPr/>
          </p:nvSpPr>
          <p:spPr bwMode="auto">
            <a:xfrm>
              <a:off x="2637" y="2710"/>
              <a:ext cx="0" cy="12"/>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03" name="Freeform 551">
              <a:extLst>
                <a:ext uri="{FF2B5EF4-FFF2-40B4-BE49-F238E27FC236}">
                  <a16:creationId xmlns:a16="http://schemas.microsoft.com/office/drawing/2014/main" id="{AD6D1837-E2FD-A27A-C9A3-309BF641F013}"/>
                </a:ext>
              </a:extLst>
            </p:cNvPr>
            <p:cNvSpPr>
              <a:spLocks/>
            </p:cNvSpPr>
            <p:nvPr/>
          </p:nvSpPr>
          <p:spPr bwMode="auto">
            <a:xfrm>
              <a:off x="2463" y="2640"/>
              <a:ext cx="99" cy="97"/>
            </a:xfrm>
            <a:custGeom>
              <a:avLst/>
              <a:gdLst>
                <a:gd name="T0" fmla="*/ 98 w 99"/>
                <a:gd name="T1" fmla="*/ 49 h 97"/>
                <a:gd name="T2" fmla="*/ 92 w 99"/>
                <a:gd name="T3" fmla="*/ 24 h 97"/>
                <a:gd name="T4" fmla="*/ 74 w 99"/>
                <a:gd name="T5" fmla="*/ 6 h 97"/>
                <a:gd name="T6" fmla="*/ 49 w 99"/>
                <a:gd name="T7" fmla="*/ 0 h 97"/>
                <a:gd name="T8" fmla="*/ 25 w 99"/>
                <a:gd name="T9" fmla="*/ 6 h 97"/>
                <a:gd name="T10" fmla="*/ 8 w 99"/>
                <a:gd name="T11" fmla="*/ 24 h 97"/>
                <a:gd name="T12" fmla="*/ 0 w 99"/>
                <a:gd name="T13" fmla="*/ 49 h 97"/>
                <a:gd name="T14" fmla="*/ 8 w 99"/>
                <a:gd name="T15" fmla="*/ 73 h 97"/>
                <a:gd name="T16" fmla="*/ 25 w 99"/>
                <a:gd name="T17" fmla="*/ 90 h 97"/>
                <a:gd name="T18" fmla="*/ 49 w 99"/>
                <a:gd name="T19" fmla="*/ 96 h 97"/>
                <a:gd name="T20" fmla="*/ 74 w 99"/>
                <a:gd name="T21" fmla="*/ 90 h 97"/>
                <a:gd name="T22" fmla="*/ 92 w 99"/>
                <a:gd name="T23" fmla="*/ 73 h 97"/>
                <a:gd name="T24" fmla="*/ 98 w 99"/>
                <a:gd name="T25" fmla="*/ 49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97"/>
                <a:gd name="T41" fmla="*/ 99 w 99"/>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97">
                  <a:moveTo>
                    <a:pt x="98" y="49"/>
                  </a:moveTo>
                  <a:lnTo>
                    <a:pt x="92" y="24"/>
                  </a:lnTo>
                  <a:lnTo>
                    <a:pt x="74" y="6"/>
                  </a:lnTo>
                  <a:lnTo>
                    <a:pt x="49" y="0"/>
                  </a:lnTo>
                  <a:lnTo>
                    <a:pt x="25" y="6"/>
                  </a:lnTo>
                  <a:lnTo>
                    <a:pt x="8" y="24"/>
                  </a:lnTo>
                  <a:lnTo>
                    <a:pt x="0" y="49"/>
                  </a:lnTo>
                  <a:lnTo>
                    <a:pt x="8" y="73"/>
                  </a:lnTo>
                  <a:lnTo>
                    <a:pt x="25" y="90"/>
                  </a:lnTo>
                  <a:lnTo>
                    <a:pt x="49" y="96"/>
                  </a:lnTo>
                  <a:lnTo>
                    <a:pt x="74" y="90"/>
                  </a:lnTo>
                  <a:lnTo>
                    <a:pt x="92" y="73"/>
                  </a:lnTo>
                  <a:lnTo>
                    <a:pt x="98" y="4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704" name="Freeform 552">
              <a:extLst>
                <a:ext uri="{FF2B5EF4-FFF2-40B4-BE49-F238E27FC236}">
                  <a16:creationId xmlns:a16="http://schemas.microsoft.com/office/drawing/2014/main" id="{26BDD068-FDBD-DEE2-8D70-97E0E9001B57}"/>
                </a:ext>
              </a:extLst>
            </p:cNvPr>
            <p:cNvSpPr>
              <a:spLocks/>
            </p:cNvSpPr>
            <p:nvPr/>
          </p:nvSpPr>
          <p:spPr bwMode="auto">
            <a:xfrm>
              <a:off x="2460" y="2635"/>
              <a:ext cx="107" cy="107"/>
            </a:xfrm>
            <a:custGeom>
              <a:avLst/>
              <a:gdLst>
                <a:gd name="T0" fmla="*/ 106 w 107"/>
                <a:gd name="T1" fmla="*/ 54 h 107"/>
                <a:gd name="T2" fmla="*/ 98 w 107"/>
                <a:gd name="T3" fmla="*/ 26 h 107"/>
                <a:gd name="T4" fmla="*/ 78 w 107"/>
                <a:gd name="T5" fmla="*/ 8 h 107"/>
                <a:gd name="T6" fmla="*/ 52 w 107"/>
                <a:gd name="T7" fmla="*/ 0 h 107"/>
                <a:gd name="T8" fmla="*/ 26 w 107"/>
                <a:gd name="T9" fmla="*/ 8 h 107"/>
                <a:gd name="T10" fmla="*/ 6 w 107"/>
                <a:gd name="T11" fmla="*/ 26 h 107"/>
                <a:gd name="T12" fmla="*/ 0 w 107"/>
                <a:gd name="T13" fmla="*/ 54 h 107"/>
                <a:gd name="T14" fmla="*/ 6 w 107"/>
                <a:gd name="T15" fmla="*/ 80 h 107"/>
                <a:gd name="T16" fmla="*/ 26 w 107"/>
                <a:gd name="T17" fmla="*/ 100 h 107"/>
                <a:gd name="T18" fmla="*/ 52 w 107"/>
                <a:gd name="T19" fmla="*/ 106 h 107"/>
                <a:gd name="T20" fmla="*/ 78 w 107"/>
                <a:gd name="T21" fmla="*/ 100 h 107"/>
                <a:gd name="T22" fmla="*/ 98 w 107"/>
                <a:gd name="T23" fmla="*/ 80 h 107"/>
                <a:gd name="T24" fmla="*/ 106 w 107"/>
                <a:gd name="T25" fmla="*/ 54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107"/>
                <a:gd name="T41" fmla="*/ 107 w 107"/>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107">
                  <a:moveTo>
                    <a:pt x="106" y="54"/>
                  </a:moveTo>
                  <a:lnTo>
                    <a:pt x="98" y="26"/>
                  </a:lnTo>
                  <a:lnTo>
                    <a:pt x="78" y="8"/>
                  </a:lnTo>
                  <a:lnTo>
                    <a:pt x="52" y="0"/>
                  </a:lnTo>
                  <a:lnTo>
                    <a:pt x="26" y="8"/>
                  </a:lnTo>
                  <a:lnTo>
                    <a:pt x="6" y="26"/>
                  </a:lnTo>
                  <a:lnTo>
                    <a:pt x="0" y="54"/>
                  </a:lnTo>
                  <a:lnTo>
                    <a:pt x="6" y="80"/>
                  </a:lnTo>
                  <a:lnTo>
                    <a:pt x="26" y="100"/>
                  </a:lnTo>
                  <a:lnTo>
                    <a:pt x="52" y="106"/>
                  </a:lnTo>
                  <a:lnTo>
                    <a:pt x="78" y="100"/>
                  </a:lnTo>
                  <a:lnTo>
                    <a:pt x="98" y="80"/>
                  </a:lnTo>
                  <a:lnTo>
                    <a:pt x="106" y="54"/>
                  </a:lnTo>
                </a:path>
              </a:pathLst>
            </a:custGeom>
            <a:noFill/>
            <a:ln w="254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705" name="Line 553">
              <a:extLst>
                <a:ext uri="{FF2B5EF4-FFF2-40B4-BE49-F238E27FC236}">
                  <a16:creationId xmlns:a16="http://schemas.microsoft.com/office/drawing/2014/main" id="{1462254E-A963-C19A-5F92-E06D775762B6}"/>
                </a:ext>
              </a:extLst>
            </p:cNvPr>
            <p:cNvSpPr>
              <a:spLocks noChangeShapeType="1"/>
            </p:cNvSpPr>
            <p:nvPr/>
          </p:nvSpPr>
          <p:spPr bwMode="auto">
            <a:xfrm>
              <a:off x="2418" y="2614"/>
              <a:ext cx="0" cy="1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06" name="Line 554">
              <a:extLst>
                <a:ext uri="{FF2B5EF4-FFF2-40B4-BE49-F238E27FC236}">
                  <a16:creationId xmlns:a16="http://schemas.microsoft.com/office/drawing/2014/main" id="{AD602F91-F9BD-1AB9-955F-55E5AAB5FC93}"/>
                </a:ext>
              </a:extLst>
            </p:cNvPr>
            <p:cNvSpPr>
              <a:spLocks noChangeShapeType="1"/>
            </p:cNvSpPr>
            <p:nvPr/>
          </p:nvSpPr>
          <p:spPr bwMode="auto">
            <a:xfrm flipV="1">
              <a:off x="2210" y="2675"/>
              <a:ext cx="0"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07" name="Line 555">
              <a:extLst>
                <a:ext uri="{FF2B5EF4-FFF2-40B4-BE49-F238E27FC236}">
                  <a16:creationId xmlns:a16="http://schemas.microsoft.com/office/drawing/2014/main" id="{BD494325-7CF1-AE11-3BFF-E6F1B5EEDC8D}"/>
                </a:ext>
              </a:extLst>
            </p:cNvPr>
            <p:cNvSpPr>
              <a:spLocks noChangeShapeType="1"/>
            </p:cNvSpPr>
            <p:nvPr/>
          </p:nvSpPr>
          <p:spPr bwMode="auto">
            <a:xfrm flipV="1">
              <a:off x="2236" y="2675"/>
              <a:ext cx="0"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08" name="Freeform 556">
              <a:extLst>
                <a:ext uri="{FF2B5EF4-FFF2-40B4-BE49-F238E27FC236}">
                  <a16:creationId xmlns:a16="http://schemas.microsoft.com/office/drawing/2014/main" id="{13CCA345-7E22-3FC6-1D08-98547D43A015}"/>
                </a:ext>
              </a:extLst>
            </p:cNvPr>
            <p:cNvSpPr>
              <a:spLocks/>
            </p:cNvSpPr>
            <p:nvPr/>
          </p:nvSpPr>
          <p:spPr bwMode="auto">
            <a:xfrm>
              <a:off x="2207" y="2675"/>
              <a:ext cx="17" cy="17"/>
            </a:xfrm>
            <a:custGeom>
              <a:avLst/>
              <a:gdLst>
                <a:gd name="T0" fmla="*/ 0 w 17"/>
                <a:gd name="T1" fmla="*/ 16 h 17"/>
                <a:gd name="T2" fmla="*/ 16 w 17"/>
                <a:gd name="T3" fmla="*/ 8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8"/>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709" name="Line 557">
              <a:extLst>
                <a:ext uri="{FF2B5EF4-FFF2-40B4-BE49-F238E27FC236}">
                  <a16:creationId xmlns:a16="http://schemas.microsoft.com/office/drawing/2014/main" id="{4C466074-7B97-EBA0-9F60-70C94A224FD3}"/>
                </a:ext>
              </a:extLst>
            </p:cNvPr>
            <p:cNvSpPr>
              <a:spLocks noChangeShapeType="1"/>
            </p:cNvSpPr>
            <p:nvPr/>
          </p:nvSpPr>
          <p:spPr bwMode="auto">
            <a:xfrm>
              <a:off x="2210" y="2680"/>
              <a:ext cx="0" cy="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10" name="Freeform 558">
              <a:extLst>
                <a:ext uri="{FF2B5EF4-FFF2-40B4-BE49-F238E27FC236}">
                  <a16:creationId xmlns:a16="http://schemas.microsoft.com/office/drawing/2014/main" id="{CA4D0DA3-A21E-68CB-7731-2225A3AD5115}"/>
                </a:ext>
              </a:extLst>
            </p:cNvPr>
            <p:cNvSpPr>
              <a:spLocks/>
            </p:cNvSpPr>
            <p:nvPr/>
          </p:nvSpPr>
          <p:spPr bwMode="auto">
            <a:xfrm>
              <a:off x="2193" y="2675"/>
              <a:ext cx="17" cy="17"/>
            </a:xfrm>
            <a:custGeom>
              <a:avLst/>
              <a:gdLst>
                <a:gd name="T0" fmla="*/ 16 w 17"/>
                <a:gd name="T1" fmla="*/ 0 h 17"/>
                <a:gd name="T2" fmla="*/ 0 w 17"/>
                <a:gd name="T3" fmla="*/ 8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8"/>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711" name="Line 559">
              <a:extLst>
                <a:ext uri="{FF2B5EF4-FFF2-40B4-BE49-F238E27FC236}">
                  <a16:creationId xmlns:a16="http://schemas.microsoft.com/office/drawing/2014/main" id="{A2835B80-E0BB-34A3-196A-174EFE1F26A1}"/>
                </a:ext>
              </a:extLst>
            </p:cNvPr>
            <p:cNvSpPr>
              <a:spLocks noChangeShapeType="1"/>
            </p:cNvSpPr>
            <p:nvPr/>
          </p:nvSpPr>
          <p:spPr bwMode="auto">
            <a:xfrm>
              <a:off x="2193" y="2680"/>
              <a:ext cx="0" cy="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12" name="Line 560">
              <a:extLst>
                <a:ext uri="{FF2B5EF4-FFF2-40B4-BE49-F238E27FC236}">
                  <a16:creationId xmlns:a16="http://schemas.microsoft.com/office/drawing/2014/main" id="{0FAE8D07-0DBE-0C4B-7293-A1B2F50C8C8C}"/>
                </a:ext>
              </a:extLst>
            </p:cNvPr>
            <p:cNvSpPr>
              <a:spLocks noChangeShapeType="1"/>
            </p:cNvSpPr>
            <p:nvPr/>
          </p:nvSpPr>
          <p:spPr bwMode="auto">
            <a:xfrm flipH="1" flipV="1">
              <a:off x="2236" y="2675"/>
              <a:ext cx="1"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13" name="Freeform 561">
              <a:extLst>
                <a:ext uri="{FF2B5EF4-FFF2-40B4-BE49-F238E27FC236}">
                  <a16:creationId xmlns:a16="http://schemas.microsoft.com/office/drawing/2014/main" id="{BEA6A896-4890-EAB2-CB58-B0F3E9EF5561}"/>
                </a:ext>
              </a:extLst>
            </p:cNvPr>
            <p:cNvSpPr>
              <a:spLocks/>
            </p:cNvSpPr>
            <p:nvPr/>
          </p:nvSpPr>
          <p:spPr bwMode="auto">
            <a:xfrm>
              <a:off x="2248" y="2675"/>
              <a:ext cx="17" cy="17"/>
            </a:xfrm>
            <a:custGeom>
              <a:avLst/>
              <a:gdLst>
                <a:gd name="T0" fmla="*/ 0 w 17"/>
                <a:gd name="T1" fmla="*/ 16 h 17"/>
                <a:gd name="T2" fmla="*/ 16 w 17"/>
                <a:gd name="T3" fmla="*/ 8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8"/>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714" name="Line 562">
              <a:extLst>
                <a:ext uri="{FF2B5EF4-FFF2-40B4-BE49-F238E27FC236}">
                  <a16:creationId xmlns:a16="http://schemas.microsoft.com/office/drawing/2014/main" id="{67FF8FD8-5DD3-A0C7-8F79-D303F52ABAC5}"/>
                </a:ext>
              </a:extLst>
            </p:cNvPr>
            <p:cNvSpPr>
              <a:spLocks noChangeShapeType="1"/>
            </p:cNvSpPr>
            <p:nvPr/>
          </p:nvSpPr>
          <p:spPr bwMode="auto">
            <a:xfrm flipV="1">
              <a:off x="2251" y="2680"/>
              <a:ext cx="0" cy="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15" name="Line 563">
              <a:extLst>
                <a:ext uri="{FF2B5EF4-FFF2-40B4-BE49-F238E27FC236}">
                  <a16:creationId xmlns:a16="http://schemas.microsoft.com/office/drawing/2014/main" id="{C1932D3A-1729-FE26-7569-6A3E19279BC5}"/>
                </a:ext>
              </a:extLst>
            </p:cNvPr>
            <p:cNvSpPr>
              <a:spLocks noChangeShapeType="1"/>
            </p:cNvSpPr>
            <p:nvPr/>
          </p:nvSpPr>
          <p:spPr bwMode="auto">
            <a:xfrm flipV="1">
              <a:off x="2237" y="2675"/>
              <a:ext cx="0"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16" name="Line 564">
              <a:extLst>
                <a:ext uri="{FF2B5EF4-FFF2-40B4-BE49-F238E27FC236}">
                  <a16:creationId xmlns:a16="http://schemas.microsoft.com/office/drawing/2014/main" id="{7968DCB5-5D1C-3BCE-8F49-D3F6D4CE8FAE}"/>
                </a:ext>
              </a:extLst>
            </p:cNvPr>
            <p:cNvSpPr>
              <a:spLocks noChangeShapeType="1"/>
            </p:cNvSpPr>
            <p:nvPr/>
          </p:nvSpPr>
          <p:spPr bwMode="auto">
            <a:xfrm>
              <a:off x="2234" y="2674"/>
              <a:ext cx="0" cy="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17" name="Line 565">
              <a:extLst>
                <a:ext uri="{FF2B5EF4-FFF2-40B4-BE49-F238E27FC236}">
                  <a16:creationId xmlns:a16="http://schemas.microsoft.com/office/drawing/2014/main" id="{5BA4D3D0-173F-E382-3EB2-450E1468A443}"/>
                </a:ext>
              </a:extLst>
            </p:cNvPr>
            <p:cNvSpPr>
              <a:spLocks noChangeShapeType="1"/>
            </p:cNvSpPr>
            <p:nvPr/>
          </p:nvSpPr>
          <p:spPr bwMode="auto">
            <a:xfrm flipV="1">
              <a:off x="2534" y="2501"/>
              <a:ext cx="100" cy="37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18" name="Line 566">
              <a:extLst>
                <a:ext uri="{FF2B5EF4-FFF2-40B4-BE49-F238E27FC236}">
                  <a16:creationId xmlns:a16="http://schemas.microsoft.com/office/drawing/2014/main" id="{3F865EF1-036C-715A-C6DD-6F5561FEE880}"/>
                </a:ext>
              </a:extLst>
            </p:cNvPr>
            <p:cNvSpPr>
              <a:spLocks noChangeShapeType="1"/>
            </p:cNvSpPr>
            <p:nvPr/>
          </p:nvSpPr>
          <p:spPr bwMode="auto">
            <a:xfrm>
              <a:off x="2227" y="2634"/>
              <a:ext cx="0" cy="1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19" name="Line 567">
              <a:extLst>
                <a:ext uri="{FF2B5EF4-FFF2-40B4-BE49-F238E27FC236}">
                  <a16:creationId xmlns:a16="http://schemas.microsoft.com/office/drawing/2014/main" id="{73A4C392-6EAC-B904-2DBB-87B3F8605F71}"/>
                </a:ext>
              </a:extLst>
            </p:cNvPr>
            <p:cNvSpPr>
              <a:spLocks noChangeShapeType="1"/>
            </p:cNvSpPr>
            <p:nvPr/>
          </p:nvSpPr>
          <p:spPr bwMode="auto">
            <a:xfrm flipV="1">
              <a:off x="2211" y="2611"/>
              <a:ext cx="0" cy="20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20" name="Line 568">
              <a:extLst>
                <a:ext uri="{FF2B5EF4-FFF2-40B4-BE49-F238E27FC236}">
                  <a16:creationId xmlns:a16="http://schemas.microsoft.com/office/drawing/2014/main" id="{961AC925-F0EF-F97B-27DB-2556A876B71C}"/>
                </a:ext>
              </a:extLst>
            </p:cNvPr>
            <p:cNvSpPr>
              <a:spLocks noChangeShapeType="1"/>
            </p:cNvSpPr>
            <p:nvPr/>
          </p:nvSpPr>
          <p:spPr bwMode="auto">
            <a:xfrm flipH="1">
              <a:off x="2418" y="2689"/>
              <a:ext cx="4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21" name="Line 569">
              <a:extLst>
                <a:ext uri="{FF2B5EF4-FFF2-40B4-BE49-F238E27FC236}">
                  <a16:creationId xmlns:a16="http://schemas.microsoft.com/office/drawing/2014/main" id="{C85F1E39-D3B0-E74A-A32D-D6D66EC4480B}"/>
                </a:ext>
              </a:extLst>
            </p:cNvPr>
            <p:cNvSpPr>
              <a:spLocks noChangeShapeType="1"/>
            </p:cNvSpPr>
            <p:nvPr/>
          </p:nvSpPr>
          <p:spPr bwMode="auto">
            <a:xfrm>
              <a:off x="2419" y="2767"/>
              <a:ext cx="4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22" name="Line 570">
              <a:extLst>
                <a:ext uri="{FF2B5EF4-FFF2-40B4-BE49-F238E27FC236}">
                  <a16:creationId xmlns:a16="http://schemas.microsoft.com/office/drawing/2014/main" id="{78C295AC-95FC-4528-C30A-19B72018E763}"/>
                </a:ext>
              </a:extLst>
            </p:cNvPr>
            <p:cNvSpPr>
              <a:spLocks noChangeShapeType="1"/>
            </p:cNvSpPr>
            <p:nvPr/>
          </p:nvSpPr>
          <p:spPr bwMode="auto">
            <a:xfrm>
              <a:off x="2425" y="2781"/>
              <a:ext cx="2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23" name="Line 571">
              <a:extLst>
                <a:ext uri="{FF2B5EF4-FFF2-40B4-BE49-F238E27FC236}">
                  <a16:creationId xmlns:a16="http://schemas.microsoft.com/office/drawing/2014/main" id="{FE9347AB-1C03-237C-F93B-793ACEEDB5C3}"/>
                </a:ext>
              </a:extLst>
            </p:cNvPr>
            <p:cNvSpPr>
              <a:spLocks noChangeShapeType="1"/>
            </p:cNvSpPr>
            <p:nvPr/>
          </p:nvSpPr>
          <p:spPr bwMode="auto">
            <a:xfrm>
              <a:off x="2430" y="2779"/>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24" name="Line 572">
              <a:extLst>
                <a:ext uri="{FF2B5EF4-FFF2-40B4-BE49-F238E27FC236}">
                  <a16:creationId xmlns:a16="http://schemas.microsoft.com/office/drawing/2014/main" id="{48815065-FAAD-A9BD-7C56-FCFA4901629A}"/>
                </a:ext>
              </a:extLst>
            </p:cNvPr>
            <p:cNvSpPr>
              <a:spLocks noChangeShapeType="1"/>
            </p:cNvSpPr>
            <p:nvPr/>
          </p:nvSpPr>
          <p:spPr bwMode="auto">
            <a:xfrm>
              <a:off x="2418" y="2764"/>
              <a:ext cx="14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25" name="Line 573">
              <a:extLst>
                <a:ext uri="{FF2B5EF4-FFF2-40B4-BE49-F238E27FC236}">
                  <a16:creationId xmlns:a16="http://schemas.microsoft.com/office/drawing/2014/main" id="{12CD4A06-E1D4-D4C4-6837-2BA7B69E6A92}"/>
                </a:ext>
              </a:extLst>
            </p:cNvPr>
            <p:cNvSpPr>
              <a:spLocks noChangeShapeType="1"/>
            </p:cNvSpPr>
            <p:nvPr/>
          </p:nvSpPr>
          <p:spPr bwMode="auto">
            <a:xfrm flipH="1" flipV="1">
              <a:off x="2312" y="2842"/>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26" name="Line 574">
              <a:extLst>
                <a:ext uri="{FF2B5EF4-FFF2-40B4-BE49-F238E27FC236}">
                  <a16:creationId xmlns:a16="http://schemas.microsoft.com/office/drawing/2014/main" id="{D8E03868-AA51-D4D2-E6C4-50F4DB883B70}"/>
                </a:ext>
              </a:extLst>
            </p:cNvPr>
            <p:cNvSpPr>
              <a:spLocks noChangeShapeType="1"/>
            </p:cNvSpPr>
            <p:nvPr/>
          </p:nvSpPr>
          <p:spPr bwMode="auto">
            <a:xfrm flipH="1" flipV="1">
              <a:off x="2303" y="2842"/>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27" name="Line 575">
              <a:extLst>
                <a:ext uri="{FF2B5EF4-FFF2-40B4-BE49-F238E27FC236}">
                  <a16:creationId xmlns:a16="http://schemas.microsoft.com/office/drawing/2014/main" id="{E8D1570E-B40C-21AF-A480-C1C0D022B8D5}"/>
                </a:ext>
              </a:extLst>
            </p:cNvPr>
            <p:cNvSpPr>
              <a:spLocks noChangeShapeType="1"/>
            </p:cNvSpPr>
            <p:nvPr/>
          </p:nvSpPr>
          <p:spPr bwMode="auto">
            <a:xfrm flipH="1" flipV="1">
              <a:off x="2294" y="2842"/>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28" name="Line 576">
              <a:extLst>
                <a:ext uri="{FF2B5EF4-FFF2-40B4-BE49-F238E27FC236}">
                  <a16:creationId xmlns:a16="http://schemas.microsoft.com/office/drawing/2014/main" id="{68CCFC70-EC0E-8D8E-3A66-3428F1C870E4}"/>
                </a:ext>
              </a:extLst>
            </p:cNvPr>
            <p:cNvSpPr>
              <a:spLocks noChangeShapeType="1"/>
            </p:cNvSpPr>
            <p:nvPr/>
          </p:nvSpPr>
          <p:spPr bwMode="auto">
            <a:xfrm flipH="1" flipV="1">
              <a:off x="2288" y="2845"/>
              <a:ext cx="3"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29" name="Line 577">
              <a:extLst>
                <a:ext uri="{FF2B5EF4-FFF2-40B4-BE49-F238E27FC236}">
                  <a16:creationId xmlns:a16="http://schemas.microsoft.com/office/drawing/2014/main" id="{ADAD5CF6-DFAA-42A5-D2CB-0127A655B193}"/>
                </a:ext>
              </a:extLst>
            </p:cNvPr>
            <p:cNvSpPr>
              <a:spLocks noChangeShapeType="1"/>
            </p:cNvSpPr>
            <p:nvPr/>
          </p:nvSpPr>
          <p:spPr bwMode="auto">
            <a:xfrm flipH="1" flipV="1">
              <a:off x="2370" y="2842"/>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30" name="Line 578">
              <a:extLst>
                <a:ext uri="{FF2B5EF4-FFF2-40B4-BE49-F238E27FC236}">
                  <a16:creationId xmlns:a16="http://schemas.microsoft.com/office/drawing/2014/main" id="{405D88D5-AA81-BDA7-E5B0-453BE3706FC4}"/>
                </a:ext>
              </a:extLst>
            </p:cNvPr>
            <p:cNvSpPr>
              <a:spLocks noChangeShapeType="1"/>
            </p:cNvSpPr>
            <p:nvPr/>
          </p:nvSpPr>
          <p:spPr bwMode="auto">
            <a:xfrm flipH="1" flipV="1">
              <a:off x="2524" y="2987"/>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31" name="Line 579">
              <a:extLst>
                <a:ext uri="{FF2B5EF4-FFF2-40B4-BE49-F238E27FC236}">
                  <a16:creationId xmlns:a16="http://schemas.microsoft.com/office/drawing/2014/main" id="{FF7826EC-1030-9CA8-92B1-E6E5609DECDA}"/>
                </a:ext>
              </a:extLst>
            </p:cNvPr>
            <p:cNvSpPr>
              <a:spLocks noChangeShapeType="1"/>
            </p:cNvSpPr>
            <p:nvPr/>
          </p:nvSpPr>
          <p:spPr bwMode="auto">
            <a:xfrm flipH="1" flipV="1">
              <a:off x="2379" y="2842"/>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32" name="Line 580">
              <a:extLst>
                <a:ext uri="{FF2B5EF4-FFF2-40B4-BE49-F238E27FC236}">
                  <a16:creationId xmlns:a16="http://schemas.microsoft.com/office/drawing/2014/main" id="{27FA5D72-6312-BBAB-78EA-6D3961B40746}"/>
                </a:ext>
              </a:extLst>
            </p:cNvPr>
            <p:cNvSpPr>
              <a:spLocks noChangeShapeType="1"/>
            </p:cNvSpPr>
            <p:nvPr/>
          </p:nvSpPr>
          <p:spPr bwMode="auto">
            <a:xfrm flipH="1" flipV="1">
              <a:off x="2535" y="2987"/>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33" name="Line 581">
              <a:extLst>
                <a:ext uri="{FF2B5EF4-FFF2-40B4-BE49-F238E27FC236}">
                  <a16:creationId xmlns:a16="http://schemas.microsoft.com/office/drawing/2014/main" id="{43494A47-2AE1-5502-D94A-0EEA6D757566}"/>
                </a:ext>
              </a:extLst>
            </p:cNvPr>
            <p:cNvSpPr>
              <a:spLocks noChangeShapeType="1"/>
            </p:cNvSpPr>
            <p:nvPr/>
          </p:nvSpPr>
          <p:spPr bwMode="auto">
            <a:xfrm flipH="1" flipV="1">
              <a:off x="2389" y="2842"/>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34" name="Line 582">
              <a:extLst>
                <a:ext uri="{FF2B5EF4-FFF2-40B4-BE49-F238E27FC236}">
                  <a16:creationId xmlns:a16="http://schemas.microsoft.com/office/drawing/2014/main" id="{B7F4E345-4762-2AB6-79EF-9FAC6635A2A3}"/>
                </a:ext>
              </a:extLst>
            </p:cNvPr>
            <p:cNvSpPr>
              <a:spLocks noChangeShapeType="1"/>
            </p:cNvSpPr>
            <p:nvPr/>
          </p:nvSpPr>
          <p:spPr bwMode="auto">
            <a:xfrm flipH="1" flipV="1">
              <a:off x="2512" y="2965"/>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35" name="Line 583">
              <a:extLst>
                <a:ext uri="{FF2B5EF4-FFF2-40B4-BE49-F238E27FC236}">
                  <a16:creationId xmlns:a16="http://schemas.microsoft.com/office/drawing/2014/main" id="{07DC5143-CF46-A85D-FBA0-855C92BDA26E}"/>
                </a:ext>
              </a:extLst>
            </p:cNvPr>
            <p:cNvSpPr>
              <a:spLocks noChangeShapeType="1"/>
            </p:cNvSpPr>
            <p:nvPr/>
          </p:nvSpPr>
          <p:spPr bwMode="auto">
            <a:xfrm flipH="1" flipV="1">
              <a:off x="2544" y="2987"/>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36" name="Line 584">
              <a:extLst>
                <a:ext uri="{FF2B5EF4-FFF2-40B4-BE49-F238E27FC236}">
                  <a16:creationId xmlns:a16="http://schemas.microsoft.com/office/drawing/2014/main" id="{7907D1E7-BF59-E747-29DE-E834D1D4153B}"/>
                </a:ext>
              </a:extLst>
            </p:cNvPr>
            <p:cNvSpPr>
              <a:spLocks noChangeShapeType="1"/>
            </p:cNvSpPr>
            <p:nvPr/>
          </p:nvSpPr>
          <p:spPr bwMode="auto">
            <a:xfrm flipH="1" flipV="1">
              <a:off x="2398" y="2842"/>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37" name="Line 585">
              <a:extLst>
                <a:ext uri="{FF2B5EF4-FFF2-40B4-BE49-F238E27FC236}">
                  <a16:creationId xmlns:a16="http://schemas.microsoft.com/office/drawing/2014/main" id="{B8529D8C-6A3A-E45A-CE4A-BEF8660CD9FA}"/>
                </a:ext>
              </a:extLst>
            </p:cNvPr>
            <p:cNvSpPr>
              <a:spLocks noChangeShapeType="1"/>
            </p:cNvSpPr>
            <p:nvPr/>
          </p:nvSpPr>
          <p:spPr bwMode="auto">
            <a:xfrm flipH="1" flipV="1">
              <a:off x="2512" y="2956"/>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38" name="Line 586">
              <a:extLst>
                <a:ext uri="{FF2B5EF4-FFF2-40B4-BE49-F238E27FC236}">
                  <a16:creationId xmlns:a16="http://schemas.microsoft.com/office/drawing/2014/main" id="{7D7AF6CC-E767-0A7B-7E8A-82D9F921AC61}"/>
                </a:ext>
              </a:extLst>
            </p:cNvPr>
            <p:cNvSpPr>
              <a:spLocks noChangeShapeType="1"/>
            </p:cNvSpPr>
            <p:nvPr/>
          </p:nvSpPr>
          <p:spPr bwMode="auto">
            <a:xfrm flipH="1" flipV="1">
              <a:off x="2553" y="2987"/>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39" name="Line 587">
              <a:extLst>
                <a:ext uri="{FF2B5EF4-FFF2-40B4-BE49-F238E27FC236}">
                  <a16:creationId xmlns:a16="http://schemas.microsoft.com/office/drawing/2014/main" id="{0CE76ACB-B859-F726-1AD8-50C73EE41B07}"/>
                </a:ext>
              </a:extLst>
            </p:cNvPr>
            <p:cNvSpPr>
              <a:spLocks noChangeShapeType="1"/>
            </p:cNvSpPr>
            <p:nvPr/>
          </p:nvSpPr>
          <p:spPr bwMode="auto">
            <a:xfrm flipH="1" flipV="1">
              <a:off x="2408" y="2842"/>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40" name="Line 588">
              <a:extLst>
                <a:ext uri="{FF2B5EF4-FFF2-40B4-BE49-F238E27FC236}">
                  <a16:creationId xmlns:a16="http://schemas.microsoft.com/office/drawing/2014/main" id="{0915F26C-8F08-4A5C-3823-DC29511623CE}"/>
                </a:ext>
              </a:extLst>
            </p:cNvPr>
            <p:cNvSpPr>
              <a:spLocks noChangeShapeType="1"/>
            </p:cNvSpPr>
            <p:nvPr/>
          </p:nvSpPr>
          <p:spPr bwMode="auto">
            <a:xfrm flipH="1" flipV="1">
              <a:off x="2512" y="2946"/>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41" name="Line 589">
              <a:extLst>
                <a:ext uri="{FF2B5EF4-FFF2-40B4-BE49-F238E27FC236}">
                  <a16:creationId xmlns:a16="http://schemas.microsoft.com/office/drawing/2014/main" id="{3AD8B4EB-E053-120A-7890-E771BF1FF120}"/>
                </a:ext>
              </a:extLst>
            </p:cNvPr>
            <p:cNvSpPr>
              <a:spLocks noChangeShapeType="1"/>
            </p:cNvSpPr>
            <p:nvPr/>
          </p:nvSpPr>
          <p:spPr bwMode="auto">
            <a:xfrm flipH="1" flipV="1">
              <a:off x="2563" y="2987"/>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42" name="Line 590">
              <a:extLst>
                <a:ext uri="{FF2B5EF4-FFF2-40B4-BE49-F238E27FC236}">
                  <a16:creationId xmlns:a16="http://schemas.microsoft.com/office/drawing/2014/main" id="{A99B4FD5-8DF5-0B3F-634E-54D7228C75CE}"/>
                </a:ext>
              </a:extLst>
            </p:cNvPr>
            <p:cNvSpPr>
              <a:spLocks noChangeShapeType="1"/>
            </p:cNvSpPr>
            <p:nvPr/>
          </p:nvSpPr>
          <p:spPr bwMode="auto">
            <a:xfrm flipH="1" flipV="1">
              <a:off x="2418" y="2842"/>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43" name="Line 591">
              <a:extLst>
                <a:ext uri="{FF2B5EF4-FFF2-40B4-BE49-F238E27FC236}">
                  <a16:creationId xmlns:a16="http://schemas.microsoft.com/office/drawing/2014/main" id="{860DCBB1-1828-B830-CEC4-00332121E7F9}"/>
                </a:ext>
              </a:extLst>
            </p:cNvPr>
            <p:cNvSpPr>
              <a:spLocks noChangeShapeType="1"/>
            </p:cNvSpPr>
            <p:nvPr/>
          </p:nvSpPr>
          <p:spPr bwMode="auto">
            <a:xfrm flipH="1" flipV="1">
              <a:off x="2512" y="2936"/>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44" name="Line 592">
              <a:extLst>
                <a:ext uri="{FF2B5EF4-FFF2-40B4-BE49-F238E27FC236}">
                  <a16:creationId xmlns:a16="http://schemas.microsoft.com/office/drawing/2014/main" id="{92BF1331-9D27-E9F1-903B-FF057418159E}"/>
                </a:ext>
              </a:extLst>
            </p:cNvPr>
            <p:cNvSpPr>
              <a:spLocks noChangeShapeType="1"/>
            </p:cNvSpPr>
            <p:nvPr/>
          </p:nvSpPr>
          <p:spPr bwMode="auto">
            <a:xfrm flipH="1" flipV="1">
              <a:off x="2573" y="2987"/>
              <a:ext cx="6"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45" name="Line 593">
              <a:extLst>
                <a:ext uri="{FF2B5EF4-FFF2-40B4-BE49-F238E27FC236}">
                  <a16:creationId xmlns:a16="http://schemas.microsoft.com/office/drawing/2014/main" id="{76DC555A-C3D2-9407-0BF0-A60BB4FC8CC8}"/>
                </a:ext>
              </a:extLst>
            </p:cNvPr>
            <p:cNvSpPr>
              <a:spLocks noChangeShapeType="1"/>
            </p:cNvSpPr>
            <p:nvPr/>
          </p:nvSpPr>
          <p:spPr bwMode="auto">
            <a:xfrm flipH="1" flipV="1">
              <a:off x="2427" y="2842"/>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46" name="Line 594">
              <a:extLst>
                <a:ext uri="{FF2B5EF4-FFF2-40B4-BE49-F238E27FC236}">
                  <a16:creationId xmlns:a16="http://schemas.microsoft.com/office/drawing/2014/main" id="{0ED652F1-CD60-2CD8-0505-F40F3B9C85E8}"/>
                </a:ext>
              </a:extLst>
            </p:cNvPr>
            <p:cNvSpPr>
              <a:spLocks noChangeShapeType="1"/>
            </p:cNvSpPr>
            <p:nvPr/>
          </p:nvSpPr>
          <p:spPr bwMode="auto">
            <a:xfrm flipH="1" flipV="1">
              <a:off x="2512" y="2927"/>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47" name="Line 595">
              <a:extLst>
                <a:ext uri="{FF2B5EF4-FFF2-40B4-BE49-F238E27FC236}">
                  <a16:creationId xmlns:a16="http://schemas.microsoft.com/office/drawing/2014/main" id="{FDCE07EF-714F-C3FF-79D1-7FE2EF71709E}"/>
                </a:ext>
              </a:extLst>
            </p:cNvPr>
            <p:cNvSpPr>
              <a:spLocks noChangeShapeType="1"/>
            </p:cNvSpPr>
            <p:nvPr/>
          </p:nvSpPr>
          <p:spPr bwMode="auto">
            <a:xfrm flipH="1" flipV="1">
              <a:off x="2512" y="2918"/>
              <a:ext cx="8"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48" name="Line 596">
              <a:extLst>
                <a:ext uri="{FF2B5EF4-FFF2-40B4-BE49-F238E27FC236}">
                  <a16:creationId xmlns:a16="http://schemas.microsoft.com/office/drawing/2014/main" id="{F03A24DB-6823-DFDC-C11C-1335A9E47F59}"/>
                </a:ext>
              </a:extLst>
            </p:cNvPr>
            <p:cNvSpPr>
              <a:spLocks noChangeShapeType="1"/>
            </p:cNvSpPr>
            <p:nvPr/>
          </p:nvSpPr>
          <p:spPr bwMode="auto">
            <a:xfrm flipH="1" flipV="1">
              <a:off x="2437" y="2842"/>
              <a:ext cx="6"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49" name="Line 597">
              <a:extLst>
                <a:ext uri="{FF2B5EF4-FFF2-40B4-BE49-F238E27FC236}">
                  <a16:creationId xmlns:a16="http://schemas.microsoft.com/office/drawing/2014/main" id="{A2423043-5156-3496-34C0-116FDCA6A875}"/>
                </a:ext>
              </a:extLst>
            </p:cNvPr>
            <p:cNvSpPr>
              <a:spLocks noChangeShapeType="1"/>
            </p:cNvSpPr>
            <p:nvPr/>
          </p:nvSpPr>
          <p:spPr bwMode="auto">
            <a:xfrm flipH="1" flipV="1">
              <a:off x="2512" y="2907"/>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50" name="Line 598">
              <a:extLst>
                <a:ext uri="{FF2B5EF4-FFF2-40B4-BE49-F238E27FC236}">
                  <a16:creationId xmlns:a16="http://schemas.microsoft.com/office/drawing/2014/main" id="{CA7802A0-8DE1-EA33-E91C-44FA5F9E4EB6}"/>
                </a:ext>
              </a:extLst>
            </p:cNvPr>
            <p:cNvSpPr>
              <a:spLocks noChangeShapeType="1"/>
            </p:cNvSpPr>
            <p:nvPr/>
          </p:nvSpPr>
          <p:spPr bwMode="auto">
            <a:xfrm flipH="1" flipV="1">
              <a:off x="2447" y="2842"/>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51" name="Line 599">
              <a:extLst>
                <a:ext uri="{FF2B5EF4-FFF2-40B4-BE49-F238E27FC236}">
                  <a16:creationId xmlns:a16="http://schemas.microsoft.com/office/drawing/2014/main" id="{3603982F-E7CD-9583-89A7-16CA1C9F29BF}"/>
                </a:ext>
              </a:extLst>
            </p:cNvPr>
            <p:cNvSpPr>
              <a:spLocks noChangeShapeType="1"/>
            </p:cNvSpPr>
            <p:nvPr/>
          </p:nvSpPr>
          <p:spPr bwMode="auto">
            <a:xfrm flipH="1" flipV="1">
              <a:off x="2512" y="2898"/>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52" name="Line 600">
              <a:extLst>
                <a:ext uri="{FF2B5EF4-FFF2-40B4-BE49-F238E27FC236}">
                  <a16:creationId xmlns:a16="http://schemas.microsoft.com/office/drawing/2014/main" id="{A66755F8-1E72-82C9-76B9-30E373FB4761}"/>
                </a:ext>
              </a:extLst>
            </p:cNvPr>
            <p:cNvSpPr>
              <a:spLocks noChangeShapeType="1"/>
            </p:cNvSpPr>
            <p:nvPr/>
          </p:nvSpPr>
          <p:spPr bwMode="auto">
            <a:xfrm flipH="1" flipV="1">
              <a:off x="2456" y="2842"/>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53" name="Line 601">
              <a:extLst>
                <a:ext uri="{FF2B5EF4-FFF2-40B4-BE49-F238E27FC236}">
                  <a16:creationId xmlns:a16="http://schemas.microsoft.com/office/drawing/2014/main" id="{4D17219A-C07E-D96B-9F56-295B3EDFFA16}"/>
                </a:ext>
              </a:extLst>
            </p:cNvPr>
            <p:cNvSpPr>
              <a:spLocks noChangeShapeType="1"/>
            </p:cNvSpPr>
            <p:nvPr/>
          </p:nvSpPr>
          <p:spPr bwMode="auto">
            <a:xfrm flipH="1" flipV="1">
              <a:off x="2512" y="2889"/>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54" name="Line 602">
              <a:extLst>
                <a:ext uri="{FF2B5EF4-FFF2-40B4-BE49-F238E27FC236}">
                  <a16:creationId xmlns:a16="http://schemas.microsoft.com/office/drawing/2014/main" id="{435AB847-9604-7652-CE9C-490BD08370FB}"/>
                </a:ext>
              </a:extLst>
            </p:cNvPr>
            <p:cNvSpPr>
              <a:spLocks noChangeShapeType="1"/>
            </p:cNvSpPr>
            <p:nvPr/>
          </p:nvSpPr>
          <p:spPr bwMode="auto">
            <a:xfrm flipH="1" flipV="1">
              <a:off x="2465" y="2842"/>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55" name="Line 603">
              <a:extLst>
                <a:ext uri="{FF2B5EF4-FFF2-40B4-BE49-F238E27FC236}">
                  <a16:creationId xmlns:a16="http://schemas.microsoft.com/office/drawing/2014/main" id="{0FC4F90C-E68C-2F13-8F1B-2AE784CEC07A}"/>
                </a:ext>
              </a:extLst>
            </p:cNvPr>
            <p:cNvSpPr>
              <a:spLocks noChangeShapeType="1"/>
            </p:cNvSpPr>
            <p:nvPr/>
          </p:nvSpPr>
          <p:spPr bwMode="auto">
            <a:xfrm flipH="1" flipV="1">
              <a:off x="2512" y="2880"/>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56" name="Line 604">
              <a:extLst>
                <a:ext uri="{FF2B5EF4-FFF2-40B4-BE49-F238E27FC236}">
                  <a16:creationId xmlns:a16="http://schemas.microsoft.com/office/drawing/2014/main" id="{981293E3-D97C-5141-466E-DAD956860BB8}"/>
                </a:ext>
              </a:extLst>
            </p:cNvPr>
            <p:cNvSpPr>
              <a:spLocks noChangeShapeType="1"/>
            </p:cNvSpPr>
            <p:nvPr/>
          </p:nvSpPr>
          <p:spPr bwMode="auto">
            <a:xfrm flipH="1" flipV="1">
              <a:off x="2476" y="2842"/>
              <a:ext cx="6"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57" name="Line 605">
              <a:extLst>
                <a:ext uri="{FF2B5EF4-FFF2-40B4-BE49-F238E27FC236}">
                  <a16:creationId xmlns:a16="http://schemas.microsoft.com/office/drawing/2014/main" id="{DAF5805D-0320-5DD1-93F2-8E1FE7D2F4A3}"/>
                </a:ext>
              </a:extLst>
            </p:cNvPr>
            <p:cNvSpPr>
              <a:spLocks noChangeShapeType="1"/>
            </p:cNvSpPr>
            <p:nvPr/>
          </p:nvSpPr>
          <p:spPr bwMode="auto">
            <a:xfrm flipH="1" flipV="1">
              <a:off x="2512" y="2869"/>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58" name="Line 606">
              <a:extLst>
                <a:ext uri="{FF2B5EF4-FFF2-40B4-BE49-F238E27FC236}">
                  <a16:creationId xmlns:a16="http://schemas.microsoft.com/office/drawing/2014/main" id="{62DB9AB9-41B2-0AC6-0E38-149C1919C84F}"/>
                </a:ext>
              </a:extLst>
            </p:cNvPr>
            <p:cNvSpPr>
              <a:spLocks noChangeShapeType="1"/>
            </p:cNvSpPr>
            <p:nvPr/>
          </p:nvSpPr>
          <p:spPr bwMode="auto">
            <a:xfrm flipH="1" flipV="1">
              <a:off x="2485" y="2842"/>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59" name="Line 607">
              <a:extLst>
                <a:ext uri="{FF2B5EF4-FFF2-40B4-BE49-F238E27FC236}">
                  <a16:creationId xmlns:a16="http://schemas.microsoft.com/office/drawing/2014/main" id="{68F5F8AF-970D-4FB8-E3D0-036A3DB1AD1C}"/>
                </a:ext>
              </a:extLst>
            </p:cNvPr>
            <p:cNvSpPr>
              <a:spLocks noChangeShapeType="1"/>
            </p:cNvSpPr>
            <p:nvPr/>
          </p:nvSpPr>
          <p:spPr bwMode="auto">
            <a:xfrm flipH="1" flipV="1">
              <a:off x="2512" y="2860"/>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60" name="Line 608">
              <a:extLst>
                <a:ext uri="{FF2B5EF4-FFF2-40B4-BE49-F238E27FC236}">
                  <a16:creationId xmlns:a16="http://schemas.microsoft.com/office/drawing/2014/main" id="{843226FB-EF6E-1FAE-2E2B-AF588E4B9B1E}"/>
                </a:ext>
              </a:extLst>
            </p:cNvPr>
            <p:cNvSpPr>
              <a:spLocks noChangeShapeType="1"/>
            </p:cNvSpPr>
            <p:nvPr/>
          </p:nvSpPr>
          <p:spPr bwMode="auto">
            <a:xfrm flipH="1" flipV="1">
              <a:off x="2494" y="2842"/>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61" name="Line 609">
              <a:extLst>
                <a:ext uri="{FF2B5EF4-FFF2-40B4-BE49-F238E27FC236}">
                  <a16:creationId xmlns:a16="http://schemas.microsoft.com/office/drawing/2014/main" id="{3D9B7907-3AE7-B98F-0DD5-49D6247987DD}"/>
                </a:ext>
              </a:extLst>
            </p:cNvPr>
            <p:cNvSpPr>
              <a:spLocks noChangeShapeType="1"/>
            </p:cNvSpPr>
            <p:nvPr/>
          </p:nvSpPr>
          <p:spPr bwMode="auto">
            <a:xfrm flipH="1" flipV="1">
              <a:off x="2512" y="2851"/>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62" name="Line 610">
              <a:extLst>
                <a:ext uri="{FF2B5EF4-FFF2-40B4-BE49-F238E27FC236}">
                  <a16:creationId xmlns:a16="http://schemas.microsoft.com/office/drawing/2014/main" id="{93CA53CA-05E1-CFB6-B6E3-8665BE016776}"/>
                </a:ext>
              </a:extLst>
            </p:cNvPr>
            <p:cNvSpPr>
              <a:spLocks noChangeShapeType="1"/>
            </p:cNvSpPr>
            <p:nvPr/>
          </p:nvSpPr>
          <p:spPr bwMode="auto">
            <a:xfrm flipH="1" flipV="1">
              <a:off x="2503" y="2842"/>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63" name="Line 611">
              <a:extLst>
                <a:ext uri="{FF2B5EF4-FFF2-40B4-BE49-F238E27FC236}">
                  <a16:creationId xmlns:a16="http://schemas.microsoft.com/office/drawing/2014/main" id="{07C95ABB-DE5F-E792-A23D-F50D48EBE257}"/>
                </a:ext>
              </a:extLst>
            </p:cNvPr>
            <p:cNvSpPr>
              <a:spLocks noChangeShapeType="1"/>
            </p:cNvSpPr>
            <p:nvPr/>
          </p:nvSpPr>
          <p:spPr bwMode="auto">
            <a:xfrm flipH="1" flipV="1">
              <a:off x="2514" y="2842"/>
              <a:ext cx="6"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64" name="Line 612">
              <a:extLst>
                <a:ext uri="{FF2B5EF4-FFF2-40B4-BE49-F238E27FC236}">
                  <a16:creationId xmlns:a16="http://schemas.microsoft.com/office/drawing/2014/main" id="{1A327723-AC20-8CE6-02B2-C8DE46AB1268}"/>
                </a:ext>
              </a:extLst>
            </p:cNvPr>
            <p:cNvSpPr>
              <a:spLocks noChangeShapeType="1"/>
            </p:cNvSpPr>
            <p:nvPr/>
          </p:nvSpPr>
          <p:spPr bwMode="auto">
            <a:xfrm flipH="1">
              <a:off x="2392" y="2834"/>
              <a:ext cx="4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65" name="Line 613">
              <a:extLst>
                <a:ext uri="{FF2B5EF4-FFF2-40B4-BE49-F238E27FC236}">
                  <a16:creationId xmlns:a16="http://schemas.microsoft.com/office/drawing/2014/main" id="{8689DD64-B0DD-800A-8BEB-6506C0A525C1}"/>
                </a:ext>
              </a:extLst>
            </p:cNvPr>
            <p:cNvSpPr>
              <a:spLocks noChangeShapeType="1"/>
            </p:cNvSpPr>
            <p:nvPr/>
          </p:nvSpPr>
          <p:spPr bwMode="auto">
            <a:xfrm>
              <a:off x="2225" y="2849"/>
              <a:ext cx="28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66" name="Line 614">
              <a:extLst>
                <a:ext uri="{FF2B5EF4-FFF2-40B4-BE49-F238E27FC236}">
                  <a16:creationId xmlns:a16="http://schemas.microsoft.com/office/drawing/2014/main" id="{9FFDFAF6-FDEB-7B0D-CFAA-435DD1ECCA0F}"/>
                </a:ext>
              </a:extLst>
            </p:cNvPr>
            <p:cNvSpPr>
              <a:spLocks noChangeShapeType="1"/>
            </p:cNvSpPr>
            <p:nvPr/>
          </p:nvSpPr>
          <p:spPr bwMode="auto">
            <a:xfrm>
              <a:off x="2225" y="2842"/>
              <a:ext cx="2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67" name="Line 615">
              <a:extLst>
                <a:ext uri="{FF2B5EF4-FFF2-40B4-BE49-F238E27FC236}">
                  <a16:creationId xmlns:a16="http://schemas.microsoft.com/office/drawing/2014/main" id="{2802E00A-F218-0A19-5E05-8576F7E95438}"/>
                </a:ext>
              </a:extLst>
            </p:cNvPr>
            <p:cNvSpPr>
              <a:spLocks noChangeShapeType="1"/>
            </p:cNvSpPr>
            <p:nvPr/>
          </p:nvSpPr>
          <p:spPr bwMode="auto">
            <a:xfrm>
              <a:off x="2225" y="2842"/>
              <a:ext cx="3" cy="5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68" name="Line 616">
              <a:extLst>
                <a:ext uri="{FF2B5EF4-FFF2-40B4-BE49-F238E27FC236}">
                  <a16:creationId xmlns:a16="http://schemas.microsoft.com/office/drawing/2014/main" id="{203321B9-4892-16AD-576A-06705D43FE1D}"/>
                </a:ext>
              </a:extLst>
            </p:cNvPr>
            <p:cNvSpPr>
              <a:spLocks noChangeShapeType="1"/>
            </p:cNvSpPr>
            <p:nvPr/>
          </p:nvSpPr>
          <p:spPr bwMode="auto">
            <a:xfrm flipV="1">
              <a:off x="1966" y="2814"/>
              <a:ext cx="3"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69" name="Line 617">
              <a:extLst>
                <a:ext uri="{FF2B5EF4-FFF2-40B4-BE49-F238E27FC236}">
                  <a16:creationId xmlns:a16="http://schemas.microsoft.com/office/drawing/2014/main" id="{B1500217-4761-30FF-11E0-7925B0EEA58D}"/>
                </a:ext>
              </a:extLst>
            </p:cNvPr>
            <p:cNvSpPr>
              <a:spLocks noChangeShapeType="1"/>
            </p:cNvSpPr>
            <p:nvPr/>
          </p:nvSpPr>
          <p:spPr bwMode="auto">
            <a:xfrm>
              <a:off x="1989" y="2808"/>
              <a:ext cx="10" cy="4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70" name="Line 618">
              <a:extLst>
                <a:ext uri="{FF2B5EF4-FFF2-40B4-BE49-F238E27FC236}">
                  <a16:creationId xmlns:a16="http://schemas.microsoft.com/office/drawing/2014/main" id="{1A9FC822-1E97-1829-B1A7-AD70B3BFD9EA}"/>
                </a:ext>
              </a:extLst>
            </p:cNvPr>
            <p:cNvSpPr>
              <a:spLocks noChangeShapeType="1"/>
            </p:cNvSpPr>
            <p:nvPr/>
          </p:nvSpPr>
          <p:spPr bwMode="auto">
            <a:xfrm>
              <a:off x="1964" y="2816"/>
              <a:ext cx="12"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71" name="Freeform 619">
              <a:extLst>
                <a:ext uri="{FF2B5EF4-FFF2-40B4-BE49-F238E27FC236}">
                  <a16:creationId xmlns:a16="http://schemas.microsoft.com/office/drawing/2014/main" id="{A4524279-C8BE-C5B2-4F59-3CA99D4B18F5}"/>
                </a:ext>
              </a:extLst>
            </p:cNvPr>
            <p:cNvSpPr>
              <a:spLocks/>
            </p:cNvSpPr>
            <p:nvPr/>
          </p:nvSpPr>
          <p:spPr bwMode="auto">
            <a:xfrm>
              <a:off x="2228" y="2777"/>
              <a:ext cx="67" cy="64"/>
            </a:xfrm>
            <a:custGeom>
              <a:avLst/>
              <a:gdLst>
                <a:gd name="T0" fmla="*/ 0 w 67"/>
                <a:gd name="T1" fmla="*/ 0 h 64"/>
                <a:gd name="T2" fmla="*/ 3 w 67"/>
                <a:gd name="T3" fmla="*/ 26 h 64"/>
                <a:gd name="T4" fmla="*/ 17 w 67"/>
                <a:gd name="T5" fmla="*/ 49 h 64"/>
                <a:gd name="T6" fmla="*/ 40 w 67"/>
                <a:gd name="T7" fmla="*/ 62 h 64"/>
                <a:gd name="T8" fmla="*/ 66 w 67"/>
                <a:gd name="T9" fmla="*/ 63 h 64"/>
                <a:gd name="T10" fmla="*/ 0 60000 65536"/>
                <a:gd name="T11" fmla="*/ 0 60000 65536"/>
                <a:gd name="T12" fmla="*/ 0 60000 65536"/>
                <a:gd name="T13" fmla="*/ 0 60000 65536"/>
                <a:gd name="T14" fmla="*/ 0 60000 65536"/>
                <a:gd name="T15" fmla="*/ 0 w 67"/>
                <a:gd name="T16" fmla="*/ 0 h 64"/>
                <a:gd name="T17" fmla="*/ 67 w 67"/>
                <a:gd name="T18" fmla="*/ 64 h 64"/>
              </a:gdLst>
              <a:ahLst/>
              <a:cxnLst>
                <a:cxn ang="T10">
                  <a:pos x="T0" y="T1"/>
                </a:cxn>
                <a:cxn ang="T11">
                  <a:pos x="T2" y="T3"/>
                </a:cxn>
                <a:cxn ang="T12">
                  <a:pos x="T4" y="T5"/>
                </a:cxn>
                <a:cxn ang="T13">
                  <a:pos x="T6" y="T7"/>
                </a:cxn>
                <a:cxn ang="T14">
                  <a:pos x="T8" y="T9"/>
                </a:cxn>
              </a:cxnLst>
              <a:rect l="T15" t="T16" r="T17" b="T18"/>
              <a:pathLst>
                <a:path w="67" h="64">
                  <a:moveTo>
                    <a:pt x="0" y="0"/>
                  </a:moveTo>
                  <a:lnTo>
                    <a:pt x="3" y="26"/>
                  </a:lnTo>
                  <a:lnTo>
                    <a:pt x="17" y="49"/>
                  </a:lnTo>
                  <a:lnTo>
                    <a:pt x="40" y="62"/>
                  </a:lnTo>
                  <a:lnTo>
                    <a:pt x="66" y="6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772" name="Line 620">
              <a:extLst>
                <a:ext uri="{FF2B5EF4-FFF2-40B4-BE49-F238E27FC236}">
                  <a16:creationId xmlns:a16="http://schemas.microsoft.com/office/drawing/2014/main" id="{EB75AAED-E6FF-61D4-11B2-D612E68CDAF4}"/>
                </a:ext>
              </a:extLst>
            </p:cNvPr>
            <p:cNvSpPr>
              <a:spLocks noChangeShapeType="1"/>
            </p:cNvSpPr>
            <p:nvPr/>
          </p:nvSpPr>
          <p:spPr bwMode="auto">
            <a:xfrm flipV="1">
              <a:off x="2288" y="2842"/>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73" name="Line 621">
              <a:extLst>
                <a:ext uri="{FF2B5EF4-FFF2-40B4-BE49-F238E27FC236}">
                  <a16:creationId xmlns:a16="http://schemas.microsoft.com/office/drawing/2014/main" id="{D48EAB25-3FBA-DB39-BD50-9C4AF8355ACF}"/>
                </a:ext>
              </a:extLst>
            </p:cNvPr>
            <p:cNvSpPr>
              <a:spLocks noChangeShapeType="1"/>
            </p:cNvSpPr>
            <p:nvPr/>
          </p:nvSpPr>
          <p:spPr bwMode="auto">
            <a:xfrm flipV="1">
              <a:off x="2225" y="2842"/>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74" name="Line 622">
              <a:extLst>
                <a:ext uri="{FF2B5EF4-FFF2-40B4-BE49-F238E27FC236}">
                  <a16:creationId xmlns:a16="http://schemas.microsoft.com/office/drawing/2014/main" id="{EAEDA81F-8E5B-C02F-1AC5-47F01BAC3688}"/>
                </a:ext>
              </a:extLst>
            </p:cNvPr>
            <p:cNvSpPr>
              <a:spLocks noChangeShapeType="1"/>
            </p:cNvSpPr>
            <p:nvPr/>
          </p:nvSpPr>
          <p:spPr bwMode="auto">
            <a:xfrm flipV="1">
              <a:off x="2138" y="2894"/>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75" name="Line 623">
              <a:extLst>
                <a:ext uri="{FF2B5EF4-FFF2-40B4-BE49-F238E27FC236}">
                  <a16:creationId xmlns:a16="http://schemas.microsoft.com/office/drawing/2014/main" id="{8DCC935C-C953-2DD0-E1CE-85E358569941}"/>
                </a:ext>
              </a:extLst>
            </p:cNvPr>
            <p:cNvSpPr>
              <a:spLocks noChangeShapeType="1"/>
            </p:cNvSpPr>
            <p:nvPr/>
          </p:nvSpPr>
          <p:spPr bwMode="auto">
            <a:xfrm flipV="1">
              <a:off x="2131" y="2894"/>
              <a:ext cx="6"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76" name="Line 624">
              <a:extLst>
                <a:ext uri="{FF2B5EF4-FFF2-40B4-BE49-F238E27FC236}">
                  <a16:creationId xmlns:a16="http://schemas.microsoft.com/office/drawing/2014/main" id="{78E7BCCB-7A3B-27EC-ADD0-8054A4249D45}"/>
                </a:ext>
              </a:extLst>
            </p:cNvPr>
            <p:cNvSpPr>
              <a:spLocks noChangeShapeType="1"/>
            </p:cNvSpPr>
            <p:nvPr/>
          </p:nvSpPr>
          <p:spPr bwMode="auto">
            <a:xfrm flipV="1">
              <a:off x="2121" y="2894"/>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77" name="Line 625">
              <a:extLst>
                <a:ext uri="{FF2B5EF4-FFF2-40B4-BE49-F238E27FC236}">
                  <a16:creationId xmlns:a16="http://schemas.microsoft.com/office/drawing/2014/main" id="{BC52A4E7-C571-5D07-8707-53DBF76B0341}"/>
                </a:ext>
              </a:extLst>
            </p:cNvPr>
            <p:cNvSpPr>
              <a:spLocks noChangeShapeType="1"/>
            </p:cNvSpPr>
            <p:nvPr/>
          </p:nvSpPr>
          <p:spPr bwMode="auto">
            <a:xfrm flipV="1">
              <a:off x="2112" y="2894"/>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78" name="Line 626">
              <a:extLst>
                <a:ext uri="{FF2B5EF4-FFF2-40B4-BE49-F238E27FC236}">
                  <a16:creationId xmlns:a16="http://schemas.microsoft.com/office/drawing/2014/main" id="{1D9DEA4F-4A5E-76BF-1919-12AF7C5A4A2E}"/>
                </a:ext>
              </a:extLst>
            </p:cNvPr>
            <p:cNvSpPr>
              <a:spLocks noChangeShapeType="1"/>
            </p:cNvSpPr>
            <p:nvPr/>
          </p:nvSpPr>
          <p:spPr bwMode="auto">
            <a:xfrm flipV="1">
              <a:off x="2103" y="2894"/>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79" name="Line 627">
              <a:extLst>
                <a:ext uri="{FF2B5EF4-FFF2-40B4-BE49-F238E27FC236}">
                  <a16:creationId xmlns:a16="http://schemas.microsoft.com/office/drawing/2014/main" id="{F7A572E6-8ACF-5E4E-9870-69EB03C9ABF3}"/>
                </a:ext>
              </a:extLst>
            </p:cNvPr>
            <p:cNvSpPr>
              <a:spLocks noChangeShapeType="1"/>
            </p:cNvSpPr>
            <p:nvPr/>
          </p:nvSpPr>
          <p:spPr bwMode="auto">
            <a:xfrm flipV="1">
              <a:off x="2094" y="2894"/>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80" name="Line 628">
              <a:extLst>
                <a:ext uri="{FF2B5EF4-FFF2-40B4-BE49-F238E27FC236}">
                  <a16:creationId xmlns:a16="http://schemas.microsoft.com/office/drawing/2014/main" id="{1F6C3BE9-20F4-11A5-0823-9F4292A7E097}"/>
                </a:ext>
              </a:extLst>
            </p:cNvPr>
            <p:cNvSpPr>
              <a:spLocks noChangeShapeType="1"/>
            </p:cNvSpPr>
            <p:nvPr/>
          </p:nvSpPr>
          <p:spPr bwMode="auto">
            <a:xfrm flipV="1">
              <a:off x="2201" y="2894"/>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81" name="Line 629">
              <a:extLst>
                <a:ext uri="{FF2B5EF4-FFF2-40B4-BE49-F238E27FC236}">
                  <a16:creationId xmlns:a16="http://schemas.microsoft.com/office/drawing/2014/main" id="{0FD6F522-CC37-DE00-D7A6-49D2D0660FEC}"/>
                </a:ext>
              </a:extLst>
            </p:cNvPr>
            <p:cNvSpPr>
              <a:spLocks noChangeShapeType="1"/>
            </p:cNvSpPr>
            <p:nvPr/>
          </p:nvSpPr>
          <p:spPr bwMode="auto">
            <a:xfrm flipV="1">
              <a:off x="2210" y="2894"/>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82" name="Line 630">
              <a:extLst>
                <a:ext uri="{FF2B5EF4-FFF2-40B4-BE49-F238E27FC236}">
                  <a16:creationId xmlns:a16="http://schemas.microsoft.com/office/drawing/2014/main" id="{4D9E73E4-6DFC-48EB-1375-9B5E6538B5B9}"/>
                </a:ext>
              </a:extLst>
            </p:cNvPr>
            <p:cNvSpPr>
              <a:spLocks noChangeShapeType="1"/>
            </p:cNvSpPr>
            <p:nvPr/>
          </p:nvSpPr>
          <p:spPr bwMode="auto">
            <a:xfrm flipV="1">
              <a:off x="2218" y="2894"/>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83" name="Line 631">
              <a:extLst>
                <a:ext uri="{FF2B5EF4-FFF2-40B4-BE49-F238E27FC236}">
                  <a16:creationId xmlns:a16="http://schemas.microsoft.com/office/drawing/2014/main" id="{C2C31418-B2F9-6D73-92B1-F6ED1FF944FF}"/>
                </a:ext>
              </a:extLst>
            </p:cNvPr>
            <p:cNvSpPr>
              <a:spLocks noChangeShapeType="1"/>
            </p:cNvSpPr>
            <p:nvPr/>
          </p:nvSpPr>
          <p:spPr bwMode="auto">
            <a:xfrm flipV="1">
              <a:off x="2227" y="2894"/>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84" name="Line 632">
              <a:extLst>
                <a:ext uri="{FF2B5EF4-FFF2-40B4-BE49-F238E27FC236}">
                  <a16:creationId xmlns:a16="http://schemas.microsoft.com/office/drawing/2014/main" id="{46977A10-EC4B-B075-2117-82AFB3B2C2F2}"/>
                </a:ext>
              </a:extLst>
            </p:cNvPr>
            <p:cNvSpPr>
              <a:spLocks noChangeShapeType="1"/>
            </p:cNvSpPr>
            <p:nvPr/>
          </p:nvSpPr>
          <p:spPr bwMode="auto">
            <a:xfrm flipV="1">
              <a:off x="2236" y="2894"/>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85" name="Line 633">
              <a:extLst>
                <a:ext uri="{FF2B5EF4-FFF2-40B4-BE49-F238E27FC236}">
                  <a16:creationId xmlns:a16="http://schemas.microsoft.com/office/drawing/2014/main" id="{DC6B8F67-40F6-CCF6-6955-C057E6C3A0A8}"/>
                </a:ext>
              </a:extLst>
            </p:cNvPr>
            <p:cNvSpPr>
              <a:spLocks noChangeShapeType="1"/>
            </p:cNvSpPr>
            <p:nvPr/>
          </p:nvSpPr>
          <p:spPr bwMode="auto">
            <a:xfrm flipV="1">
              <a:off x="2245" y="2894"/>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86" name="Line 634">
              <a:extLst>
                <a:ext uri="{FF2B5EF4-FFF2-40B4-BE49-F238E27FC236}">
                  <a16:creationId xmlns:a16="http://schemas.microsoft.com/office/drawing/2014/main" id="{347CDC4C-5F1A-08C3-5BA5-D8E78BE314C6}"/>
                </a:ext>
              </a:extLst>
            </p:cNvPr>
            <p:cNvSpPr>
              <a:spLocks noChangeShapeType="1"/>
            </p:cNvSpPr>
            <p:nvPr/>
          </p:nvSpPr>
          <p:spPr bwMode="auto">
            <a:xfrm flipV="1">
              <a:off x="2254" y="2894"/>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87" name="Line 635">
              <a:extLst>
                <a:ext uri="{FF2B5EF4-FFF2-40B4-BE49-F238E27FC236}">
                  <a16:creationId xmlns:a16="http://schemas.microsoft.com/office/drawing/2014/main" id="{482AB218-C998-5101-94B0-3CE718CA4758}"/>
                </a:ext>
              </a:extLst>
            </p:cNvPr>
            <p:cNvSpPr>
              <a:spLocks noChangeShapeType="1"/>
            </p:cNvSpPr>
            <p:nvPr/>
          </p:nvSpPr>
          <p:spPr bwMode="auto">
            <a:xfrm flipV="1">
              <a:off x="2262" y="2894"/>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88" name="Line 636">
              <a:extLst>
                <a:ext uri="{FF2B5EF4-FFF2-40B4-BE49-F238E27FC236}">
                  <a16:creationId xmlns:a16="http://schemas.microsoft.com/office/drawing/2014/main" id="{8A59FF2B-D39D-B9DA-8D61-BE1DB67376B2}"/>
                </a:ext>
              </a:extLst>
            </p:cNvPr>
            <p:cNvSpPr>
              <a:spLocks noChangeShapeType="1"/>
            </p:cNvSpPr>
            <p:nvPr/>
          </p:nvSpPr>
          <p:spPr bwMode="auto">
            <a:xfrm flipV="1">
              <a:off x="2271" y="2894"/>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89" name="Line 637">
              <a:extLst>
                <a:ext uri="{FF2B5EF4-FFF2-40B4-BE49-F238E27FC236}">
                  <a16:creationId xmlns:a16="http://schemas.microsoft.com/office/drawing/2014/main" id="{9D50E9AF-A6FF-670C-2042-9D4851C71290}"/>
                </a:ext>
              </a:extLst>
            </p:cNvPr>
            <p:cNvSpPr>
              <a:spLocks noChangeShapeType="1"/>
            </p:cNvSpPr>
            <p:nvPr/>
          </p:nvSpPr>
          <p:spPr bwMode="auto">
            <a:xfrm flipV="1">
              <a:off x="2280" y="2894"/>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90" name="Line 638">
              <a:extLst>
                <a:ext uri="{FF2B5EF4-FFF2-40B4-BE49-F238E27FC236}">
                  <a16:creationId xmlns:a16="http://schemas.microsoft.com/office/drawing/2014/main" id="{E961A425-F345-3104-3DE5-F5114D24188F}"/>
                </a:ext>
              </a:extLst>
            </p:cNvPr>
            <p:cNvSpPr>
              <a:spLocks noChangeShapeType="1"/>
            </p:cNvSpPr>
            <p:nvPr/>
          </p:nvSpPr>
          <p:spPr bwMode="auto">
            <a:xfrm flipV="1">
              <a:off x="2289" y="2894"/>
              <a:ext cx="6"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91" name="Line 639">
              <a:extLst>
                <a:ext uri="{FF2B5EF4-FFF2-40B4-BE49-F238E27FC236}">
                  <a16:creationId xmlns:a16="http://schemas.microsoft.com/office/drawing/2014/main" id="{F22615D7-E01A-4573-D857-20A6BE6F716F}"/>
                </a:ext>
              </a:extLst>
            </p:cNvPr>
            <p:cNvSpPr>
              <a:spLocks noChangeShapeType="1"/>
            </p:cNvSpPr>
            <p:nvPr/>
          </p:nvSpPr>
          <p:spPr bwMode="auto">
            <a:xfrm flipH="1">
              <a:off x="1978" y="2894"/>
              <a:ext cx="31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92" name="Line 640">
              <a:extLst>
                <a:ext uri="{FF2B5EF4-FFF2-40B4-BE49-F238E27FC236}">
                  <a16:creationId xmlns:a16="http://schemas.microsoft.com/office/drawing/2014/main" id="{B75569AE-4015-3801-6A0A-289331403B57}"/>
                </a:ext>
              </a:extLst>
            </p:cNvPr>
            <p:cNvSpPr>
              <a:spLocks noChangeShapeType="1"/>
            </p:cNvSpPr>
            <p:nvPr/>
          </p:nvSpPr>
          <p:spPr bwMode="auto">
            <a:xfrm>
              <a:off x="1979" y="2901"/>
              <a:ext cx="3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93" name="Line 641">
              <a:extLst>
                <a:ext uri="{FF2B5EF4-FFF2-40B4-BE49-F238E27FC236}">
                  <a16:creationId xmlns:a16="http://schemas.microsoft.com/office/drawing/2014/main" id="{2BD155C7-0716-2250-D195-1FBB653919ED}"/>
                </a:ext>
              </a:extLst>
            </p:cNvPr>
            <p:cNvSpPr>
              <a:spLocks noChangeShapeType="1"/>
            </p:cNvSpPr>
            <p:nvPr/>
          </p:nvSpPr>
          <p:spPr bwMode="auto">
            <a:xfrm>
              <a:off x="2308" y="2970"/>
              <a:ext cx="26" cy="0"/>
            </a:xfrm>
            <a:prstGeom prst="line">
              <a:avLst/>
            </a:prstGeom>
            <a:noFill/>
            <a:ln w="127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94" name="Line 642">
              <a:extLst>
                <a:ext uri="{FF2B5EF4-FFF2-40B4-BE49-F238E27FC236}">
                  <a16:creationId xmlns:a16="http://schemas.microsoft.com/office/drawing/2014/main" id="{B1A17FD3-AAEB-01C7-B3DF-7B30E97B0FA1}"/>
                </a:ext>
              </a:extLst>
            </p:cNvPr>
            <p:cNvSpPr>
              <a:spLocks noChangeShapeType="1"/>
            </p:cNvSpPr>
            <p:nvPr/>
          </p:nvSpPr>
          <p:spPr bwMode="auto">
            <a:xfrm flipV="1">
              <a:off x="2179" y="2872"/>
              <a:ext cx="0"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95" name="Line 643">
              <a:extLst>
                <a:ext uri="{FF2B5EF4-FFF2-40B4-BE49-F238E27FC236}">
                  <a16:creationId xmlns:a16="http://schemas.microsoft.com/office/drawing/2014/main" id="{C01D4F70-0B13-1B7C-DD91-0BEBB3D125D6}"/>
                </a:ext>
              </a:extLst>
            </p:cNvPr>
            <p:cNvSpPr>
              <a:spLocks noChangeShapeType="1"/>
            </p:cNvSpPr>
            <p:nvPr/>
          </p:nvSpPr>
          <p:spPr bwMode="auto">
            <a:xfrm>
              <a:off x="2179" y="2906"/>
              <a:ext cx="0" cy="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96" name="Line 644">
              <a:extLst>
                <a:ext uri="{FF2B5EF4-FFF2-40B4-BE49-F238E27FC236}">
                  <a16:creationId xmlns:a16="http://schemas.microsoft.com/office/drawing/2014/main" id="{2FA7FE74-9CF7-193C-15B5-BCE36DAC2FCD}"/>
                </a:ext>
              </a:extLst>
            </p:cNvPr>
            <p:cNvSpPr>
              <a:spLocks noChangeShapeType="1"/>
            </p:cNvSpPr>
            <p:nvPr/>
          </p:nvSpPr>
          <p:spPr bwMode="auto">
            <a:xfrm flipH="1" flipV="1">
              <a:off x="2123" y="2862"/>
              <a:ext cx="15" cy="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97" name="Line 645">
              <a:extLst>
                <a:ext uri="{FF2B5EF4-FFF2-40B4-BE49-F238E27FC236}">
                  <a16:creationId xmlns:a16="http://schemas.microsoft.com/office/drawing/2014/main" id="{27EFB5F3-8199-A31D-D181-E9D6A659FECE}"/>
                </a:ext>
              </a:extLst>
            </p:cNvPr>
            <p:cNvSpPr>
              <a:spLocks noChangeShapeType="1"/>
            </p:cNvSpPr>
            <p:nvPr/>
          </p:nvSpPr>
          <p:spPr bwMode="auto">
            <a:xfrm flipH="1">
              <a:off x="2074" y="2894"/>
              <a:ext cx="7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98" name="Line 646">
              <a:extLst>
                <a:ext uri="{FF2B5EF4-FFF2-40B4-BE49-F238E27FC236}">
                  <a16:creationId xmlns:a16="http://schemas.microsoft.com/office/drawing/2014/main" id="{140AAD96-E2C4-CCA2-4059-46EECADB107B}"/>
                </a:ext>
              </a:extLst>
            </p:cNvPr>
            <p:cNvSpPr>
              <a:spLocks noChangeShapeType="1"/>
            </p:cNvSpPr>
            <p:nvPr/>
          </p:nvSpPr>
          <p:spPr bwMode="auto">
            <a:xfrm>
              <a:off x="2074" y="2862"/>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799" name="Line 647">
              <a:extLst>
                <a:ext uri="{FF2B5EF4-FFF2-40B4-BE49-F238E27FC236}">
                  <a16:creationId xmlns:a16="http://schemas.microsoft.com/office/drawing/2014/main" id="{26479577-9CF1-403B-49FF-2127329824A9}"/>
                </a:ext>
              </a:extLst>
            </p:cNvPr>
            <p:cNvSpPr>
              <a:spLocks noChangeShapeType="1"/>
            </p:cNvSpPr>
            <p:nvPr/>
          </p:nvSpPr>
          <p:spPr bwMode="auto">
            <a:xfrm flipH="1">
              <a:off x="2060" y="2865"/>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00" name="Freeform 648">
              <a:extLst>
                <a:ext uri="{FF2B5EF4-FFF2-40B4-BE49-F238E27FC236}">
                  <a16:creationId xmlns:a16="http://schemas.microsoft.com/office/drawing/2014/main" id="{BB30F5F0-895A-42AC-EEF0-7DC6EE7153EF}"/>
                </a:ext>
              </a:extLst>
            </p:cNvPr>
            <p:cNvSpPr>
              <a:spLocks/>
            </p:cNvSpPr>
            <p:nvPr/>
          </p:nvSpPr>
          <p:spPr bwMode="auto">
            <a:xfrm>
              <a:off x="2039" y="2891"/>
              <a:ext cx="36" cy="17"/>
            </a:xfrm>
            <a:custGeom>
              <a:avLst/>
              <a:gdLst>
                <a:gd name="T0" fmla="*/ 35 w 36"/>
                <a:gd name="T1" fmla="*/ 0 h 17"/>
                <a:gd name="T2" fmla="*/ 21 w 36"/>
                <a:gd name="T3" fmla="*/ 0 h 17"/>
                <a:gd name="T4" fmla="*/ 0 w 36"/>
                <a:gd name="T5" fmla="*/ 16 h 17"/>
                <a:gd name="T6" fmla="*/ 0 60000 65536"/>
                <a:gd name="T7" fmla="*/ 0 60000 65536"/>
                <a:gd name="T8" fmla="*/ 0 60000 65536"/>
                <a:gd name="T9" fmla="*/ 0 w 36"/>
                <a:gd name="T10" fmla="*/ 0 h 17"/>
                <a:gd name="T11" fmla="*/ 36 w 36"/>
                <a:gd name="T12" fmla="*/ 17 h 17"/>
              </a:gdLst>
              <a:ahLst/>
              <a:cxnLst>
                <a:cxn ang="T6">
                  <a:pos x="T0" y="T1"/>
                </a:cxn>
                <a:cxn ang="T7">
                  <a:pos x="T2" y="T3"/>
                </a:cxn>
                <a:cxn ang="T8">
                  <a:pos x="T4" y="T5"/>
                </a:cxn>
              </a:cxnLst>
              <a:rect l="T9" t="T10" r="T11" b="T12"/>
              <a:pathLst>
                <a:path w="36" h="17">
                  <a:moveTo>
                    <a:pt x="35" y="0"/>
                  </a:moveTo>
                  <a:lnTo>
                    <a:pt x="21"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01" name="Line 649">
              <a:extLst>
                <a:ext uri="{FF2B5EF4-FFF2-40B4-BE49-F238E27FC236}">
                  <a16:creationId xmlns:a16="http://schemas.microsoft.com/office/drawing/2014/main" id="{68DFBE1E-8497-2920-0427-811409E0D21F}"/>
                </a:ext>
              </a:extLst>
            </p:cNvPr>
            <p:cNvSpPr>
              <a:spLocks noChangeShapeType="1"/>
            </p:cNvSpPr>
            <p:nvPr/>
          </p:nvSpPr>
          <p:spPr bwMode="auto">
            <a:xfrm flipH="1">
              <a:off x="2074" y="2862"/>
              <a:ext cx="4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02" name="Freeform 650">
              <a:extLst>
                <a:ext uri="{FF2B5EF4-FFF2-40B4-BE49-F238E27FC236}">
                  <a16:creationId xmlns:a16="http://schemas.microsoft.com/office/drawing/2014/main" id="{30939B77-7316-B996-14E1-92D192DECF8C}"/>
                </a:ext>
              </a:extLst>
            </p:cNvPr>
            <p:cNvSpPr>
              <a:spLocks/>
            </p:cNvSpPr>
            <p:nvPr/>
          </p:nvSpPr>
          <p:spPr bwMode="auto">
            <a:xfrm>
              <a:off x="2141" y="2869"/>
              <a:ext cx="30" cy="17"/>
            </a:xfrm>
            <a:custGeom>
              <a:avLst/>
              <a:gdLst>
                <a:gd name="T0" fmla="*/ 29 w 30"/>
                <a:gd name="T1" fmla="*/ 16 h 17"/>
                <a:gd name="T2" fmla="*/ 9 w 30"/>
                <a:gd name="T3" fmla="*/ 16 h 17"/>
                <a:gd name="T4" fmla="*/ 5 w 30"/>
                <a:gd name="T5" fmla="*/ 0 h 17"/>
                <a:gd name="T6" fmla="*/ 0 w 30"/>
                <a:gd name="T7" fmla="*/ 16 h 17"/>
                <a:gd name="T8" fmla="*/ 0 60000 65536"/>
                <a:gd name="T9" fmla="*/ 0 60000 65536"/>
                <a:gd name="T10" fmla="*/ 0 60000 65536"/>
                <a:gd name="T11" fmla="*/ 0 60000 65536"/>
                <a:gd name="T12" fmla="*/ 0 w 30"/>
                <a:gd name="T13" fmla="*/ 0 h 17"/>
                <a:gd name="T14" fmla="*/ 30 w 30"/>
                <a:gd name="T15" fmla="*/ 17 h 17"/>
              </a:gdLst>
              <a:ahLst/>
              <a:cxnLst>
                <a:cxn ang="T8">
                  <a:pos x="T0" y="T1"/>
                </a:cxn>
                <a:cxn ang="T9">
                  <a:pos x="T2" y="T3"/>
                </a:cxn>
                <a:cxn ang="T10">
                  <a:pos x="T4" y="T5"/>
                </a:cxn>
                <a:cxn ang="T11">
                  <a:pos x="T6" y="T7"/>
                </a:cxn>
              </a:cxnLst>
              <a:rect l="T12" t="T13" r="T14" b="T15"/>
              <a:pathLst>
                <a:path w="30" h="17">
                  <a:moveTo>
                    <a:pt x="29" y="16"/>
                  </a:moveTo>
                  <a:lnTo>
                    <a:pt x="9" y="16"/>
                  </a:lnTo>
                  <a:lnTo>
                    <a:pt x="5"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03" name="Freeform 651">
              <a:extLst>
                <a:ext uri="{FF2B5EF4-FFF2-40B4-BE49-F238E27FC236}">
                  <a16:creationId xmlns:a16="http://schemas.microsoft.com/office/drawing/2014/main" id="{58BECB27-EBA7-A0CD-4B08-4D72A263AF28}"/>
                </a:ext>
              </a:extLst>
            </p:cNvPr>
            <p:cNvSpPr>
              <a:spLocks/>
            </p:cNvSpPr>
            <p:nvPr/>
          </p:nvSpPr>
          <p:spPr bwMode="auto">
            <a:xfrm>
              <a:off x="2141" y="2883"/>
              <a:ext cx="17" cy="17"/>
            </a:xfrm>
            <a:custGeom>
              <a:avLst/>
              <a:gdLst>
                <a:gd name="T0" fmla="*/ 16 w 17"/>
                <a:gd name="T1" fmla="*/ 0 h 17"/>
                <a:gd name="T2" fmla="*/ 0 w 17"/>
                <a:gd name="T3" fmla="*/ 5 h 17"/>
                <a:gd name="T4" fmla="*/ 3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5"/>
                  </a:lnTo>
                  <a:lnTo>
                    <a:pt x="3"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04" name="Line 652">
              <a:extLst>
                <a:ext uri="{FF2B5EF4-FFF2-40B4-BE49-F238E27FC236}">
                  <a16:creationId xmlns:a16="http://schemas.microsoft.com/office/drawing/2014/main" id="{6242B280-2987-8896-EBCB-F167E715A9ED}"/>
                </a:ext>
              </a:extLst>
            </p:cNvPr>
            <p:cNvSpPr>
              <a:spLocks noChangeShapeType="1"/>
            </p:cNvSpPr>
            <p:nvPr/>
          </p:nvSpPr>
          <p:spPr bwMode="auto">
            <a:xfrm flipV="1">
              <a:off x="2150" y="2872"/>
              <a:ext cx="0"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05" name="Line 653">
              <a:extLst>
                <a:ext uri="{FF2B5EF4-FFF2-40B4-BE49-F238E27FC236}">
                  <a16:creationId xmlns:a16="http://schemas.microsoft.com/office/drawing/2014/main" id="{23AA3441-7DFF-61F6-8038-3D186B6BD56D}"/>
                </a:ext>
              </a:extLst>
            </p:cNvPr>
            <p:cNvSpPr>
              <a:spLocks noChangeShapeType="1"/>
            </p:cNvSpPr>
            <p:nvPr/>
          </p:nvSpPr>
          <p:spPr bwMode="auto">
            <a:xfrm flipV="1">
              <a:off x="2141" y="2872"/>
              <a:ext cx="0"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06" name="Line 654">
              <a:extLst>
                <a:ext uri="{FF2B5EF4-FFF2-40B4-BE49-F238E27FC236}">
                  <a16:creationId xmlns:a16="http://schemas.microsoft.com/office/drawing/2014/main" id="{85C91DFD-3ED2-F8E2-B8D5-B39A41702A19}"/>
                </a:ext>
              </a:extLst>
            </p:cNvPr>
            <p:cNvSpPr>
              <a:spLocks noChangeShapeType="1"/>
            </p:cNvSpPr>
            <p:nvPr/>
          </p:nvSpPr>
          <p:spPr bwMode="auto">
            <a:xfrm flipV="1">
              <a:off x="2170" y="2872"/>
              <a:ext cx="0"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07" name="Line 655">
              <a:extLst>
                <a:ext uri="{FF2B5EF4-FFF2-40B4-BE49-F238E27FC236}">
                  <a16:creationId xmlns:a16="http://schemas.microsoft.com/office/drawing/2014/main" id="{2CC1F171-9DBF-263A-FA97-87DF64303E66}"/>
                </a:ext>
              </a:extLst>
            </p:cNvPr>
            <p:cNvSpPr>
              <a:spLocks noChangeShapeType="1"/>
            </p:cNvSpPr>
            <p:nvPr/>
          </p:nvSpPr>
          <p:spPr bwMode="auto">
            <a:xfrm flipV="1">
              <a:off x="2169" y="2924"/>
              <a:ext cx="1" cy="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08" name="Line 656">
              <a:extLst>
                <a:ext uri="{FF2B5EF4-FFF2-40B4-BE49-F238E27FC236}">
                  <a16:creationId xmlns:a16="http://schemas.microsoft.com/office/drawing/2014/main" id="{76138C68-2172-88C3-CD78-3D1856D3FAFC}"/>
                </a:ext>
              </a:extLst>
            </p:cNvPr>
            <p:cNvSpPr>
              <a:spLocks noChangeShapeType="1"/>
            </p:cNvSpPr>
            <p:nvPr/>
          </p:nvSpPr>
          <p:spPr bwMode="auto">
            <a:xfrm>
              <a:off x="2170" y="2906"/>
              <a:ext cx="0" cy="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09" name="Line 657">
              <a:extLst>
                <a:ext uri="{FF2B5EF4-FFF2-40B4-BE49-F238E27FC236}">
                  <a16:creationId xmlns:a16="http://schemas.microsoft.com/office/drawing/2014/main" id="{4CD92A77-CF14-CAD4-CB09-747E13FF0A6E}"/>
                </a:ext>
              </a:extLst>
            </p:cNvPr>
            <p:cNvSpPr>
              <a:spLocks noChangeShapeType="1"/>
            </p:cNvSpPr>
            <p:nvPr/>
          </p:nvSpPr>
          <p:spPr bwMode="auto">
            <a:xfrm>
              <a:off x="2170" y="2920"/>
              <a:ext cx="0" cy="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10" name="Line 658">
              <a:extLst>
                <a:ext uri="{FF2B5EF4-FFF2-40B4-BE49-F238E27FC236}">
                  <a16:creationId xmlns:a16="http://schemas.microsoft.com/office/drawing/2014/main" id="{1DBFFF4C-E39F-07EE-3402-F8972F1BE975}"/>
                </a:ext>
              </a:extLst>
            </p:cNvPr>
            <p:cNvSpPr>
              <a:spLocks noChangeShapeType="1"/>
            </p:cNvSpPr>
            <p:nvPr/>
          </p:nvSpPr>
          <p:spPr bwMode="auto">
            <a:xfrm>
              <a:off x="2169" y="2920"/>
              <a:ext cx="0" cy="6"/>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11" name="Line 659">
              <a:extLst>
                <a:ext uri="{FF2B5EF4-FFF2-40B4-BE49-F238E27FC236}">
                  <a16:creationId xmlns:a16="http://schemas.microsoft.com/office/drawing/2014/main" id="{0EAD4BCA-9C69-72B2-E327-26A05046485C}"/>
                </a:ext>
              </a:extLst>
            </p:cNvPr>
            <p:cNvSpPr>
              <a:spLocks noChangeShapeType="1"/>
            </p:cNvSpPr>
            <p:nvPr/>
          </p:nvSpPr>
          <p:spPr bwMode="auto">
            <a:xfrm flipV="1">
              <a:off x="2141" y="2901"/>
              <a:ext cx="2" cy="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12" name="Line 660">
              <a:extLst>
                <a:ext uri="{FF2B5EF4-FFF2-40B4-BE49-F238E27FC236}">
                  <a16:creationId xmlns:a16="http://schemas.microsoft.com/office/drawing/2014/main" id="{D3243770-6911-E935-6837-B9B77009C6DA}"/>
                </a:ext>
              </a:extLst>
            </p:cNvPr>
            <p:cNvSpPr>
              <a:spLocks noChangeShapeType="1"/>
            </p:cNvSpPr>
            <p:nvPr/>
          </p:nvSpPr>
          <p:spPr bwMode="auto">
            <a:xfrm flipH="1" flipV="1">
              <a:off x="2141" y="2903"/>
              <a:ext cx="9"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13" name="Line 661">
              <a:extLst>
                <a:ext uri="{FF2B5EF4-FFF2-40B4-BE49-F238E27FC236}">
                  <a16:creationId xmlns:a16="http://schemas.microsoft.com/office/drawing/2014/main" id="{594A1605-612C-B787-5ED3-F090A9B92A9A}"/>
                </a:ext>
              </a:extLst>
            </p:cNvPr>
            <p:cNvSpPr>
              <a:spLocks noChangeShapeType="1"/>
            </p:cNvSpPr>
            <p:nvPr/>
          </p:nvSpPr>
          <p:spPr bwMode="auto">
            <a:xfrm flipH="1" flipV="1">
              <a:off x="2150" y="2924"/>
              <a:ext cx="2" cy="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14" name="Line 662">
              <a:extLst>
                <a:ext uri="{FF2B5EF4-FFF2-40B4-BE49-F238E27FC236}">
                  <a16:creationId xmlns:a16="http://schemas.microsoft.com/office/drawing/2014/main" id="{71484D79-E5BD-413E-3B4F-4ECE2294E820}"/>
                </a:ext>
              </a:extLst>
            </p:cNvPr>
            <p:cNvSpPr>
              <a:spLocks noChangeShapeType="1"/>
            </p:cNvSpPr>
            <p:nvPr/>
          </p:nvSpPr>
          <p:spPr bwMode="auto">
            <a:xfrm>
              <a:off x="2141" y="2906"/>
              <a:ext cx="0" cy="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15" name="Line 663">
              <a:extLst>
                <a:ext uri="{FF2B5EF4-FFF2-40B4-BE49-F238E27FC236}">
                  <a16:creationId xmlns:a16="http://schemas.microsoft.com/office/drawing/2014/main" id="{3B309839-3F81-A6FA-8654-5E0E51E1E10F}"/>
                </a:ext>
              </a:extLst>
            </p:cNvPr>
            <p:cNvSpPr>
              <a:spLocks noChangeShapeType="1"/>
            </p:cNvSpPr>
            <p:nvPr/>
          </p:nvSpPr>
          <p:spPr bwMode="auto">
            <a:xfrm>
              <a:off x="2150" y="2906"/>
              <a:ext cx="0" cy="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16" name="Freeform 664">
              <a:extLst>
                <a:ext uri="{FF2B5EF4-FFF2-40B4-BE49-F238E27FC236}">
                  <a16:creationId xmlns:a16="http://schemas.microsoft.com/office/drawing/2014/main" id="{AA5A3428-D453-6BD4-7C37-3402A89E110B}"/>
                </a:ext>
              </a:extLst>
            </p:cNvPr>
            <p:cNvSpPr>
              <a:spLocks/>
            </p:cNvSpPr>
            <p:nvPr/>
          </p:nvSpPr>
          <p:spPr bwMode="auto">
            <a:xfrm>
              <a:off x="2141" y="2918"/>
              <a:ext cx="17" cy="17"/>
            </a:xfrm>
            <a:custGeom>
              <a:avLst/>
              <a:gdLst>
                <a:gd name="T0" fmla="*/ 0 w 17"/>
                <a:gd name="T1" fmla="*/ 0 h 17"/>
                <a:gd name="T2" fmla="*/ 8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8"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17" name="Freeform 665">
              <a:extLst>
                <a:ext uri="{FF2B5EF4-FFF2-40B4-BE49-F238E27FC236}">
                  <a16:creationId xmlns:a16="http://schemas.microsoft.com/office/drawing/2014/main" id="{DB8298B9-66B3-0365-EA51-DBD340EAC1E1}"/>
                </a:ext>
              </a:extLst>
            </p:cNvPr>
            <p:cNvSpPr>
              <a:spLocks/>
            </p:cNvSpPr>
            <p:nvPr/>
          </p:nvSpPr>
          <p:spPr bwMode="auto">
            <a:xfrm>
              <a:off x="2141" y="2904"/>
              <a:ext cx="17" cy="17"/>
            </a:xfrm>
            <a:custGeom>
              <a:avLst/>
              <a:gdLst>
                <a:gd name="T0" fmla="*/ 16 w 17"/>
                <a:gd name="T1" fmla="*/ 16 h 17"/>
                <a:gd name="T2" fmla="*/ 8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8"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18" name="Line 666">
              <a:extLst>
                <a:ext uri="{FF2B5EF4-FFF2-40B4-BE49-F238E27FC236}">
                  <a16:creationId xmlns:a16="http://schemas.microsoft.com/office/drawing/2014/main" id="{4300CF75-7723-1C19-5E5B-40A8DBD23944}"/>
                </a:ext>
              </a:extLst>
            </p:cNvPr>
            <p:cNvSpPr>
              <a:spLocks noChangeShapeType="1"/>
            </p:cNvSpPr>
            <p:nvPr/>
          </p:nvSpPr>
          <p:spPr bwMode="auto">
            <a:xfrm>
              <a:off x="2152" y="2920"/>
              <a:ext cx="0" cy="6"/>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19" name="Freeform 667">
              <a:extLst>
                <a:ext uri="{FF2B5EF4-FFF2-40B4-BE49-F238E27FC236}">
                  <a16:creationId xmlns:a16="http://schemas.microsoft.com/office/drawing/2014/main" id="{97FE131D-1DF7-B5F7-E37C-D3DC763BD0BC}"/>
                </a:ext>
              </a:extLst>
            </p:cNvPr>
            <p:cNvSpPr>
              <a:spLocks/>
            </p:cNvSpPr>
            <p:nvPr/>
          </p:nvSpPr>
          <p:spPr bwMode="auto">
            <a:xfrm>
              <a:off x="2150" y="2920"/>
              <a:ext cx="21" cy="17"/>
            </a:xfrm>
            <a:custGeom>
              <a:avLst/>
              <a:gdLst>
                <a:gd name="T0" fmla="*/ 0 w 21"/>
                <a:gd name="T1" fmla="*/ 0 h 17"/>
                <a:gd name="T2" fmla="*/ 0 w 21"/>
                <a:gd name="T3" fmla="*/ 16 h 17"/>
                <a:gd name="T4" fmla="*/ 20 w 21"/>
                <a:gd name="T5" fmla="*/ 16 h 17"/>
                <a:gd name="T6" fmla="*/ 0 60000 65536"/>
                <a:gd name="T7" fmla="*/ 0 60000 65536"/>
                <a:gd name="T8" fmla="*/ 0 60000 65536"/>
                <a:gd name="T9" fmla="*/ 0 w 21"/>
                <a:gd name="T10" fmla="*/ 0 h 17"/>
                <a:gd name="T11" fmla="*/ 21 w 21"/>
                <a:gd name="T12" fmla="*/ 17 h 17"/>
              </a:gdLst>
              <a:ahLst/>
              <a:cxnLst>
                <a:cxn ang="T6">
                  <a:pos x="T0" y="T1"/>
                </a:cxn>
                <a:cxn ang="T7">
                  <a:pos x="T2" y="T3"/>
                </a:cxn>
                <a:cxn ang="T8">
                  <a:pos x="T4" y="T5"/>
                </a:cxn>
              </a:cxnLst>
              <a:rect l="T9" t="T10" r="T11" b="T12"/>
              <a:pathLst>
                <a:path w="21" h="17">
                  <a:moveTo>
                    <a:pt x="0" y="0"/>
                  </a:moveTo>
                  <a:lnTo>
                    <a:pt x="0" y="16"/>
                  </a:lnTo>
                  <a:lnTo>
                    <a:pt x="2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20" name="Line 668">
              <a:extLst>
                <a:ext uri="{FF2B5EF4-FFF2-40B4-BE49-F238E27FC236}">
                  <a16:creationId xmlns:a16="http://schemas.microsoft.com/office/drawing/2014/main" id="{60392331-8D4A-8657-931A-E448D1C45311}"/>
                </a:ext>
              </a:extLst>
            </p:cNvPr>
            <p:cNvSpPr>
              <a:spLocks noChangeShapeType="1"/>
            </p:cNvSpPr>
            <p:nvPr/>
          </p:nvSpPr>
          <p:spPr bwMode="auto">
            <a:xfrm flipH="1">
              <a:off x="2152" y="2926"/>
              <a:ext cx="1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21" name="Line 669">
              <a:extLst>
                <a:ext uri="{FF2B5EF4-FFF2-40B4-BE49-F238E27FC236}">
                  <a16:creationId xmlns:a16="http://schemas.microsoft.com/office/drawing/2014/main" id="{13ADA612-58E5-8A21-CB41-494AA32B21B0}"/>
                </a:ext>
              </a:extLst>
            </p:cNvPr>
            <p:cNvSpPr>
              <a:spLocks noChangeShapeType="1"/>
            </p:cNvSpPr>
            <p:nvPr/>
          </p:nvSpPr>
          <p:spPr bwMode="auto">
            <a:xfrm>
              <a:off x="2150" y="2918"/>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22" name="Line 670">
              <a:extLst>
                <a:ext uri="{FF2B5EF4-FFF2-40B4-BE49-F238E27FC236}">
                  <a16:creationId xmlns:a16="http://schemas.microsoft.com/office/drawing/2014/main" id="{E3C5EF1A-0C69-B0A3-29E7-DA2726378102}"/>
                </a:ext>
              </a:extLst>
            </p:cNvPr>
            <p:cNvSpPr>
              <a:spLocks noChangeShapeType="1"/>
            </p:cNvSpPr>
            <p:nvPr/>
          </p:nvSpPr>
          <p:spPr bwMode="auto">
            <a:xfrm flipH="1">
              <a:off x="2146" y="2869"/>
              <a:ext cx="2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23" name="Freeform 671">
              <a:extLst>
                <a:ext uri="{FF2B5EF4-FFF2-40B4-BE49-F238E27FC236}">
                  <a16:creationId xmlns:a16="http://schemas.microsoft.com/office/drawing/2014/main" id="{0AB91BF1-5594-CF1E-DFCE-568BCCF3CF0A}"/>
                </a:ext>
              </a:extLst>
            </p:cNvPr>
            <p:cNvSpPr>
              <a:spLocks/>
            </p:cNvSpPr>
            <p:nvPr/>
          </p:nvSpPr>
          <p:spPr bwMode="auto">
            <a:xfrm>
              <a:off x="2170" y="2869"/>
              <a:ext cx="17" cy="17"/>
            </a:xfrm>
            <a:custGeom>
              <a:avLst/>
              <a:gdLst>
                <a:gd name="T0" fmla="*/ 16 w 17"/>
                <a:gd name="T1" fmla="*/ 16 h 17"/>
                <a:gd name="T2" fmla="*/ 8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8"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24" name="Line 672">
              <a:extLst>
                <a:ext uri="{FF2B5EF4-FFF2-40B4-BE49-F238E27FC236}">
                  <a16:creationId xmlns:a16="http://schemas.microsoft.com/office/drawing/2014/main" id="{37053338-01CB-312B-C8FC-6DB81D512834}"/>
                </a:ext>
              </a:extLst>
            </p:cNvPr>
            <p:cNvSpPr>
              <a:spLocks noChangeShapeType="1"/>
            </p:cNvSpPr>
            <p:nvPr/>
          </p:nvSpPr>
          <p:spPr bwMode="auto">
            <a:xfrm flipH="1">
              <a:off x="2141" y="2883"/>
              <a:ext cx="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25" name="Freeform 673">
              <a:extLst>
                <a:ext uri="{FF2B5EF4-FFF2-40B4-BE49-F238E27FC236}">
                  <a16:creationId xmlns:a16="http://schemas.microsoft.com/office/drawing/2014/main" id="{EA370300-DF5E-4C31-9024-BB1CAD5C60C8}"/>
                </a:ext>
              </a:extLst>
            </p:cNvPr>
            <p:cNvSpPr>
              <a:spLocks/>
            </p:cNvSpPr>
            <p:nvPr/>
          </p:nvSpPr>
          <p:spPr bwMode="auto">
            <a:xfrm>
              <a:off x="2170" y="2918"/>
              <a:ext cx="17" cy="17"/>
            </a:xfrm>
            <a:custGeom>
              <a:avLst/>
              <a:gdLst>
                <a:gd name="T0" fmla="*/ 0 w 17"/>
                <a:gd name="T1" fmla="*/ 0 h 17"/>
                <a:gd name="T2" fmla="*/ 8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8"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26" name="Freeform 674">
              <a:extLst>
                <a:ext uri="{FF2B5EF4-FFF2-40B4-BE49-F238E27FC236}">
                  <a16:creationId xmlns:a16="http://schemas.microsoft.com/office/drawing/2014/main" id="{1B0AA6AD-6C24-FD06-7BB1-327258E3CC32}"/>
                </a:ext>
              </a:extLst>
            </p:cNvPr>
            <p:cNvSpPr>
              <a:spLocks/>
            </p:cNvSpPr>
            <p:nvPr/>
          </p:nvSpPr>
          <p:spPr bwMode="auto">
            <a:xfrm>
              <a:off x="2170" y="2904"/>
              <a:ext cx="17" cy="17"/>
            </a:xfrm>
            <a:custGeom>
              <a:avLst/>
              <a:gdLst>
                <a:gd name="T0" fmla="*/ 16 w 17"/>
                <a:gd name="T1" fmla="*/ 16 h 17"/>
                <a:gd name="T2" fmla="*/ 8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8"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27" name="Line 675">
              <a:extLst>
                <a:ext uri="{FF2B5EF4-FFF2-40B4-BE49-F238E27FC236}">
                  <a16:creationId xmlns:a16="http://schemas.microsoft.com/office/drawing/2014/main" id="{1EF917E5-F1FE-0205-F8BE-BCAD2AB7F382}"/>
                </a:ext>
              </a:extLst>
            </p:cNvPr>
            <p:cNvSpPr>
              <a:spLocks noChangeShapeType="1"/>
            </p:cNvSpPr>
            <p:nvPr/>
          </p:nvSpPr>
          <p:spPr bwMode="auto">
            <a:xfrm>
              <a:off x="2146" y="2920"/>
              <a:ext cx="2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28" name="Line 676">
              <a:extLst>
                <a:ext uri="{FF2B5EF4-FFF2-40B4-BE49-F238E27FC236}">
                  <a16:creationId xmlns:a16="http://schemas.microsoft.com/office/drawing/2014/main" id="{3D47E9D7-A508-009F-57B5-49268AFBC2FC}"/>
                </a:ext>
              </a:extLst>
            </p:cNvPr>
            <p:cNvSpPr>
              <a:spLocks noChangeShapeType="1"/>
            </p:cNvSpPr>
            <p:nvPr/>
          </p:nvSpPr>
          <p:spPr bwMode="auto">
            <a:xfrm flipH="1">
              <a:off x="2138" y="2886"/>
              <a:ext cx="4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29" name="Line 677">
              <a:extLst>
                <a:ext uri="{FF2B5EF4-FFF2-40B4-BE49-F238E27FC236}">
                  <a16:creationId xmlns:a16="http://schemas.microsoft.com/office/drawing/2014/main" id="{4D03D7EF-2163-2C92-B274-7CEC8D7664EB}"/>
                </a:ext>
              </a:extLst>
            </p:cNvPr>
            <p:cNvSpPr>
              <a:spLocks noChangeShapeType="1"/>
            </p:cNvSpPr>
            <p:nvPr/>
          </p:nvSpPr>
          <p:spPr bwMode="auto">
            <a:xfrm>
              <a:off x="2141" y="2884"/>
              <a:ext cx="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30" name="Line 678">
              <a:extLst>
                <a:ext uri="{FF2B5EF4-FFF2-40B4-BE49-F238E27FC236}">
                  <a16:creationId xmlns:a16="http://schemas.microsoft.com/office/drawing/2014/main" id="{FFF1EA4F-C876-A6B3-46EF-9968F894B57B}"/>
                </a:ext>
              </a:extLst>
            </p:cNvPr>
            <p:cNvSpPr>
              <a:spLocks noChangeShapeType="1"/>
            </p:cNvSpPr>
            <p:nvPr/>
          </p:nvSpPr>
          <p:spPr bwMode="auto">
            <a:xfrm>
              <a:off x="2141" y="2903"/>
              <a:ext cx="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31" name="Freeform 679">
              <a:extLst>
                <a:ext uri="{FF2B5EF4-FFF2-40B4-BE49-F238E27FC236}">
                  <a16:creationId xmlns:a16="http://schemas.microsoft.com/office/drawing/2014/main" id="{13D5A221-C834-3592-529B-A68E28984628}"/>
                </a:ext>
              </a:extLst>
            </p:cNvPr>
            <p:cNvSpPr>
              <a:spLocks/>
            </p:cNvSpPr>
            <p:nvPr/>
          </p:nvSpPr>
          <p:spPr bwMode="auto">
            <a:xfrm>
              <a:off x="1999" y="2848"/>
              <a:ext cx="35" cy="21"/>
            </a:xfrm>
            <a:custGeom>
              <a:avLst/>
              <a:gdLst>
                <a:gd name="T0" fmla="*/ 0 w 35"/>
                <a:gd name="T1" fmla="*/ 0 h 21"/>
                <a:gd name="T2" fmla="*/ 14 w 35"/>
                <a:gd name="T3" fmla="*/ 17 h 21"/>
                <a:gd name="T4" fmla="*/ 34 w 35"/>
                <a:gd name="T5" fmla="*/ 20 h 21"/>
                <a:gd name="T6" fmla="*/ 0 60000 65536"/>
                <a:gd name="T7" fmla="*/ 0 60000 65536"/>
                <a:gd name="T8" fmla="*/ 0 60000 65536"/>
                <a:gd name="T9" fmla="*/ 0 w 35"/>
                <a:gd name="T10" fmla="*/ 0 h 21"/>
                <a:gd name="T11" fmla="*/ 35 w 35"/>
                <a:gd name="T12" fmla="*/ 21 h 21"/>
              </a:gdLst>
              <a:ahLst/>
              <a:cxnLst>
                <a:cxn ang="T6">
                  <a:pos x="T0" y="T1"/>
                </a:cxn>
                <a:cxn ang="T7">
                  <a:pos x="T2" y="T3"/>
                </a:cxn>
                <a:cxn ang="T8">
                  <a:pos x="T4" y="T5"/>
                </a:cxn>
              </a:cxnLst>
              <a:rect l="T9" t="T10" r="T11" b="T12"/>
              <a:pathLst>
                <a:path w="35" h="21">
                  <a:moveTo>
                    <a:pt x="0" y="0"/>
                  </a:moveTo>
                  <a:lnTo>
                    <a:pt x="14" y="17"/>
                  </a:lnTo>
                  <a:lnTo>
                    <a:pt x="34" y="2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32" name="Freeform 680">
              <a:extLst>
                <a:ext uri="{FF2B5EF4-FFF2-40B4-BE49-F238E27FC236}">
                  <a16:creationId xmlns:a16="http://schemas.microsoft.com/office/drawing/2014/main" id="{944002D0-83F3-40DB-7BA1-882F88F9460B}"/>
                </a:ext>
              </a:extLst>
            </p:cNvPr>
            <p:cNvSpPr>
              <a:spLocks/>
            </p:cNvSpPr>
            <p:nvPr/>
          </p:nvSpPr>
          <p:spPr bwMode="auto">
            <a:xfrm>
              <a:off x="1976" y="2854"/>
              <a:ext cx="64" cy="39"/>
            </a:xfrm>
            <a:custGeom>
              <a:avLst/>
              <a:gdLst>
                <a:gd name="T0" fmla="*/ 0 w 64"/>
                <a:gd name="T1" fmla="*/ 0 h 39"/>
                <a:gd name="T2" fmla="*/ 14 w 64"/>
                <a:gd name="T3" fmla="*/ 23 h 39"/>
                <a:gd name="T4" fmla="*/ 37 w 64"/>
                <a:gd name="T5" fmla="*/ 37 h 39"/>
                <a:gd name="T6" fmla="*/ 63 w 64"/>
                <a:gd name="T7" fmla="*/ 38 h 39"/>
                <a:gd name="T8" fmla="*/ 0 60000 65536"/>
                <a:gd name="T9" fmla="*/ 0 60000 65536"/>
                <a:gd name="T10" fmla="*/ 0 60000 65536"/>
                <a:gd name="T11" fmla="*/ 0 60000 65536"/>
                <a:gd name="T12" fmla="*/ 0 w 64"/>
                <a:gd name="T13" fmla="*/ 0 h 39"/>
                <a:gd name="T14" fmla="*/ 64 w 64"/>
                <a:gd name="T15" fmla="*/ 39 h 39"/>
              </a:gdLst>
              <a:ahLst/>
              <a:cxnLst>
                <a:cxn ang="T8">
                  <a:pos x="T0" y="T1"/>
                </a:cxn>
                <a:cxn ang="T9">
                  <a:pos x="T2" y="T3"/>
                </a:cxn>
                <a:cxn ang="T10">
                  <a:pos x="T4" y="T5"/>
                </a:cxn>
                <a:cxn ang="T11">
                  <a:pos x="T6" y="T7"/>
                </a:cxn>
              </a:cxnLst>
              <a:rect l="T12" t="T13" r="T14" b="T15"/>
              <a:pathLst>
                <a:path w="64" h="39">
                  <a:moveTo>
                    <a:pt x="0" y="0"/>
                  </a:moveTo>
                  <a:lnTo>
                    <a:pt x="14" y="23"/>
                  </a:lnTo>
                  <a:lnTo>
                    <a:pt x="37" y="37"/>
                  </a:lnTo>
                  <a:lnTo>
                    <a:pt x="63" y="3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33" name="Line 681">
              <a:extLst>
                <a:ext uri="{FF2B5EF4-FFF2-40B4-BE49-F238E27FC236}">
                  <a16:creationId xmlns:a16="http://schemas.microsoft.com/office/drawing/2014/main" id="{E741B05E-0B02-9BDC-C3EB-E72990856395}"/>
                </a:ext>
              </a:extLst>
            </p:cNvPr>
            <p:cNvSpPr>
              <a:spLocks noChangeShapeType="1"/>
            </p:cNvSpPr>
            <p:nvPr/>
          </p:nvSpPr>
          <p:spPr bwMode="auto">
            <a:xfrm flipH="1">
              <a:off x="2034" y="2892"/>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34" name="Line 682">
              <a:extLst>
                <a:ext uri="{FF2B5EF4-FFF2-40B4-BE49-F238E27FC236}">
                  <a16:creationId xmlns:a16="http://schemas.microsoft.com/office/drawing/2014/main" id="{554ACE81-76E1-3F00-4AF4-F835E939E0BC}"/>
                </a:ext>
              </a:extLst>
            </p:cNvPr>
            <p:cNvSpPr>
              <a:spLocks noChangeShapeType="1"/>
            </p:cNvSpPr>
            <p:nvPr/>
          </p:nvSpPr>
          <p:spPr bwMode="auto">
            <a:xfrm flipH="1">
              <a:off x="2033" y="2865"/>
              <a:ext cx="27"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35" name="Line 683">
              <a:extLst>
                <a:ext uri="{FF2B5EF4-FFF2-40B4-BE49-F238E27FC236}">
                  <a16:creationId xmlns:a16="http://schemas.microsoft.com/office/drawing/2014/main" id="{1A23C04A-6916-ADAC-D415-DFA8C90D2A14}"/>
                </a:ext>
              </a:extLst>
            </p:cNvPr>
            <p:cNvSpPr>
              <a:spLocks noChangeShapeType="1"/>
            </p:cNvSpPr>
            <p:nvPr/>
          </p:nvSpPr>
          <p:spPr bwMode="auto">
            <a:xfrm flipV="1">
              <a:off x="2295" y="2923"/>
              <a:ext cx="8"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36" name="Line 684">
              <a:extLst>
                <a:ext uri="{FF2B5EF4-FFF2-40B4-BE49-F238E27FC236}">
                  <a16:creationId xmlns:a16="http://schemas.microsoft.com/office/drawing/2014/main" id="{203FD3B4-A1B5-D785-DEEE-92042DDA1687}"/>
                </a:ext>
              </a:extLst>
            </p:cNvPr>
            <p:cNvSpPr>
              <a:spLocks noChangeShapeType="1"/>
            </p:cNvSpPr>
            <p:nvPr/>
          </p:nvSpPr>
          <p:spPr bwMode="auto">
            <a:xfrm flipV="1">
              <a:off x="2295" y="2913"/>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37" name="Line 685">
              <a:extLst>
                <a:ext uri="{FF2B5EF4-FFF2-40B4-BE49-F238E27FC236}">
                  <a16:creationId xmlns:a16="http://schemas.microsoft.com/office/drawing/2014/main" id="{D95630AB-A065-0223-0438-75AD57DE9AA4}"/>
                </a:ext>
              </a:extLst>
            </p:cNvPr>
            <p:cNvSpPr>
              <a:spLocks noChangeShapeType="1"/>
            </p:cNvSpPr>
            <p:nvPr/>
          </p:nvSpPr>
          <p:spPr bwMode="auto">
            <a:xfrm flipV="1">
              <a:off x="2295" y="2904"/>
              <a:ext cx="8"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38" name="Line 686">
              <a:extLst>
                <a:ext uri="{FF2B5EF4-FFF2-40B4-BE49-F238E27FC236}">
                  <a16:creationId xmlns:a16="http://schemas.microsoft.com/office/drawing/2014/main" id="{A258F4E5-48FD-E7A0-1FF5-2D1ED33EFECF}"/>
                </a:ext>
              </a:extLst>
            </p:cNvPr>
            <p:cNvSpPr>
              <a:spLocks noChangeShapeType="1"/>
            </p:cNvSpPr>
            <p:nvPr/>
          </p:nvSpPr>
          <p:spPr bwMode="auto">
            <a:xfrm flipV="1">
              <a:off x="2295" y="2901"/>
              <a:ext cx="3" cy="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39" name="Line 687">
              <a:extLst>
                <a:ext uri="{FF2B5EF4-FFF2-40B4-BE49-F238E27FC236}">
                  <a16:creationId xmlns:a16="http://schemas.microsoft.com/office/drawing/2014/main" id="{B62656DB-C4D0-43BB-EFE8-348D94545250}"/>
                </a:ext>
              </a:extLst>
            </p:cNvPr>
            <p:cNvSpPr>
              <a:spLocks noChangeShapeType="1"/>
            </p:cNvSpPr>
            <p:nvPr/>
          </p:nvSpPr>
          <p:spPr bwMode="auto">
            <a:xfrm flipV="1">
              <a:off x="2298" y="2930"/>
              <a:ext cx="5"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40" name="Line 688">
              <a:extLst>
                <a:ext uri="{FF2B5EF4-FFF2-40B4-BE49-F238E27FC236}">
                  <a16:creationId xmlns:a16="http://schemas.microsoft.com/office/drawing/2014/main" id="{3E0B5522-3CE8-A88F-A54F-E7F9D2E7DA03}"/>
                </a:ext>
              </a:extLst>
            </p:cNvPr>
            <p:cNvSpPr>
              <a:spLocks noChangeShapeType="1"/>
            </p:cNvSpPr>
            <p:nvPr/>
          </p:nvSpPr>
          <p:spPr bwMode="auto">
            <a:xfrm>
              <a:off x="2396" y="2851"/>
              <a:ext cx="3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41" name="Freeform 689">
              <a:extLst>
                <a:ext uri="{FF2B5EF4-FFF2-40B4-BE49-F238E27FC236}">
                  <a16:creationId xmlns:a16="http://schemas.microsoft.com/office/drawing/2014/main" id="{A7EEBFAF-BDCA-CB91-F1E2-79D5B9F889A0}"/>
                </a:ext>
              </a:extLst>
            </p:cNvPr>
            <p:cNvSpPr>
              <a:spLocks/>
            </p:cNvSpPr>
            <p:nvPr/>
          </p:nvSpPr>
          <p:spPr bwMode="auto">
            <a:xfrm>
              <a:off x="2425" y="2849"/>
              <a:ext cx="17" cy="17"/>
            </a:xfrm>
            <a:custGeom>
              <a:avLst/>
              <a:gdLst>
                <a:gd name="T0" fmla="*/ 16 w 17"/>
                <a:gd name="T1" fmla="*/ 0 h 17"/>
                <a:gd name="T2" fmla="*/ 16 w 17"/>
                <a:gd name="T3" fmla="*/ 1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16" y="1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42" name="Line 690">
              <a:extLst>
                <a:ext uri="{FF2B5EF4-FFF2-40B4-BE49-F238E27FC236}">
                  <a16:creationId xmlns:a16="http://schemas.microsoft.com/office/drawing/2014/main" id="{9A6C0C65-5782-F580-7464-1680EB341978}"/>
                </a:ext>
              </a:extLst>
            </p:cNvPr>
            <p:cNvSpPr>
              <a:spLocks noChangeShapeType="1"/>
            </p:cNvSpPr>
            <p:nvPr/>
          </p:nvSpPr>
          <p:spPr bwMode="auto">
            <a:xfrm flipV="1">
              <a:off x="2396" y="2849"/>
              <a:ext cx="0" cy="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43" name="Line 691">
              <a:extLst>
                <a:ext uri="{FF2B5EF4-FFF2-40B4-BE49-F238E27FC236}">
                  <a16:creationId xmlns:a16="http://schemas.microsoft.com/office/drawing/2014/main" id="{114F66B5-711D-8B10-1E05-E6079C95EF59}"/>
                </a:ext>
              </a:extLst>
            </p:cNvPr>
            <p:cNvSpPr>
              <a:spLocks noChangeShapeType="1"/>
            </p:cNvSpPr>
            <p:nvPr/>
          </p:nvSpPr>
          <p:spPr bwMode="auto">
            <a:xfrm flipH="1" flipV="1">
              <a:off x="2396" y="2851"/>
              <a:ext cx="8"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44" name="Line 692">
              <a:extLst>
                <a:ext uri="{FF2B5EF4-FFF2-40B4-BE49-F238E27FC236}">
                  <a16:creationId xmlns:a16="http://schemas.microsoft.com/office/drawing/2014/main" id="{E87115F1-093E-2A37-0594-B9220F106B15}"/>
                </a:ext>
              </a:extLst>
            </p:cNvPr>
            <p:cNvSpPr>
              <a:spLocks noChangeShapeType="1"/>
            </p:cNvSpPr>
            <p:nvPr/>
          </p:nvSpPr>
          <p:spPr bwMode="auto">
            <a:xfrm>
              <a:off x="2424" y="2874"/>
              <a:ext cx="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45" name="Line 693">
              <a:extLst>
                <a:ext uri="{FF2B5EF4-FFF2-40B4-BE49-F238E27FC236}">
                  <a16:creationId xmlns:a16="http://schemas.microsoft.com/office/drawing/2014/main" id="{B7B09A9B-6397-EFBE-E6FB-4FD33CF11460}"/>
                </a:ext>
              </a:extLst>
            </p:cNvPr>
            <p:cNvSpPr>
              <a:spLocks noChangeShapeType="1"/>
            </p:cNvSpPr>
            <p:nvPr/>
          </p:nvSpPr>
          <p:spPr bwMode="auto">
            <a:xfrm>
              <a:off x="2405" y="2874"/>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46" name="Line 694">
              <a:extLst>
                <a:ext uri="{FF2B5EF4-FFF2-40B4-BE49-F238E27FC236}">
                  <a16:creationId xmlns:a16="http://schemas.microsoft.com/office/drawing/2014/main" id="{DDB89793-C9CB-0452-4214-C7A4CDF7B1C0}"/>
                </a:ext>
              </a:extLst>
            </p:cNvPr>
            <p:cNvSpPr>
              <a:spLocks noChangeShapeType="1"/>
            </p:cNvSpPr>
            <p:nvPr/>
          </p:nvSpPr>
          <p:spPr bwMode="auto">
            <a:xfrm flipH="1">
              <a:off x="2405" y="2874"/>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47" name="Line 695">
              <a:extLst>
                <a:ext uri="{FF2B5EF4-FFF2-40B4-BE49-F238E27FC236}">
                  <a16:creationId xmlns:a16="http://schemas.microsoft.com/office/drawing/2014/main" id="{47BA029E-1FA4-B742-3B84-CE42A5A7E687}"/>
                </a:ext>
              </a:extLst>
            </p:cNvPr>
            <p:cNvSpPr>
              <a:spLocks noChangeShapeType="1"/>
            </p:cNvSpPr>
            <p:nvPr/>
          </p:nvSpPr>
          <p:spPr bwMode="auto">
            <a:xfrm flipH="1">
              <a:off x="2407" y="2874"/>
              <a:ext cx="1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48" name="Line 696">
              <a:extLst>
                <a:ext uri="{FF2B5EF4-FFF2-40B4-BE49-F238E27FC236}">
                  <a16:creationId xmlns:a16="http://schemas.microsoft.com/office/drawing/2014/main" id="{7C11D4A7-8309-6B4C-E6EA-8C8E5EAEC194}"/>
                </a:ext>
              </a:extLst>
            </p:cNvPr>
            <p:cNvSpPr>
              <a:spLocks noChangeShapeType="1"/>
            </p:cNvSpPr>
            <p:nvPr/>
          </p:nvSpPr>
          <p:spPr bwMode="auto">
            <a:xfrm>
              <a:off x="2396" y="2854"/>
              <a:ext cx="0" cy="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49" name="Line 697">
              <a:extLst>
                <a:ext uri="{FF2B5EF4-FFF2-40B4-BE49-F238E27FC236}">
                  <a16:creationId xmlns:a16="http://schemas.microsoft.com/office/drawing/2014/main" id="{F7F0DC0D-DE8C-C76F-75EA-9B5990952789}"/>
                </a:ext>
              </a:extLst>
            </p:cNvPr>
            <p:cNvSpPr>
              <a:spLocks noChangeShapeType="1"/>
            </p:cNvSpPr>
            <p:nvPr/>
          </p:nvSpPr>
          <p:spPr bwMode="auto">
            <a:xfrm>
              <a:off x="2405" y="2854"/>
              <a:ext cx="0" cy="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50" name="Line 698">
              <a:extLst>
                <a:ext uri="{FF2B5EF4-FFF2-40B4-BE49-F238E27FC236}">
                  <a16:creationId xmlns:a16="http://schemas.microsoft.com/office/drawing/2014/main" id="{91C61AD9-5B64-1CD0-8350-A4327085B848}"/>
                </a:ext>
              </a:extLst>
            </p:cNvPr>
            <p:cNvSpPr>
              <a:spLocks noChangeShapeType="1"/>
            </p:cNvSpPr>
            <p:nvPr/>
          </p:nvSpPr>
          <p:spPr bwMode="auto">
            <a:xfrm>
              <a:off x="2424" y="2854"/>
              <a:ext cx="0" cy="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51" name="Line 699">
              <a:extLst>
                <a:ext uri="{FF2B5EF4-FFF2-40B4-BE49-F238E27FC236}">
                  <a16:creationId xmlns:a16="http://schemas.microsoft.com/office/drawing/2014/main" id="{F8CF7DD4-F82A-EF01-5C51-99E5B682450E}"/>
                </a:ext>
              </a:extLst>
            </p:cNvPr>
            <p:cNvSpPr>
              <a:spLocks noChangeShapeType="1"/>
            </p:cNvSpPr>
            <p:nvPr/>
          </p:nvSpPr>
          <p:spPr bwMode="auto">
            <a:xfrm>
              <a:off x="2433" y="2854"/>
              <a:ext cx="0" cy="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52" name="Line 700">
              <a:extLst>
                <a:ext uri="{FF2B5EF4-FFF2-40B4-BE49-F238E27FC236}">
                  <a16:creationId xmlns:a16="http://schemas.microsoft.com/office/drawing/2014/main" id="{57425C9B-CB85-B99A-364D-E8152082C85B}"/>
                </a:ext>
              </a:extLst>
            </p:cNvPr>
            <p:cNvSpPr>
              <a:spLocks noChangeShapeType="1"/>
            </p:cNvSpPr>
            <p:nvPr/>
          </p:nvSpPr>
          <p:spPr bwMode="auto">
            <a:xfrm>
              <a:off x="2401" y="2868"/>
              <a:ext cx="2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53" name="Freeform 701">
              <a:extLst>
                <a:ext uri="{FF2B5EF4-FFF2-40B4-BE49-F238E27FC236}">
                  <a16:creationId xmlns:a16="http://schemas.microsoft.com/office/drawing/2014/main" id="{FFA0F746-486D-90F1-D888-387584E9740A}"/>
                </a:ext>
              </a:extLst>
            </p:cNvPr>
            <p:cNvSpPr>
              <a:spLocks/>
            </p:cNvSpPr>
            <p:nvPr/>
          </p:nvSpPr>
          <p:spPr bwMode="auto">
            <a:xfrm>
              <a:off x="2396" y="2866"/>
              <a:ext cx="17" cy="17"/>
            </a:xfrm>
            <a:custGeom>
              <a:avLst/>
              <a:gdLst>
                <a:gd name="T0" fmla="*/ 0 w 17"/>
                <a:gd name="T1" fmla="*/ 0 h 17"/>
                <a:gd name="T2" fmla="*/ 8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8"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54" name="Freeform 702">
              <a:extLst>
                <a:ext uri="{FF2B5EF4-FFF2-40B4-BE49-F238E27FC236}">
                  <a16:creationId xmlns:a16="http://schemas.microsoft.com/office/drawing/2014/main" id="{F6302EE6-1099-1F4A-54D0-4B497A568B3B}"/>
                </a:ext>
              </a:extLst>
            </p:cNvPr>
            <p:cNvSpPr>
              <a:spLocks/>
            </p:cNvSpPr>
            <p:nvPr/>
          </p:nvSpPr>
          <p:spPr bwMode="auto">
            <a:xfrm>
              <a:off x="2424" y="2866"/>
              <a:ext cx="17" cy="17"/>
            </a:xfrm>
            <a:custGeom>
              <a:avLst/>
              <a:gdLst>
                <a:gd name="T0" fmla="*/ 0 w 17"/>
                <a:gd name="T1" fmla="*/ 0 h 17"/>
                <a:gd name="T2" fmla="*/ 7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7"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55" name="Line 703">
              <a:extLst>
                <a:ext uri="{FF2B5EF4-FFF2-40B4-BE49-F238E27FC236}">
                  <a16:creationId xmlns:a16="http://schemas.microsoft.com/office/drawing/2014/main" id="{D23CE20A-3F15-63B0-6BD4-FDF368EBB23B}"/>
                </a:ext>
              </a:extLst>
            </p:cNvPr>
            <p:cNvSpPr>
              <a:spLocks noChangeShapeType="1"/>
            </p:cNvSpPr>
            <p:nvPr/>
          </p:nvSpPr>
          <p:spPr bwMode="auto">
            <a:xfrm>
              <a:off x="2405" y="2866"/>
              <a:ext cx="1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56" name="Freeform 704">
              <a:extLst>
                <a:ext uri="{FF2B5EF4-FFF2-40B4-BE49-F238E27FC236}">
                  <a16:creationId xmlns:a16="http://schemas.microsoft.com/office/drawing/2014/main" id="{5FF65C87-2942-A4E9-53CD-06544EB2AABD}"/>
                </a:ext>
              </a:extLst>
            </p:cNvPr>
            <p:cNvSpPr>
              <a:spLocks/>
            </p:cNvSpPr>
            <p:nvPr/>
          </p:nvSpPr>
          <p:spPr bwMode="auto">
            <a:xfrm>
              <a:off x="2405" y="2852"/>
              <a:ext cx="29" cy="17"/>
            </a:xfrm>
            <a:custGeom>
              <a:avLst/>
              <a:gdLst>
                <a:gd name="T0" fmla="*/ 28 w 29"/>
                <a:gd name="T1" fmla="*/ 16 h 17"/>
                <a:gd name="T2" fmla="*/ 23 w 29"/>
                <a:gd name="T3" fmla="*/ 0 h 17"/>
                <a:gd name="T4" fmla="*/ 19 w 29"/>
                <a:gd name="T5" fmla="*/ 16 h 17"/>
                <a:gd name="T6" fmla="*/ 0 w 29"/>
                <a:gd name="T7" fmla="*/ 16 h 17"/>
                <a:gd name="T8" fmla="*/ 0 60000 65536"/>
                <a:gd name="T9" fmla="*/ 0 60000 65536"/>
                <a:gd name="T10" fmla="*/ 0 60000 65536"/>
                <a:gd name="T11" fmla="*/ 0 60000 65536"/>
                <a:gd name="T12" fmla="*/ 0 w 29"/>
                <a:gd name="T13" fmla="*/ 0 h 17"/>
                <a:gd name="T14" fmla="*/ 29 w 29"/>
                <a:gd name="T15" fmla="*/ 17 h 17"/>
              </a:gdLst>
              <a:ahLst/>
              <a:cxnLst>
                <a:cxn ang="T8">
                  <a:pos x="T0" y="T1"/>
                </a:cxn>
                <a:cxn ang="T9">
                  <a:pos x="T2" y="T3"/>
                </a:cxn>
                <a:cxn ang="T10">
                  <a:pos x="T4" y="T5"/>
                </a:cxn>
                <a:cxn ang="T11">
                  <a:pos x="T6" y="T7"/>
                </a:cxn>
              </a:cxnLst>
              <a:rect l="T12" t="T13" r="T14" b="T15"/>
              <a:pathLst>
                <a:path w="29" h="17">
                  <a:moveTo>
                    <a:pt x="28" y="16"/>
                  </a:moveTo>
                  <a:lnTo>
                    <a:pt x="23" y="0"/>
                  </a:lnTo>
                  <a:lnTo>
                    <a:pt x="19" y="16"/>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57" name="Line 705">
              <a:extLst>
                <a:ext uri="{FF2B5EF4-FFF2-40B4-BE49-F238E27FC236}">
                  <a16:creationId xmlns:a16="http://schemas.microsoft.com/office/drawing/2014/main" id="{F939CC32-6271-F6A9-5F89-3935C3C26E83}"/>
                </a:ext>
              </a:extLst>
            </p:cNvPr>
            <p:cNvSpPr>
              <a:spLocks noChangeShapeType="1"/>
            </p:cNvSpPr>
            <p:nvPr/>
          </p:nvSpPr>
          <p:spPr bwMode="auto">
            <a:xfrm>
              <a:off x="2401" y="2852"/>
              <a:ext cx="2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58" name="Freeform 706">
              <a:extLst>
                <a:ext uri="{FF2B5EF4-FFF2-40B4-BE49-F238E27FC236}">
                  <a16:creationId xmlns:a16="http://schemas.microsoft.com/office/drawing/2014/main" id="{04C941DE-DCE7-D3E3-ABF5-BF73A8D2C08C}"/>
                </a:ext>
              </a:extLst>
            </p:cNvPr>
            <p:cNvSpPr>
              <a:spLocks/>
            </p:cNvSpPr>
            <p:nvPr/>
          </p:nvSpPr>
          <p:spPr bwMode="auto">
            <a:xfrm>
              <a:off x="2396" y="2852"/>
              <a:ext cx="17" cy="17"/>
            </a:xfrm>
            <a:custGeom>
              <a:avLst/>
              <a:gdLst>
                <a:gd name="T0" fmla="*/ 16 w 17"/>
                <a:gd name="T1" fmla="*/ 16 h 17"/>
                <a:gd name="T2" fmla="*/ 8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8"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59" name="Line 707">
              <a:extLst>
                <a:ext uri="{FF2B5EF4-FFF2-40B4-BE49-F238E27FC236}">
                  <a16:creationId xmlns:a16="http://schemas.microsoft.com/office/drawing/2014/main" id="{7FC33CA1-C2D0-A5B2-038E-068DDA60F5E2}"/>
                </a:ext>
              </a:extLst>
            </p:cNvPr>
            <p:cNvSpPr>
              <a:spLocks noChangeShapeType="1"/>
            </p:cNvSpPr>
            <p:nvPr/>
          </p:nvSpPr>
          <p:spPr bwMode="auto">
            <a:xfrm>
              <a:off x="2425" y="2868"/>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60" name="Line 708">
              <a:extLst>
                <a:ext uri="{FF2B5EF4-FFF2-40B4-BE49-F238E27FC236}">
                  <a16:creationId xmlns:a16="http://schemas.microsoft.com/office/drawing/2014/main" id="{9AA3C0B7-437D-0998-37DF-4FD6E87D76C3}"/>
                </a:ext>
              </a:extLst>
            </p:cNvPr>
            <p:cNvSpPr>
              <a:spLocks noChangeShapeType="1"/>
            </p:cNvSpPr>
            <p:nvPr/>
          </p:nvSpPr>
          <p:spPr bwMode="auto">
            <a:xfrm>
              <a:off x="2236" y="2941"/>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61" name="Line 709">
              <a:extLst>
                <a:ext uri="{FF2B5EF4-FFF2-40B4-BE49-F238E27FC236}">
                  <a16:creationId xmlns:a16="http://schemas.microsoft.com/office/drawing/2014/main" id="{E523CB8C-BF27-1C97-7553-09BEF1CBC799}"/>
                </a:ext>
              </a:extLst>
            </p:cNvPr>
            <p:cNvSpPr>
              <a:spLocks noChangeShapeType="1"/>
            </p:cNvSpPr>
            <p:nvPr/>
          </p:nvSpPr>
          <p:spPr bwMode="auto">
            <a:xfrm>
              <a:off x="2295" y="2894"/>
              <a:ext cx="8"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62" name="Line 710">
              <a:extLst>
                <a:ext uri="{FF2B5EF4-FFF2-40B4-BE49-F238E27FC236}">
                  <a16:creationId xmlns:a16="http://schemas.microsoft.com/office/drawing/2014/main" id="{E1B48DD9-DEBB-9DF7-AA5D-8CBEADCC1E17}"/>
                </a:ext>
              </a:extLst>
            </p:cNvPr>
            <p:cNvSpPr>
              <a:spLocks noChangeShapeType="1"/>
            </p:cNvSpPr>
            <p:nvPr/>
          </p:nvSpPr>
          <p:spPr bwMode="auto">
            <a:xfrm>
              <a:off x="2295" y="2901"/>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63" name="Line 711">
              <a:extLst>
                <a:ext uri="{FF2B5EF4-FFF2-40B4-BE49-F238E27FC236}">
                  <a16:creationId xmlns:a16="http://schemas.microsoft.com/office/drawing/2014/main" id="{515942CA-A7E1-9C2B-89EB-43A9B6C5C35F}"/>
                </a:ext>
              </a:extLst>
            </p:cNvPr>
            <p:cNvSpPr>
              <a:spLocks noChangeShapeType="1"/>
            </p:cNvSpPr>
            <p:nvPr/>
          </p:nvSpPr>
          <p:spPr bwMode="auto">
            <a:xfrm flipV="1">
              <a:off x="2295" y="2894"/>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64" name="Line 712">
              <a:extLst>
                <a:ext uri="{FF2B5EF4-FFF2-40B4-BE49-F238E27FC236}">
                  <a16:creationId xmlns:a16="http://schemas.microsoft.com/office/drawing/2014/main" id="{5A6ED34E-4A07-2526-1599-00B123872A2D}"/>
                </a:ext>
              </a:extLst>
            </p:cNvPr>
            <p:cNvSpPr>
              <a:spLocks noChangeShapeType="1"/>
            </p:cNvSpPr>
            <p:nvPr/>
          </p:nvSpPr>
          <p:spPr bwMode="auto">
            <a:xfrm flipV="1">
              <a:off x="2303" y="2901"/>
              <a:ext cx="0" cy="3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65" name="Line 713">
              <a:extLst>
                <a:ext uri="{FF2B5EF4-FFF2-40B4-BE49-F238E27FC236}">
                  <a16:creationId xmlns:a16="http://schemas.microsoft.com/office/drawing/2014/main" id="{B85C5021-26AE-4638-5307-B34A5F0D0C8C}"/>
                </a:ext>
              </a:extLst>
            </p:cNvPr>
            <p:cNvSpPr>
              <a:spLocks noChangeShapeType="1"/>
            </p:cNvSpPr>
            <p:nvPr/>
          </p:nvSpPr>
          <p:spPr bwMode="auto">
            <a:xfrm>
              <a:off x="2295" y="2894"/>
              <a:ext cx="0" cy="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66" name="Line 714">
              <a:extLst>
                <a:ext uri="{FF2B5EF4-FFF2-40B4-BE49-F238E27FC236}">
                  <a16:creationId xmlns:a16="http://schemas.microsoft.com/office/drawing/2014/main" id="{32B96C68-0D77-738D-2D52-C04FCCB3A38B}"/>
                </a:ext>
              </a:extLst>
            </p:cNvPr>
            <p:cNvSpPr>
              <a:spLocks noChangeShapeType="1"/>
            </p:cNvSpPr>
            <p:nvPr/>
          </p:nvSpPr>
          <p:spPr bwMode="auto">
            <a:xfrm>
              <a:off x="2288" y="2913"/>
              <a:ext cx="0"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67" name="Freeform 715">
              <a:extLst>
                <a:ext uri="{FF2B5EF4-FFF2-40B4-BE49-F238E27FC236}">
                  <a16:creationId xmlns:a16="http://schemas.microsoft.com/office/drawing/2014/main" id="{9BE03A9C-B329-A161-EF02-8D9193B1A61A}"/>
                </a:ext>
              </a:extLst>
            </p:cNvPr>
            <p:cNvSpPr>
              <a:spLocks/>
            </p:cNvSpPr>
            <p:nvPr/>
          </p:nvSpPr>
          <p:spPr bwMode="auto">
            <a:xfrm>
              <a:off x="2286" y="2909"/>
              <a:ext cx="17" cy="17"/>
            </a:xfrm>
            <a:custGeom>
              <a:avLst/>
              <a:gdLst>
                <a:gd name="T0" fmla="*/ 16 w 17"/>
                <a:gd name="T1" fmla="*/ 0 h 17"/>
                <a:gd name="T2" fmla="*/ 0 w 17"/>
                <a:gd name="T3" fmla="*/ 12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12"/>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68" name="Freeform 716">
              <a:extLst>
                <a:ext uri="{FF2B5EF4-FFF2-40B4-BE49-F238E27FC236}">
                  <a16:creationId xmlns:a16="http://schemas.microsoft.com/office/drawing/2014/main" id="{DC72B2A4-EF14-8365-CC09-E4DA74AFCDAC}"/>
                </a:ext>
              </a:extLst>
            </p:cNvPr>
            <p:cNvSpPr>
              <a:spLocks/>
            </p:cNvSpPr>
            <p:nvPr/>
          </p:nvSpPr>
          <p:spPr bwMode="auto">
            <a:xfrm>
              <a:off x="2286" y="2924"/>
              <a:ext cx="17" cy="17"/>
            </a:xfrm>
            <a:custGeom>
              <a:avLst/>
              <a:gdLst>
                <a:gd name="T0" fmla="*/ 16 w 17"/>
                <a:gd name="T1" fmla="*/ 0 h 17"/>
                <a:gd name="T2" fmla="*/ 0 w 17"/>
                <a:gd name="T3" fmla="*/ 6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6"/>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69" name="Freeform 717">
              <a:extLst>
                <a:ext uri="{FF2B5EF4-FFF2-40B4-BE49-F238E27FC236}">
                  <a16:creationId xmlns:a16="http://schemas.microsoft.com/office/drawing/2014/main" id="{ED2E0C8C-A8D8-2D95-211D-93F0919279EB}"/>
                </a:ext>
              </a:extLst>
            </p:cNvPr>
            <p:cNvSpPr>
              <a:spLocks/>
            </p:cNvSpPr>
            <p:nvPr/>
          </p:nvSpPr>
          <p:spPr bwMode="auto">
            <a:xfrm>
              <a:off x="2292" y="2906"/>
              <a:ext cx="17" cy="27"/>
            </a:xfrm>
            <a:custGeom>
              <a:avLst/>
              <a:gdLst>
                <a:gd name="T0" fmla="*/ 16 w 17"/>
                <a:gd name="T1" fmla="*/ 0 h 27"/>
                <a:gd name="T2" fmla="*/ 0 w 17"/>
                <a:gd name="T3" fmla="*/ 0 h 27"/>
                <a:gd name="T4" fmla="*/ 0 w 17"/>
                <a:gd name="T5" fmla="*/ 26 h 27"/>
                <a:gd name="T6" fmla="*/ 16 w 17"/>
                <a:gd name="T7" fmla="*/ 26 h 27"/>
                <a:gd name="T8" fmla="*/ 0 60000 65536"/>
                <a:gd name="T9" fmla="*/ 0 60000 65536"/>
                <a:gd name="T10" fmla="*/ 0 60000 65536"/>
                <a:gd name="T11" fmla="*/ 0 60000 65536"/>
                <a:gd name="T12" fmla="*/ 0 w 17"/>
                <a:gd name="T13" fmla="*/ 0 h 27"/>
                <a:gd name="T14" fmla="*/ 17 w 17"/>
                <a:gd name="T15" fmla="*/ 27 h 27"/>
              </a:gdLst>
              <a:ahLst/>
              <a:cxnLst>
                <a:cxn ang="T8">
                  <a:pos x="T0" y="T1"/>
                </a:cxn>
                <a:cxn ang="T9">
                  <a:pos x="T2" y="T3"/>
                </a:cxn>
                <a:cxn ang="T10">
                  <a:pos x="T4" y="T5"/>
                </a:cxn>
                <a:cxn ang="T11">
                  <a:pos x="T6" y="T7"/>
                </a:cxn>
              </a:cxnLst>
              <a:rect l="T12" t="T13" r="T14" b="T15"/>
              <a:pathLst>
                <a:path w="17" h="27">
                  <a:moveTo>
                    <a:pt x="16" y="0"/>
                  </a:moveTo>
                  <a:lnTo>
                    <a:pt x="0" y="0"/>
                  </a:lnTo>
                  <a:lnTo>
                    <a:pt x="0" y="26"/>
                  </a:lnTo>
                  <a:lnTo>
                    <a:pt x="16" y="2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70" name="Line 718">
              <a:extLst>
                <a:ext uri="{FF2B5EF4-FFF2-40B4-BE49-F238E27FC236}">
                  <a16:creationId xmlns:a16="http://schemas.microsoft.com/office/drawing/2014/main" id="{13921C57-B3F1-C1E7-81B8-B59E5DA8F56C}"/>
                </a:ext>
              </a:extLst>
            </p:cNvPr>
            <p:cNvSpPr>
              <a:spLocks noChangeShapeType="1"/>
            </p:cNvSpPr>
            <p:nvPr/>
          </p:nvSpPr>
          <p:spPr bwMode="auto">
            <a:xfrm>
              <a:off x="2286" y="2912"/>
              <a:ext cx="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71" name="Line 719">
              <a:extLst>
                <a:ext uri="{FF2B5EF4-FFF2-40B4-BE49-F238E27FC236}">
                  <a16:creationId xmlns:a16="http://schemas.microsoft.com/office/drawing/2014/main" id="{98668E49-9C2E-3D2E-3E2A-A633E0667715}"/>
                </a:ext>
              </a:extLst>
            </p:cNvPr>
            <p:cNvSpPr>
              <a:spLocks noChangeShapeType="1"/>
            </p:cNvSpPr>
            <p:nvPr/>
          </p:nvSpPr>
          <p:spPr bwMode="auto">
            <a:xfrm flipH="1">
              <a:off x="2288" y="2913"/>
              <a:ext cx="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72" name="Line 720">
              <a:extLst>
                <a:ext uri="{FF2B5EF4-FFF2-40B4-BE49-F238E27FC236}">
                  <a16:creationId xmlns:a16="http://schemas.microsoft.com/office/drawing/2014/main" id="{66161C0E-A3D1-9636-AFE0-E53BF3C8EA60}"/>
                </a:ext>
              </a:extLst>
            </p:cNvPr>
            <p:cNvSpPr>
              <a:spLocks noChangeShapeType="1"/>
            </p:cNvSpPr>
            <p:nvPr/>
          </p:nvSpPr>
          <p:spPr bwMode="auto">
            <a:xfrm flipH="1">
              <a:off x="2288" y="2924"/>
              <a:ext cx="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73" name="Line 721">
              <a:extLst>
                <a:ext uri="{FF2B5EF4-FFF2-40B4-BE49-F238E27FC236}">
                  <a16:creationId xmlns:a16="http://schemas.microsoft.com/office/drawing/2014/main" id="{995B0553-20DA-CEF5-8F65-541B3C147EE3}"/>
                </a:ext>
              </a:extLst>
            </p:cNvPr>
            <p:cNvSpPr>
              <a:spLocks noChangeShapeType="1"/>
            </p:cNvSpPr>
            <p:nvPr/>
          </p:nvSpPr>
          <p:spPr bwMode="auto">
            <a:xfrm>
              <a:off x="2288" y="2929"/>
              <a:ext cx="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74" name="Line 722">
              <a:extLst>
                <a:ext uri="{FF2B5EF4-FFF2-40B4-BE49-F238E27FC236}">
                  <a16:creationId xmlns:a16="http://schemas.microsoft.com/office/drawing/2014/main" id="{04AE7F49-5399-16BB-EFC4-21C3AE94203D}"/>
                </a:ext>
              </a:extLst>
            </p:cNvPr>
            <p:cNvSpPr>
              <a:spLocks noChangeShapeType="1"/>
            </p:cNvSpPr>
            <p:nvPr/>
          </p:nvSpPr>
          <p:spPr bwMode="auto">
            <a:xfrm flipH="1">
              <a:off x="2288" y="2909"/>
              <a:ext cx="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75" name="Line 723">
              <a:extLst>
                <a:ext uri="{FF2B5EF4-FFF2-40B4-BE49-F238E27FC236}">
                  <a16:creationId xmlns:a16="http://schemas.microsoft.com/office/drawing/2014/main" id="{8B3F5E31-5322-4E93-0C24-569AEB81B71F}"/>
                </a:ext>
              </a:extLst>
            </p:cNvPr>
            <p:cNvSpPr>
              <a:spLocks noChangeShapeType="1"/>
            </p:cNvSpPr>
            <p:nvPr/>
          </p:nvSpPr>
          <p:spPr bwMode="auto">
            <a:xfrm>
              <a:off x="2295" y="2936"/>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76" name="Line 724">
              <a:extLst>
                <a:ext uri="{FF2B5EF4-FFF2-40B4-BE49-F238E27FC236}">
                  <a16:creationId xmlns:a16="http://schemas.microsoft.com/office/drawing/2014/main" id="{A2C99156-96A6-347F-D9F1-788BFD243DCC}"/>
                </a:ext>
              </a:extLst>
            </p:cNvPr>
            <p:cNvSpPr>
              <a:spLocks noChangeShapeType="1"/>
            </p:cNvSpPr>
            <p:nvPr/>
          </p:nvSpPr>
          <p:spPr bwMode="auto">
            <a:xfrm>
              <a:off x="2303" y="2906"/>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77" name="Line 725">
              <a:extLst>
                <a:ext uri="{FF2B5EF4-FFF2-40B4-BE49-F238E27FC236}">
                  <a16:creationId xmlns:a16="http://schemas.microsoft.com/office/drawing/2014/main" id="{3E6F43BA-2610-2500-94FD-0ED059BFF4EA}"/>
                </a:ext>
              </a:extLst>
            </p:cNvPr>
            <p:cNvSpPr>
              <a:spLocks noChangeShapeType="1"/>
            </p:cNvSpPr>
            <p:nvPr/>
          </p:nvSpPr>
          <p:spPr bwMode="auto">
            <a:xfrm>
              <a:off x="2236" y="2941"/>
              <a:ext cx="6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78" name="Line 726">
              <a:extLst>
                <a:ext uri="{FF2B5EF4-FFF2-40B4-BE49-F238E27FC236}">
                  <a16:creationId xmlns:a16="http://schemas.microsoft.com/office/drawing/2014/main" id="{F96F6103-0465-920D-BAAD-57F925BD3812}"/>
                </a:ext>
              </a:extLst>
            </p:cNvPr>
            <p:cNvSpPr>
              <a:spLocks noChangeShapeType="1"/>
            </p:cNvSpPr>
            <p:nvPr/>
          </p:nvSpPr>
          <p:spPr bwMode="auto">
            <a:xfrm flipH="1">
              <a:off x="2303" y="2987"/>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79" name="Freeform 727">
              <a:extLst>
                <a:ext uri="{FF2B5EF4-FFF2-40B4-BE49-F238E27FC236}">
                  <a16:creationId xmlns:a16="http://schemas.microsoft.com/office/drawing/2014/main" id="{69B4DEC4-3CDB-269B-68CA-881C91982F26}"/>
                </a:ext>
              </a:extLst>
            </p:cNvPr>
            <p:cNvSpPr>
              <a:spLocks/>
            </p:cNvSpPr>
            <p:nvPr/>
          </p:nvSpPr>
          <p:spPr bwMode="auto">
            <a:xfrm>
              <a:off x="2326" y="2959"/>
              <a:ext cx="17" cy="17"/>
            </a:xfrm>
            <a:custGeom>
              <a:avLst/>
              <a:gdLst>
                <a:gd name="T0" fmla="*/ 0 w 17"/>
                <a:gd name="T1" fmla="*/ 16 h 17"/>
                <a:gd name="T2" fmla="*/ 0 w 17"/>
                <a:gd name="T3" fmla="*/ 5 h 17"/>
                <a:gd name="T4" fmla="*/ 16 w 17"/>
                <a:gd name="T5" fmla="*/ 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0" y="5"/>
                  </a:lnTo>
                  <a:lnTo>
                    <a:pt x="16" y="3"/>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80" name="Freeform 728">
              <a:extLst>
                <a:ext uri="{FF2B5EF4-FFF2-40B4-BE49-F238E27FC236}">
                  <a16:creationId xmlns:a16="http://schemas.microsoft.com/office/drawing/2014/main" id="{B5A1FBFE-5A64-F256-76F5-F148E6A38AA9}"/>
                </a:ext>
              </a:extLst>
            </p:cNvPr>
            <p:cNvSpPr>
              <a:spLocks/>
            </p:cNvSpPr>
            <p:nvPr/>
          </p:nvSpPr>
          <p:spPr bwMode="auto">
            <a:xfrm>
              <a:off x="2326" y="2975"/>
              <a:ext cx="17" cy="17"/>
            </a:xfrm>
            <a:custGeom>
              <a:avLst/>
              <a:gdLst>
                <a:gd name="T0" fmla="*/ 0 w 17"/>
                <a:gd name="T1" fmla="*/ 16 h 17"/>
                <a:gd name="T2" fmla="*/ 16 w 17"/>
                <a:gd name="T3" fmla="*/ 8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8"/>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81" name="Line 729">
              <a:extLst>
                <a:ext uri="{FF2B5EF4-FFF2-40B4-BE49-F238E27FC236}">
                  <a16:creationId xmlns:a16="http://schemas.microsoft.com/office/drawing/2014/main" id="{26F1F482-4C4F-D196-6B9D-3C7BDAA198A7}"/>
                </a:ext>
              </a:extLst>
            </p:cNvPr>
            <p:cNvSpPr>
              <a:spLocks noChangeShapeType="1"/>
            </p:cNvSpPr>
            <p:nvPr/>
          </p:nvSpPr>
          <p:spPr bwMode="auto">
            <a:xfrm flipH="1">
              <a:off x="2315" y="2956"/>
              <a:ext cx="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82" name="Line 730">
              <a:extLst>
                <a:ext uri="{FF2B5EF4-FFF2-40B4-BE49-F238E27FC236}">
                  <a16:creationId xmlns:a16="http://schemas.microsoft.com/office/drawing/2014/main" id="{AF4D7BBE-0556-4433-F8D9-7DE243651DDE}"/>
                </a:ext>
              </a:extLst>
            </p:cNvPr>
            <p:cNvSpPr>
              <a:spLocks noChangeShapeType="1"/>
            </p:cNvSpPr>
            <p:nvPr/>
          </p:nvSpPr>
          <p:spPr bwMode="auto">
            <a:xfrm flipV="1">
              <a:off x="2320" y="2956"/>
              <a:ext cx="0" cy="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83" name="Line 731">
              <a:extLst>
                <a:ext uri="{FF2B5EF4-FFF2-40B4-BE49-F238E27FC236}">
                  <a16:creationId xmlns:a16="http://schemas.microsoft.com/office/drawing/2014/main" id="{AC9F0591-891B-145A-F6E1-ADCEB09142E8}"/>
                </a:ext>
              </a:extLst>
            </p:cNvPr>
            <p:cNvSpPr>
              <a:spLocks noChangeShapeType="1"/>
            </p:cNvSpPr>
            <p:nvPr/>
          </p:nvSpPr>
          <p:spPr bwMode="auto">
            <a:xfrm>
              <a:off x="2315" y="2984"/>
              <a:ext cx="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84" name="Line 732">
              <a:extLst>
                <a:ext uri="{FF2B5EF4-FFF2-40B4-BE49-F238E27FC236}">
                  <a16:creationId xmlns:a16="http://schemas.microsoft.com/office/drawing/2014/main" id="{DD8990DA-9228-1BAE-71C8-581AB9EA4704}"/>
                </a:ext>
              </a:extLst>
            </p:cNvPr>
            <p:cNvSpPr>
              <a:spLocks noChangeShapeType="1"/>
            </p:cNvSpPr>
            <p:nvPr/>
          </p:nvSpPr>
          <p:spPr bwMode="auto">
            <a:xfrm flipV="1">
              <a:off x="2327" y="2962"/>
              <a:ext cx="0" cy="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85" name="Line 733">
              <a:extLst>
                <a:ext uri="{FF2B5EF4-FFF2-40B4-BE49-F238E27FC236}">
                  <a16:creationId xmlns:a16="http://schemas.microsoft.com/office/drawing/2014/main" id="{C579EFAB-3AB4-C249-1981-72AAB0F3C15A}"/>
                </a:ext>
              </a:extLst>
            </p:cNvPr>
            <p:cNvSpPr>
              <a:spLocks noChangeShapeType="1"/>
            </p:cNvSpPr>
            <p:nvPr/>
          </p:nvSpPr>
          <p:spPr bwMode="auto">
            <a:xfrm flipH="1">
              <a:off x="2320" y="2964"/>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86" name="Line 734">
              <a:extLst>
                <a:ext uri="{FF2B5EF4-FFF2-40B4-BE49-F238E27FC236}">
                  <a16:creationId xmlns:a16="http://schemas.microsoft.com/office/drawing/2014/main" id="{80E59F9B-61E8-EA65-DC0C-95F75953E0D1}"/>
                </a:ext>
              </a:extLst>
            </p:cNvPr>
            <p:cNvSpPr>
              <a:spLocks noChangeShapeType="1"/>
            </p:cNvSpPr>
            <p:nvPr/>
          </p:nvSpPr>
          <p:spPr bwMode="auto">
            <a:xfrm flipH="1">
              <a:off x="2320" y="2975"/>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87" name="Line 735">
              <a:extLst>
                <a:ext uri="{FF2B5EF4-FFF2-40B4-BE49-F238E27FC236}">
                  <a16:creationId xmlns:a16="http://schemas.microsoft.com/office/drawing/2014/main" id="{3C1D1B77-EB68-3444-1203-798E890D7A25}"/>
                </a:ext>
              </a:extLst>
            </p:cNvPr>
            <p:cNvSpPr>
              <a:spLocks noChangeShapeType="1"/>
            </p:cNvSpPr>
            <p:nvPr/>
          </p:nvSpPr>
          <p:spPr bwMode="auto">
            <a:xfrm>
              <a:off x="2320" y="2981"/>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88" name="Line 736">
              <a:extLst>
                <a:ext uri="{FF2B5EF4-FFF2-40B4-BE49-F238E27FC236}">
                  <a16:creationId xmlns:a16="http://schemas.microsoft.com/office/drawing/2014/main" id="{EF355EF4-E3CA-B852-5B1D-0A75722E93E8}"/>
                </a:ext>
              </a:extLst>
            </p:cNvPr>
            <p:cNvSpPr>
              <a:spLocks noChangeShapeType="1"/>
            </p:cNvSpPr>
            <p:nvPr/>
          </p:nvSpPr>
          <p:spPr bwMode="auto">
            <a:xfrm flipH="1">
              <a:off x="2320" y="2959"/>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89" name="Line 737">
              <a:extLst>
                <a:ext uri="{FF2B5EF4-FFF2-40B4-BE49-F238E27FC236}">
                  <a16:creationId xmlns:a16="http://schemas.microsoft.com/office/drawing/2014/main" id="{ADE5D475-4C1A-7B9B-0615-9DCC127817ED}"/>
                </a:ext>
              </a:extLst>
            </p:cNvPr>
            <p:cNvSpPr>
              <a:spLocks noChangeShapeType="1"/>
            </p:cNvSpPr>
            <p:nvPr/>
          </p:nvSpPr>
          <p:spPr bwMode="auto">
            <a:xfrm flipV="1">
              <a:off x="2315" y="2906"/>
              <a:ext cx="0" cy="8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90" name="Line 738">
              <a:extLst>
                <a:ext uri="{FF2B5EF4-FFF2-40B4-BE49-F238E27FC236}">
                  <a16:creationId xmlns:a16="http://schemas.microsoft.com/office/drawing/2014/main" id="{B18192EA-B4A1-5B52-9914-B12A01FC88CF}"/>
                </a:ext>
              </a:extLst>
            </p:cNvPr>
            <p:cNvSpPr>
              <a:spLocks noChangeShapeType="1"/>
            </p:cNvSpPr>
            <p:nvPr/>
          </p:nvSpPr>
          <p:spPr bwMode="auto">
            <a:xfrm>
              <a:off x="2303" y="2993"/>
              <a:ext cx="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91" name="Freeform 739">
              <a:extLst>
                <a:ext uri="{FF2B5EF4-FFF2-40B4-BE49-F238E27FC236}">
                  <a16:creationId xmlns:a16="http://schemas.microsoft.com/office/drawing/2014/main" id="{D33C501E-4D51-FA7A-5AD3-7AEDF53DED28}"/>
                </a:ext>
              </a:extLst>
            </p:cNvPr>
            <p:cNvSpPr>
              <a:spLocks/>
            </p:cNvSpPr>
            <p:nvPr/>
          </p:nvSpPr>
          <p:spPr bwMode="auto">
            <a:xfrm>
              <a:off x="2341" y="2993"/>
              <a:ext cx="17" cy="17"/>
            </a:xfrm>
            <a:custGeom>
              <a:avLst/>
              <a:gdLst>
                <a:gd name="T0" fmla="*/ 16 w 17"/>
                <a:gd name="T1" fmla="*/ 16 h 17"/>
                <a:gd name="T2" fmla="*/ 10 w 17"/>
                <a:gd name="T3" fmla="*/ 2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10" y="2"/>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92" name="Line 740">
              <a:extLst>
                <a:ext uri="{FF2B5EF4-FFF2-40B4-BE49-F238E27FC236}">
                  <a16:creationId xmlns:a16="http://schemas.microsoft.com/office/drawing/2014/main" id="{51CE1886-B18A-1CA5-F436-AA838C0EC60F}"/>
                </a:ext>
              </a:extLst>
            </p:cNvPr>
            <p:cNvSpPr>
              <a:spLocks noChangeShapeType="1"/>
            </p:cNvSpPr>
            <p:nvPr/>
          </p:nvSpPr>
          <p:spPr bwMode="auto">
            <a:xfrm>
              <a:off x="1941" y="2756"/>
              <a:ext cx="20" cy="6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93" name="Line 741">
              <a:extLst>
                <a:ext uri="{FF2B5EF4-FFF2-40B4-BE49-F238E27FC236}">
                  <a16:creationId xmlns:a16="http://schemas.microsoft.com/office/drawing/2014/main" id="{61A28EDF-AF0C-5007-6DAB-8B31414CD810}"/>
                </a:ext>
              </a:extLst>
            </p:cNvPr>
            <p:cNvSpPr>
              <a:spLocks noChangeShapeType="1"/>
            </p:cNvSpPr>
            <p:nvPr/>
          </p:nvSpPr>
          <p:spPr bwMode="auto">
            <a:xfrm flipH="1" flipV="1">
              <a:off x="1958" y="2716"/>
              <a:ext cx="5" cy="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94" name="Freeform 742">
              <a:extLst>
                <a:ext uri="{FF2B5EF4-FFF2-40B4-BE49-F238E27FC236}">
                  <a16:creationId xmlns:a16="http://schemas.microsoft.com/office/drawing/2014/main" id="{F09F7B20-460D-0868-1507-F214EDF54E83}"/>
                </a:ext>
              </a:extLst>
            </p:cNvPr>
            <p:cNvSpPr>
              <a:spLocks/>
            </p:cNvSpPr>
            <p:nvPr/>
          </p:nvSpPr>
          <p:spPr bwMode="auto">
            <a:xfrm>
              <a:off x="1960" y="2739"/>
              <a:ext cx="17" cy="17"/>
            </a:xfrm>
            <a:custGeom>
              <a:avLst/>
              <a:gdLst>
                <a:gd name="T0" fmla="*/ 5 w 17"/>
                <a:gd name="T1" fmla="*/ 16 h 17"/>
                <a:gd name="T2" fmla="*/ 16 w 17"/>
                <a:gd name="T3" fmla="*/ 8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5" y="16"/>
                  </a:moveTo>
                  <a:lnTo>
                    <a:pt x="16" y="8"/>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95" name="Freeform 743">
              <a:extLst>
                <a:ext uri="{FF2B5EF4-FFF2-40B4-BE49-F238E27FC236}">
                  <a16:creationId xmlns:a16="http://schemas.microsoft.com/office/drawing/2014/main" id="{15B7D0E0-0D9B-3960-B6F6-6AB15A67A850}"/>
                </a:ext>
              </a:extLst>
            </p:cNvPr>
            <p:cNvSpPr>
              <a:spLocks/>
            </p:cNvSpPr>
            <p:nvPr/>
          </p:nvSpPr>
          <p:spPr bwMode="auto">
            <a:xfrm>
              <a:off x="1955" y="2712"/>
              <a:ext cx="17" cy="17"/>
            </a:xfrm>
            <a:custGeom>
              <a:avLst/>
              <a:gdLst>
                <a:gd name="T0" fmla="*/ 10 w 17"/>
                <a:gd name="T1" fmla="*/ 16 h 17"/>
                <a:gd name="T2" fmla="*/ 16 w 17"/>
                <a:gd name="T3" fmla="*/ 7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0" y="16"/>
                  </a:moveTo>
                  <a:lnTo>
                    <a:pt x="16" y="7"/>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896" name="Line 744">
              <a:extLst>
                <a:ext uri="{FF2B5EF4-FFF2-40B4-BE49-F238E27FC236}">
                  <a16:creationId xmlns:a16="http://schemas.microsoft.com/office/drawing/2014/main" id="{C29E4D88-393B-196D-6ECD-7E5C463826B5}"/>
                </a:ext>
              </a:extLst>
            </p:cNvPr>
            <p:cNvSpPr>
              <a:spLocks noChangeShapeType="1"/>
            </p:cNvSpPr>
            <p:nvPr/>
          </p:nvSpPr>
          <p:spPr bwMode="auto">
            <a:xfrm flipH="1" flipV="1">
              <a:off x="1944" y="2713"/>
              <a:ext cx="6"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97" name="Line 745">
              <a:extLst>
                <a:ext uri="{FF2B5EF4-FFF2-40B4-BE49-F238E27FC236}">
                  <a16:creationId xmlns:a16="http://schemas.microsoft.com/office/drawing/2014/main" id="{261C90C3-A694-9364-ADA0-CA9CF08FEAAD}"/>
                </a:ext>
              </a:extLst>
            </p:cNvPr>
            <p:cNvSpPr>
              <a:spLocks noChangeShapeType="1"/>
            </p:cNvSpPr>
            <p:nvPr/>
          </p:nvSpPr>
          <p:spPr bwMode="auto">
            <a:xfrm flipV="1">
              <a:off x="1949" y="2742"/>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98" name="Line 746">
              <a:extLst>
                <a:ext uri="{FF2B5EF4-FFF2-40B4-BE49-F238E27FC236}">
                  <a16:creationId xmlns:a16="http://schemas.microsoft.com/office/drawing/2014/main" id="{750D84F1-F726-A972-C0FF-8773E88F5A83}"/>
                </a:ext>
              </a:extLst>
            </p:cNvPr>
            <p:cNvSpPr>
              <a:spLocks noChangeShapeType="1"/>
            </p:cNvSpPr>
            <p:nvPr/>
          </p:nvSpPr>
          <p:spPr bwMode="auto">
            <a:xfrm>
              <a:off x="1947" y="2750"/>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899" name="Line 747">
              <a:extLst>
                <a:ext uri="{FF2B5EF4-FFF2-40B4-BE49-F238E27FC236}">
                  <a16:creationId xmlns:a16="http://schemas.microsoft.com/office/drawing/2014/main" id="{5A751176-1D0A-DECB-A931-99E7F236EB92}"/>
                </a:ext>
              </a:extLst>
            </p:cNvPr>
            <p:cNvSpPr>
              <a:spLocks noChangeShapeType="1"/>
            </p:cNvSpPr>
            <p:nvPr/>
          </p:nvSpPr>
          <p:spPr bwMode="auto">
            <a:xfrm flipH="1">
              <a:off x="1941" y="2713"/>
              <a:ext cx="2" cy="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00" name="Line 748">
              <a:extLst>
                <a:ext uri="{FF2B5EF4-FFF2-40B4-BE49-F238E27FC236}">
                  <a16:creationId xmlns:a16="http://schemas.microsoft.com/office/drawing/2014/main" id="{D125D1C4-DE38-AFFE-377D-9019CED5BF44}"/>
                </a:ext>
              </a:extLst>
            </p:cNvPr>
            <p:cNvSpPr>
              <a:spLocks noChangeShapeType="1"/>
            </p:cNvSpPr>
            <p:nvPr/>
          </p:nvSpPr>
          <p:spPr bwMode="auto">
            <a:xfrm flipH="1" flipV="1">
              <a:off x="1943" y="2713"/>
              <a:ext cx="3"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01" name="Line 749">
              <a:extLst>
                <a:ext uri="{FF2B5EF4-FFF2-40B4-BE49-F238E27FC236}">
                  <a16:creationId xmlns:a16="http://schemas.microsoft.com/office/drawing/2014/main" id="{23F19AE2-F02F-0DCA-075B-A05A672C2598}"/>
                </a:ext>
              </a:extLst>
            </p:cNvPr>
            <p:cNvSpPr>
              <a:spLocks noChangeShapeType="1"/>
            </p:cNvSpPr>
            <p:nvPr/>
          </p:nvSpPr>
          <p:spPr bwMode="auto">
            <a:xfrm flipV="1">
              <a:off x="1950" y="2748"/>
              <a:ext cx="11" cy="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02" name="Line 750">
              <a:extLst>
                <a:ext uri="{FF2B5EF4-FFF2-40B4-BE49-F238E27FC236}">
                  <a16:creationId xmlns:a16="http://schemas.microsoft.com/office/drawing/2014/main" id="{E4D28D81-696E-CA3E-8372-9E6262D0B382}"/>
                </a:ext>
              </a:extLst>
            </p:cNvPr>
            <p:cNvSpPr>
              <a:spLocks noChangeShapeType="1"/>
            </p:cNvSpPr>
            <p:nvPr/>
          </p:nvSpPr>
          <p:spPr bwMode="auto">
            <a:xfrm flipV="1">
              <a:off x="1944" y="2712"/>
              <a:ext cx="11"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03" name="Line 751">
              <a:extLst>
                <a:ext uri="{FF2B5EF4-FFF2-40B4-BE49-F238E27FC236}">
                  <a16:creationId xmlns:a16="http://schemas.microsoft.com/office/drawing/2014/main" id="{B59E0DA1-B5CE-0EB3-1DF6-0044E4D0C783}"/>
                </a:ext>
              </a:extLst>
            </p:cNvPr>
            <p:cNvSpPr>
              <a:spLocks noChangeShapeType="1"/>
            </p:cNvSpPr>
            <p:nvPr/>
          </p:nvSpPr>
          <p:spPr bwMode="auto">
            <a:xfrm flipH="1">
              <a:off x="1961" y="2807"/>
              <a:ext cx="31" cy="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04" name="Freeform 752">
              <a:extLst>
                <a:ext uri="{FF2B5EF4-FFF2-40B4-BE49-F238E27FC236}">
                  <a16:creationId xmlns:a16="http://schemas.microsoft.com/office/drawing/2014/main" id="{05C5D87A-34F6-59C9-618D-BA081430353C}"/>
                </a:ext>
              </a:extLst>
            </p:cNvPr>
            <p:cNvSpPr>
              <a:spLocks/>
            </p:cNvSpPr>
            <p:nvPr/>
          </p:nvSpPr>
          <p:spPr bwMode="auto">
            <a:xfrm>
              <a:off x="1947" y="2753"/>
              <a:ext cx="46" cy="55"/>
            </a:xfrm>
            <a:custGeom>
              <a:avLst/>
              <a:gdLst>
                <a:gd name="T0" fmla="*/ 0 w 46"/>
                <a:gd name="T1" fmla="*/ 0 h 55"/>
                <a:gd name="T2" fmla="*/ 29 w 46"/>
                <a:gd name="T3" fmla="*/ 6 h 55"/>
                <a:gd name="T4" fmla="*/ 45 w 46"/>
                <a:gd name="T5" fmla="*/ 54 h 55"/>
                <a:gd name="T6" fmla="*/ 0 60000 65536"/>
                <a:gd name="T7" fmla="*/ 0 60000 65536"/>
                <a:gd name="T8" fmla="*/ 0 60000 65536"/>
                <a:gd name="T9" fmla="*/ 0 w 46"/>
                <a:gd name="T10" fmla="*/ 0 h 55"/>
                <a:gd name="T11" fmla="*/ 46 w 46"/>
                <a:gd name="T12" fmla="*/ 55 h 55"/>
              </a:gdLst>
              <a:ahLst/>
              <a:cxnLst>
                <a:cxn ang="T6">
                  <a:pos x="T0" y="T1"/>
                </a:cxn>
                <a:cxn ang="T7">
                  <a:pos x="T2" y="T3"/>
                </a:cxn>
                <a:cxn ang="T8">
                  <a:pos x="T4" y="T5"/>
                </a:cxn>
              </a:cxnLst>
              <a:rect l="T9" t="T10" r="T11" b="T12"/>
              <a:pathLst>
                <a:path w="46" h="55">
                  <a:moveTo>
                    <a:pt x="0" y="0"/>
                  </a:moveTo>
                  <a:lnTo>
                    <a:pt x="29" y="6"/>
                  </a:lnTo>
                  <a:lnTo>
                    <a:pt x="45" y="5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05" name="Line 753">
              <a:extLst>
                <a:ext uri="{FF2B5EF4-FFF2-40B4-BE49-F238E27FC236}">
                  <a16:creationId xmlns:a16="http://schemas.microsoft.com/office/drawing/2014/main" id="{151D69A4-F328-E1BE-395B-840B61DE62F5}"/>
                </a:ext>
              </a:extLst>
            </p:cNvPr>
            <p:cNvSpPr>
              <a:spLocks noChangeShapeType="1"/>
            </p:cNvSpPr>
            <p:nvPr/>
          </p:nvSpPr>
          <p:spPr bwMode="auto">
            <a:xfrm>
              <a:off x="1941" y="2713"/>
              <a:ext cx="6" cy="4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06" name="Line 754">
              <a:extLst>
                <a:ext uri="{FF2B5EF4-FFF2-40B4-BE49-F238E27FC236}">
                  <a16:creationId xmlns:a16="http://schemas.microsoft.com/office/drawing/2014/main" id="{948F8084-2F83-E82A-E8CE-89AD83CFF9BF}"/>
                </a:ext>
              </a:extLst>
            </p:cNvPr>
            <p:cNvSpPr>
              <a:spLocks noChangeShapeType="1"/>
            </p:cNvSpPr>
            <p:nvPr/>
          </p:nvSpPr>
          <p:spPr bwMode="auto">
            <a:xfrm flipH="1" flipV="1">
              <a:off x="1943" y="2713"/>
              <a:ext cx="6"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07" name="Line 755">
              <a:extLst>
                <a:ext uri="{FF2B5EF4-FFF2-40B4-BE49-F238E27FC236}">
                  <a16:creationId xmlns:a16="http://schemas.microsoft.com/office/drawing/2014/main" id="{8E457704-644F-D882-476E-B851472E0B6F}"/>
                </a:ext>
              </a:extLst>
            </p:cNvPr>
            <p:cNvSpPr>
              <a:spLocks noChangeShapeType="1"/>
            </p:cNvSpPr>
            <p:nvPr/>
          </p:nvSpPr>
          <p:spPr bwMode="auto">
            <a:xfrm>
              <a:off x="2421" y="2767"/>
              <a:ext cx="0" cy="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08" name="Line 756">
              <a:extLst>
                <a:ext uri="{FF2B5EF4-FFF2-40B4-BE49-F238E27FC236}">
                  <a16:creationId xmlns:a16="http://schemas.microsoft.com/office/drawing/2014/main" id="{E14336B0-E00C-0B42-F5CF-E586BB0367B7}"/>
                </a:ext>
              </a:extLst>
            </p:cNvPr>
            <p:cNvSpPr>
              <a:spLocks noChangeShapeType="1"/>
            </p:cNvSpPr>
            <p:nvPr/>
          </p:nvSpPr>
          <p:spPr bwMode="auto">
            <a:xfrm>
              <a:off x="2430" y="2767"/>
              <a:ext cx="0" cy="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09" name="Line 757">
              <a:extLst>
                <a:ext uri="{FF2B5EF4-FFF2-40B4-BE49-F238E27FC236}">
                  <a16:creationId xmlns:a16="http://schemas.microsoft.com/office/drawing/2014/main" id="{A4ABF268-5D05-47C3-5073-CB00340A1BC0}"/>
                </a:ext>
              </a:extLst>
            </p:cNvPr>
            <p:cNvSpPr>
              <a:spLocks noChangeShapeType="1"/>
            </p:cNvSpPr>
            <p:nvPr/>
          </p:nvSpPr>
          <p:spPr bwMode="auto">
            <a:xfrm flipV="1">
              <a:off x="2419" y="2764"/>
              <a:ext cx="0"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10" name="Freeform 758">
              <a:extLst>
                <a:ext uri="{FF2B5EF4-FFF2-40B4-BE49-F238E27FC236}">
                  <a16:creationId xmlns:a16="http://schemas.microsoft.com/office/drawing/2014/main" id="{994FDFB4-F942-E5D3-8384-2538C1BCC04C}"/>
                </a:ext>
              </a:extLst>
            </p:cNvPr>
            <p:cNvSpPr>
              <a:spLocks/>
            </p:cNvSpPr>
            <p:nvPr/>
          </p:nvSpPr>
          <p:spPr bwMode="auto">
            <a:xfrm>
              <a:off x="2421" y="2779"/>
              <a:ext cx="17" cy="17"/>
            </a:xfrm>
            <a:custGeom>
              <a:avLst/>
              <a:gdLst>
                <a:gd name="T0" fmla="*/ 0 w 17"/>
                <a:gd name="T1" fmla="*/ 0 h 17"/>
                <a:gd name="T2" fmla="*/ 7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7"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11" name="Line 759">
              <a:extLst>
                <a:ext uri="{FF2B5EF4-FFF2-40B4-BE49-F238E27FC236}">
                  <a16:creationId xmlns:a16="http://schemas.microsoft.com/office/drawing/2014/main" id="{8071111C-D14A-542E-8B8A-690EB0ABC29E}"/>
                </a:ext>
              </a:extLst>
            </p:cNvPr>
            <p:cNvSpPr>
              <a:spLocks noChangeShapeType="1"/>
            </p:cNvSpPr>
            <p:nvPr/>
          </p:nvSpPr>
          <p:spPr bwMode="auto">
            <a:xfrm flipV="1">
              <a:off x="2210" y="2684"/>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12" name="Line 760">
              <a:extLst>
                <a:ext uri="{FF2B5EF4-FFF2-40B4-BE49-F238E27FC236}">
                  <a16:creationId xmlns:a16="http://schemas.microsoft.com/office/drawing/2014/main" id="{9434875D-1059-6AEB-900F-9766C902C484}"/>
                </a:ext>
              </a:extLst>
            </p:cNvPr>
            <p:cNvSpPr>
              <a:spLocks noChangeShapeType="1"/>
            </p:cNvSpPr>
            <p:nvPr/>
          </p:nvSpPr>
          <p:spPr bwMode="auto">
            <a:xfrm flipV="1">
              <a:off x="2210" y="2704"/>
              <a:ext cx="0"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13" name="Line 761">
              <a:extLst>
                <a:ext uri="{FF2B5EF4-FFF2-40B4-BE49-F238E27FC236}">
                  <a16:creationId xmlns:a16="http://schemas.microsoft.com/office/drawing/2014/main" id="{A40C56FC-7974-9D26-8ADA-7D3CEB64BC8C}"/>
                </a:ext>
              </a:extLst>
            </p:cNvPr>
            <p:cNvSpPr>
              <a:spLocks noChangeShapeType="1"/>
            </p:cNvSpPr>
            <p:nvPr/>
          </p:nvSpPr>
          <p:spPr bwMode="auto">
            <a:xfrm>
              <a:off x="2396" y="2832"/>
              <a:ext cx="3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14" name="Line 762">
              <a:extLst>
                <a:ext uri="{FF2B5EF4-FFF2-40B4-BE49-F238E27FC236}">
                  <a16:creationId xmlns:a16="http://schemas.microsoft.com/office/drawing/2014/main" id="{BFF604A8-A550-EFCC-C5C8-9266D582BFC0}"/>
                </a:ext>
              </a:extLst>
            </p:cNvPr>
            <p:cNvSpPr>
              <a:spLocks noChangeShapeType="1"/>
            </p:cNvSpPr>
            <p:nvPr/>
          </p:nvSpPr>
          <p:spPr bwMode="auto">
            <a:xfrm flipV="1">
              <a:off x="2207" y="2684"/>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15" name="Freeform 763">
              <a:extLst>
                <a:ext uri="{FF2B5EF4-FFF2-40B4-BE49-F238E27FC236}">
                  <a16:creationId xmlns:a16="http://schemas.microsoft.com/office/drawing/2014/main" id="{82B9D0BB-5E70-5D75-BD32-754D060CB4AD}"/>
                </a:ext>
              </a:extLst>
            </p:cNvPr>
            <p:cNvSpPr>
              <a:spLocks/>
            </p:cNvSpPr>
            <p:nvPr/>
          </p:nvSpPr>
          <p:spPr bwMode="auto">
            <a:xfrm>
              <a:off x="2207" y="2704"/>
              <a:ext cx="17" cy="17"/>
            </a:xfrm>
            <a:custGeom>
              <a:avLst/>
              <a:gdLst>
                <a:gd name="T0" fmla="*/ 0 w 17"/>
                <a:gd name="T1" fmla="*/ 16 h 17"/>
                <a:gd name="T2" fmla="*/ 16 w 17"/>
                <a:gd name="T3" fmla="*/ 8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8"/>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16" name="Freeform 764">
              <a:extLst>
                <a:ext uri="{FF2B5EF4-FFF2-40B4-BE49-F238E27FC236}">
                  <a16:creationId xmlns:a16="http://schemas.microsoft.com/office/drawing/2014/main" id="{B46242B0-2B21-1A28-EECD-22C03C5E29A2}"/>
                </a:ext>
              </a:extLst>
            </p:cNvPr>
            <p:cNvSpPr>
              <a:spLocks/>
            </p:cNvSpPr>
            <p:nvPr/>
          </p:nvSpPr>
          <p:spPr bwMode="auto">
            <a:xfrm>
              <a:off x="2193" y="2684"/>
              <a:ext cx="17" cy="30"/>
            </a:xfrm>
            <a:custGeom>
              <a:avLst/>
              <a:gdLst>
                <a:gd name="T0" fmla="*/ 16 w 17"/>
                <a:gd name="T1" fmla="*/ 0 h 30"/>
                <a:gd name="T2" fmla="*/ 16 w 17"/>
                <a:gd name="T3" fmla="*/ 20 h 30"/>
                <a:gd name="T4" fmla="*/ 0 w 17"/>
                <a:gd name="T5" fmla="*/ 25 h 30"/>
                <a:gd name="T6" fmla="*/ 16 w 17"/>
                <a:gd name="T7" fmla="*/ 29 h 30"/>
                <a:gd name="T8" fmla="*/ 0 60000 65536"/>
                <a:gd name="T9" fmla="*/ 0 60000 65536"/>
                <a:gd name="T10" fmla="*/ 0 60000 65536"/>
                <a:gd name="T11" fmla="*/ 0 60000 65536"/>
                <a:gd name="T12" fmla="*/ 0 w 17"/>
                <a:gd name="T13" fmla="*/ 0 h 30"/>
                <a:gd name="T14" fmla="*/ 17 w 17"/>
                <a:gd name="T15" fmla="*/ 30 h 30"/>
              </a:gdLst>
              <a:ahLst/>
              <a:cxnLst>
                <a:cxn ang="T8">
                  <a:pos x="T0" y="T1"/>
                </a:cxn>
                <a:cxn ang="T9">
                  <a:pos x="T2" y="T3"/>
                </a:cxn>
                <a:cxn ang="T10">
                  <a:pos x="T4" y="T5"/>
                </a:cxn>
                <a:cxn ang="T11">
                  <a:pos x="T6" y="T7"/>
                </a:cxn>
              </a:cxnLst>
              <a:rect l="T12" t="T13" r="T14" b="T15"/>
              <a:pathLst>
                <a:path w="17" h="30">
                  <a:moveTo>
                    <a:pt x="16" y="0"/>
                  </a:moveTo>
                  <a:lnTo>
                    <a:pt x="16" y="20"/>
                  </a:lnTo>
                  <a:lnTo>
                    <a:pt x="0" y="25"/>
                  </a:lnTo>
                  <a:lnTo>
                    <a:pt x="16" y="2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17" name="Line 765">
              <a:extLst>
                <a:ext uri="{FF2B5EF4-FFF2-40B4-BE49-F238E27FC236}">
                  <a16:creationId xmlns:a16="http://schemas.microsoft.com/office/drawing/2014/main" id="{22E73109-D551-274D-5B9B-702276DE7F09}"/>
                </a:ext>
              </a:extLst>
            </p:cNvPr>
            <p:cNvSpPr>
              <a:spLocks noChangeShapeType="1"/>
            </p:cNvSpPr>
            <p:nvPr/>
          </p:nvSpPr>
          <p:spPr bwMode="auto">
            <a:xfrm flipH="1">
              <a:off x="2196" y="2704"/>
              <a:ext cx="1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18" name="Freeform 766">
              <a:extLst>
                <a:ext uri="{FF2B5EF4-FFF2-40B4-BE49-F238E27FC236}">
                  <a16:creationId xmlns:a16="http://schemas.microsoft.com/office/drawing/2014/main" id="{BEC6E760-52A2-BD5B-0D50-DF02A91FFDE7}"/>
                </a:ext>
              </a:extLst>
            </p:cNvPr>
            <p:cNvSpPr>
              <a:spLocks/>
            </p:cNvSpPr>
            <p:nvPr/>
          </p:nvSpPr>
          <p:spPr bwMode="auto">
            <a:xfrm>
              <a:off x="2253" y="2782"/>
              <a:ext cx="36" cy="35"/>
            </a:xfrm>
            <a:custGeom>
              <a:avLst/>
              <a:gdLst>
                <a:gd name="T0" fmla="*/ 0 w 36"/>
                <a:gd name="T1" fmla="*/ 0 h 35"/>
                <a:gd name="T2" fmla="*/ 9 w 36"/>
                <a:gd name="T3" fmla="*/ 26 h 35"/>
                <a:gd name="T4" fmla="*/ 35 w 36"/>
                <a:gd name="T5" fmla="*/ 34 h 35"/>
                <a:gd name="T6" fmla="*/ 0 60000 65536"/>
                <a:gd name="T7" fmla="*/ 0 60000 65536"/>
                <a:gd name="T8" fmla="*/ 0 60000 65536"/>
                <a:gd name="T9" fmla="*/ 0 w 36"/>
                <a:gd name="T10" fmla="*/ 0 h 35"/>
                <a:gd name="T11" fmla="*/ 36 w 36"/>
                <a:gd name="T12" fmla="*/ 35 h 35"/>
              </a:gdLst>
              <a:ahLst/>
              <a:cxnLst>
                <a:cxn ang="T6">
                  <a:pos x="T0" y="T1"/>
                </a:cxn>
                <a:cxn ang="T7">
                  <a:pos x="T2" y="T3"/>
                </a:cxn>
                <a:cxn ang="T8">
                  <a:pos x="T4" y="T5"/>
                </a:cxn>
              </a:cxnLst>
              <a:rect l="T9" t="T10" r="T11" b="T12"/>
              <a:pathLst>
                <a:path w="36" h="35">
                  <a:moveTo>
                    <a:pt x="0" y="0"/>
                  </a:moveTo>
                  <a:lnTo>
                    <a:pt x="9" y="26"/>
                  </a:lnTo>
                  <a:lnTo>
                    <a:pt x="35" y="3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19" name="Line 767">
              <a:extLst>
                <a:ext uri="{FF2B5EF4-FFF2-40B4-BE49-F238E27FC236}">
                  <a16:creationId xmlns:a16="http://schemas.microsoft.com/office/drawing/2014/main" id="{BA2EB87F-6BCA-E962-D5B8-9AEA2A3C06C5}"/>
                </a:ext>
              </a:extLst>
            </p:cNvPr>
            <p:cNvSpPr>
              <a:spLocks noChangeShapeType="1"/>
            </p:cNvSpPr>
            <p:nvPr/>
          </p:nvSpPr>
          <p:spPr bwMode="auto">
            <a:xfrm flipH="1">
              <a:off x="2289" y="2840"/>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20" name="Line 768">
              <a:extLst>
                <a:ext uri="{FF2B5EF4-FFF2-40B4-BE49-F238E27FC236}">
                  <a16:creationId xmlns:a16="http://schemas.microsoft.com/office/drawing/2014/main" id="{4EFA3D8A-E785-70F1-E4E4-7C32E9E11E32}"/>
                </a:ext>
              </a:extLst>
            </p:cNvPr>
            <p:cNvSpPr>
              <a:spLocks noChangeShapeType="1"/>
            </p:cNvSpPr>
            <p:nvPr/>
          </p:nvSpPr>
          <p:spPr bwMode="auto">
            <a:xfrm>
              <a:off x="2228" y="2777"/>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21" name="Line 769">
              <a:extLst>
                <a:ext uri="{FF2B5EF4-FFF2-40B4-BE49-F238E27FC236}">
                  <a16:creationId xmlns:a16="http://schemas.microsoft.com/office/drawing/2014/main" id="{044E8005-327B-F2C7-3C84-8A414D180229}"/>
                </a:ext>
              </a:extLst>
            </p:cNvPr>
            <p:cNvSpPr>
              <a:spLocks noChangeShapeType="1"/>
            </p:cNvSpPr>
            <p:nvPr/>
          </p:nvSpPr>
          <p:spPr bwMode="auto">
            <a:xfrm flipV="1">
              <a:off x="2228" y="2755"/>
              <a:ext cx="3"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22" name="Line 770">
              <a:extLst>
                <a:ext uri="{FF2B5EF4-FFF2-40B4-BE49-F238E27FC236}">
                  <a16:creationId xmlns:a16="http://schemas.microsoft.com/office/drawing/2014/main" id="{8BF960E4-58AB-F2D0-EA98-B2262F80F3F2}"/>
                </a:ext>
              </a:extLst>
            </p:cNvPr>
            <p:cNvSpPr>
              <a:spLocks noChangeShapeType="1"/>
            </p:cNvSpPr>
            <p:nvPr/>
          </p:nvSpPr>
          <p:spPr bwMode="auto">
            <a:xfrm flipV="1">
              <a:off x="2253" y="2755"/>
              <a:ext cx="3"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23" name="Line 771">
              <a:extLst>
                <a:ext uri="{FF2B5EF4-FFF2-40B4-BE49-F238E27FC236}">
                  <a16:creationId xmlns:a16="http://schemas.microsoft.com/office/drawing/2014/main" id="{02AB99F6-71ED-702B-6C0F-D79FFC1C9034}"/>
                </a:ext>
              </a:extLst>
            </p:cNvPr>
            <p:cNvSpPr>
              <a:spLocks noChangeShapeType="1"/>
            </p:cNvSpPr>
            <p:nvPr/>
          </p:nvSpPr>
          <p:spPr bwMode="auto">
            <a:xfrm flipH="1">
              <a:off x="2315" y="2813"/>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24" name="Line 772">
              <a:extLst>
                <a:ext uri="{FF2B5EF4-FFF2-40B4-BE49-F238E27FC236}">
                  <a16:creationId xmlns:a16="http://schemas.microsoft.com/office/drawing/2014/main" id="{189C4749-84AD-F10B-05C9-3492B46A772F}"/>
                </a:ext>
              </a:extLst>
            </p:cNvPr>
            <p:cNvSpPr>
              <a:spLocks noChangeShapeType="1"/>
            </p:cNvSpPr>
            <p:nvPr/>
          </p:nvSpPr>
          <p:spPr bwMode="auto">
            <a:xfrm flipH="1">
              <a:off x="2329" y="2842"/>
              <a:ext cx="7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25" name="Line 773">
              <a:extLst>
                <a:ext uri="{FF2B5EF4-FFF2-40B4-BE49-F238E27FC236}">
                  <a16:creationId xmlns:a16="http://schemas.microsoft.com/office/drawing/2014/main" id="{DEA968D4-2C5E-753D-7ED1-A66F82E78F33}"/>
                </a:ext>
              </a:extLst>
            </p:cNvPr>
            <p:cNvSpPr>
              <a:spLocks noChangeShapeType="1"/>
            </p:cNvSpPr>
            <p:nvPr/>
          </p:nvSpPr>
          <p:spPr bwMode="auto">
            <a:xfrm flipH="1">
              <a:off x="2329" y="2810"/>
              <a:ext cx="4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26" name="Line 774">
              <a:extLst>
                <a:ext uri="{FF2B5EF4-FFF2-40B4-BE49-F238E27FC236}">
                  <a16:creationId xmlns:a16="http://schemas.microsoft.com/office/drawing/2014/main" id="{63C345EB-A58C-6FEC-BC3A-65FD204CF781}"/>
                </a:ext>
              </a:extLst>
            </p:cNvPr>
            <p:cNvSpPr>
              <a:spLocks noChangeShapeType="1"/>
            </p:cNvSpPr>
            <p:nvPr/>
          </p:nvSpPr>
          <p:spPr bwMode="auto">
            <a:xfrm>
              <a:off x="2425" y="2834"/>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27" name="Line 775">
              <a:extLst>
                <a:ext uri="{FF2B5EF4-FFF2-40B4-BE49-F238E27FC236}">
                  <a16:creationId xmlns:a16="http://schemas.microsoft.com/office/drawing/2014/main" id="{A4EC12EB-1640-1055-4A49-27B7730A9381}"/>
                </a:ext>
              </a:extLst>
            </p:cNvPr>
            <p:cNvSpPr>
              <a:spLocks noChangeShapeType="1"/>
            </p:cNvSpPr>
            <p:nvPr/>
          </p:nvSpPr>
          <p:spPr bwMode="auto">
            <a:xfrm>
              <a:off x="2404" y="2834"/>
              <a:ext cx="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28" name="Line 776">
              <a:extLst>
                <a:ext uri="{FF2B5EF4-FFF2-40B4-BE49-F238E27FC236}">
                  <a16:creationId xmlns:a16="http://schemas.microsoft.com/office/drawing/2014/main" id="{DF9F5594-7FFD-94B4-29BB-B6EB5779680C}"/>
                </a:ext>
              </a:extLst>
            </p:cNvPr>
            <p:cNvSpPr>
              <a:spLocks noChangeShapeType="1"/>
            </p:cNvSpPr>
            <p:nvPr/>
          </p:nvSpPr>
          <p:spPr bwMode="auto">
            <a:xfrm flipH="1" flipV="1">
              <a:off x="2425" y="2831"/>
              <a:ext cx="8"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29" name="Line 777">
              <a:extLst>
                <a:ext uri="{FF2B5EF4-FFF2-40B4-BE49-F238E27FC236}">
                  <a16:creationId xmlns:a16="http://schemas.microsoft.com/office/drawing/2014/main" id="{8B1687D6-8D4E-218A-FDFE-479F230F1F6F}"/>
                </a:ext>
              </a:extLst>
            </p:cNvPr>
            <p:cNvSpPr>
              <a:spLocks noChangeShapeType="1"/>
            </p:cNvSpPr>
            <p:nvPr/>
          </p:nvSpPr>
          <p:spPr bwMode="auto">
            <a:xfrm>
              <a:off x="2396" y="2832"/>
              <a:ext cx="0" cy="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30" name="Line 778">
              <a:extLst>
                <a:ext uri="{FF2B5EF4-FFF2-40B4-BE49-F238E27FC236}">
                  <a16:creationId xmlns:a16="http://schemas.microsoft.com/office/drawing/2014/main" id="{67C40B51-AA9B-DAB7-4C74-443C117D783E}"/>
                </a:ext>
              </a:extLst>
            </p:cNvPr>
            <p:cNvSpPr>
              <a:spLocks noChangeShapeType="1"/>
            </p:cNvSpPr>
            <p:nvPr/>
          </p:nvSpPr>
          <p:spPr bwMode="auto">
            <a:xfrm flipH="1">
              <a:off x="2396" y="2831"/>
              <a:ext cx="8"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31" name="Line 779">
              <a:extLst>
                <a:ext uri="{FF2B5EF4-FFF2-40B4-BE49-F238E27FC236}">
                  <a16:creationId xmlns:a16="http://schemas.microsoft.com/office/drawing/2014/main" id="{BDCFC36C-22D1-346D-EFD0-56871B4A3DDC}"/>
                </a:ext>
              </a:extLst>
            </p:cNvPr>
            <p:cNvSpPr>
              <a:spLocks noChangeShapeType="1"/>
            </p:cNvSpPr>
            <p:nvPr/>
          </p:nvSpPr>
          <p:spPr bwMode="auto">
            <a:xfrm flipV="1">
              <a:off x="2433" y="2832"/>
              <a:ext cx="0" cy="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32" name="Freeform 780">
              <a:extLst>
                <a:ext uri="{FF2B5EF4-FFF2-40B4-BE49-F238E27FC236}">
                  <a16:creationId xmlns:a16="http://schemas.microsoft.com/office/drawing/2014/main" id="{07D73E14-58E9-3C1B-6523-38947752AE4C}"/>
                </a:ext>
              </a:extLst>
            </p:cNvPr>
            <p:cNvSpPr>
              <a:spLocks/>
            </p:cNvSpPr>
            <p:nvPr/>
          </p:nvSpPr>
          <p:spPr bwMode="auto">
            <a:xfrm>
              <a:off x="2396" y="2817"/>
              <a:ext cx="29" cy="17"/>
            </a:xfrm>
            <a:custGeom>
              <a:avLst/>
              <a:gdLst>
                <a:gd name="T0" fmla="*/ 28 w 29"/>
                <a:gd name="T1" fmla="*/ 16 h 17"/>
                <a:gd name="T2" fmla="*/ 9 w 29"/>
                <a:gd name="T3" fmla="*/ 16 h 17"/>
                <a:gd name="T4" fmla="*/ 5 w 29"/>
                <a:gd name="T5" fmla="*/ 0 h 17"/>
                <a:gd name="T6" fmla="*/ 0 w 29"/>
                <a:gd name="T7" fmla="*/ 16 h 17"/>
                <a:gd name="T8" fmla="*/ 0 60000 65536"/>
                <a:gd name="T9" fmla="*/ 0 60000 65536"/>
                <a:gd name="T10" fmla="*/ 0 60000 65536"/>
                <a:gd name="T11" fmla="*/ 0 60000 65536"/>
                <a:gd name="T12" fmla="*/ 0 w 29"/>
                <a:gd name="T13" fmla="*/ 0 h 17"/>
                <a:gd name="T14" fmla="*/ 29 w 29"/>
                <a:gd name="T15" fmla="*/ 17 h 17"/>
              </a:gdLst>
              <a:ahLst/>
              <a:cxnLst>
                <a:cxn ang="T8">
                  <a:pos x="T0" y="T1"/>
                </a:cxn>
                <a:cxn ang="T9">
                  <a:pos x="T2" y="T3"/>
                </a:cxn>
                <a:cxn ang="T10">
                  <a:pos x="T4" y="T5"/>
                </a:cxn>
                <a:cxn ang="T11">
                  <a:pos x="T6" y="T7"/>
                </a:cxn>
              </a:cxnLst>
              <a:rect l="T12" t="T13" r="T14" b="T15"/>
              <a:pathLst>
                <a:path w="29" h="17">
                  <a:moveTo>
                    <a:pt x="28" y="16"/>
                  </a:moveTo>
                  <a:lnTo>
                    <a:pt x="9" y="16"/>
                  </a:lnTo>
                  <a:lnTo>
                    <a:pt x="5"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33" name="Freeform 781">
              <a:extLst>
                <a:ext uri="{FF2B5EF4-FFF2-40B4-BE49-F238E27FC236}">
                  <a16:creationId xmlns:a16="http://schemas.microsoft.com/office/drawing/2014/main" id="{DA4E4DD8-EE04-3803-72D5-C1EF2ACF0AE8}"/>
                </a:ext>
              </a:extLst>
            </p:cNvPr>
            <p:cNvSpPr>
              <a:spLocks/>
            </p:cNvSpPr>
            <p:nvPr/>
          </p:nvSpPr>
          <p:spPr bwMode="auto">
            <a:xfrm>
              <a:off x="2424" y="2817"/>
              <a:ext cx="17" cy="17"/>
            </a:xfrm>
            <a:custGeom>
              <a:avLst/>
              <a:gdLst>
                <a:gd name="T0" fmla="*/ 16 w 17"/>
                <a:gd name="T1" fmla="*/ 16 h 17"/>
                <a:gd name="T2" fmla="*/ 7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7"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34" name="Line 782">
              <a:extLst>
                <a:ext uri="{FF2B5EF4-FFF2-40B4-BE49-F238E27FC236}">
                  <a16:creationId xmlns:a16="http://schemas.microsoft.com/office/drawing/2014/main" id="{139947FC-A446-ED34-2094-3FAB3D6142BF}"/>
                </a:ext>
              </a:extLst>
            </p:cNvPr>
            <p:cNvSpPr>
              <a:spLocks noChangeShapeType="1"/>
            </p:cNvSpPr>
            <p:nvPr/>
          </p:nvSpPr>
          <p:spPr bwMode="auto">
            <a:xfrm flipH="1">
              <a:off x="2401" y="2817"/>
              <a:ext cx="2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35" name="Line 783">
              <a:extLst>
                <a:ext uri="{FF2B5EF4-FFF2-40B4-BE49-F238E27FC236}">
                  <a16:creationId xmlns:a16="http://schemas.microsoft.com/office/drawing/2014/main" id="{AE4F900C-7670-FFCF-6E6E-89B7F7AA000B}"/>
                </a:ext>
              </a:extLst>
            </p:cNvPr>
            <p:cNvSpPr>
              <a:spLocks noChangeShapeType="1"/>
            </p:cNvSpPr>
            <p:nvPr/>
          </p:nvSpPr>
          <p:spPr bwMode="auto">
            <a:xfrm flipV="1">
              <a:off x="2396" y="2820"/>
              <a:ext cx="0"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36" name="Line 784">
              <a:extLst>
                <a:ext uri="{FF2B5EF4-FFF2-40B4-BE49-F238E27FC236}">
                  <a16:creationId xmlns:a16="http://schemas.microsoft.com/office/drawing/2014/main" id="{E3261C49-941F-539E-3A5B-C31ED1B56140}"/>
                </a:ext>
              </a:extLst>
            </p:cNvPr>
            <p:cNvSpPr>
              <a:spLocks noChangeShapeType="1"/>
            </p:cNvSpPr>
            <p:nvPr/>
          </p:nvSpPr>
          <p:spPr bwMode="auto">
            <a:xfrm flipV="1">
              <a:off x="2405" y="2820"/>
              <a:ext cx="0"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37" name="Line 785">
              <a:extLst>
                <a:ext uri="{FF2B5EF4-FFF2-40B4-BE49-F238E27FC236}">
                  <a16:creationId xmlns:a16="http://schemas.microsoft.com/office/drawing/2014/main" id="{658B4D78-3452-5A5D-2D80-C835364E3FCA}"/>
                </a:ext>
              </a:extLst>
            </p:cNvPr>
            <p:cNvSpPr>
              <a:spLocks noChangeShapeType="1"/>
            </p:cNvSpPr>
            <p:nvPr/>
          </p:nvSpPr>
          <p:spPr bwMode="auto">
            <a:xfrm flipV="1">
              <a:off x="2424" y="2820"/>
              <a:ext cx="0"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38" name="Line 786">
              <a:extLst>
                <a:ext uri="{FF2B5EF4-FFF2-40B4-BE49-F238E27FC236}">
                  <a16:creationId xmlns:a16="http://schemas.microsoft.com/office/drawing/2014/main" id="{ED930E25-E66E-AEE2-D864-ED5C2ACD278A}"/>
                </a:ext>
              </a:extLst>
            </p:cNvPr>
            <p:cNvSpPr>
              <a:spLocks noChangeShapeType="1"/>
            </p:cNvSpPr>
            <p:nvPr/>
          </p:nvSpPr>
          <p:spPr bwMode="auto">
            <a:xfrm flipV="1">
              <a:off x="2433" y="2820"/>
              <a:ext cx="0"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39" name="Line 787">
              <a:extLst>
                <a:ext uri="{FF2B5EF4-FFF2-40B4-BE49-F238E27FC236}">
                  <a16:creationId xmlns:a16="http://schemas.microsoft.com/office/drawing/2014/main" id="{1B76DB23-BE58-1714-B56E-D479D9AF6B1D}"/>
                </a:ext>
              </a:extLst>
            </p:cNvPr>
            <p:cNvSpPr>
              <a:spLocks noChangeShapeType="1"/>
            </p:cNvSpPr>
            <p:nvPr/>
          </p:nvSpPr>
          <p:spPr bwMode="auto">
            <a:xfrm flipH="1">
              <a:off x="2396" y="2831"/>
              <a:ext cx="3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40" name="Line 788">
              <a:extLst>
                <a:ext uri="{FF2B5EF4-FFF2-40B4-BE49-F238E27FC236}">
                  <a16:creationId xmlns:a16="http://schemas.microsoft.com/office/drawing/2014/main" id="{508A67AC-5A8C-2DAC-611F-348AE9037BBB}"/>
                </a:ext>
              </a:extLst>
            </p:cNvPr>
            <p:cNvSpPr>
              <a:spLocks noChangeShapeType="1"/>
            </p:cNvSpPr>
            <p:nvPr/>
          </p:nvSpPr>
          <p:spPr bwMode="auto">
            <a:xfrm>
              <a:off x="2329" y="2810"/>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41" name="Line 789">
              <a:extLst>
                <a:ext uri="{FF2B5EF4-FFF2-40B4-BE49-F238E27FC236}">
                  <a16:creationId xmlns:a16="http://schemas.microsoft.com/office/drawing/2014/main" id="{E764D4E6-732D-76A2-7993-C6B80C901251}"/>
                </a:ext>
              </a:extLst>
            </p:cNvPr>
            <p:cNvSpPr>
              <a:spLocks noChangeShapeType="1"/>
            </p:cNvSpPr>
            <p:nvPr/>
          </p:nvSpPr>
          <p:spPr bwMode="auto">
            <a:xfrm flipH="1" flipV="1">
              <a:off x="2378" y="2810"/>
              <a:ext cx="14" cy="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42" name="Line 790">
              <a:extLst>
                <a:ext uri="{FF2B5EF4-FFF2-40B4-BE49-F238E27FC236}">
                  <a16:creationId xmlns:a16="http://schemas.microsoft.com/office/drawing/2014/main" id="{D6611810-B287-9AE2-B530-9978CF263E99}"/>
                </a:ext>
              </a:extLst>
            </p:cNvPr>
            <p:cNvSpPr>
              <a:spLocks noChangeShapeType="1"/>
            </p:cNvSpPr>
            <p:nvPr/>
          </p:nvSpPr>
          <p:spPr bwMode="auto">
            <a:xfrm flipH="1">
              <a:off x="2227" y="2755"/>
              <a:ext cx="3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43" name="Line 791">
              <a:extLst>
                <a:ext uri="{FF2B5EF4-FFF2-40B4-BE49-F238E27FC236}">
                  <a16:creationId xmlns:a16="http://schemas.microsoft.com/office/drawing/2014/main" id="{9671BA92-399E-4E59-41F0-CA6735CF36AD}"/>
                </a:ext>
              </a:extLst>
            </p:cNvPr>
            <p:cNvSpPr>
              <a:spLocks noChangeShapeType="1"/>
            </p:cNvSpPr>
            <p:nvPr/>
          </p:nvSpPr>
          <p:spPr bwMode="auto">
            <a:xfrm>
              <a:off x="2260" y="2732"/>
              <a:ext cx="0" cy="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44" name="Line 792">
              <a:extLst>
                <a:ext uri="{FF2B5EF4-FFF2-40B4-BE49-F238E27FC236}">
                  <a16:creationId xmlns:a16="http://schemas.microsoft.com/office/drawing/2014/main" id="{997BF223-0B89-A8DC-1BB5-8950A1DBCF05}"/>
                </a:ext>
              </a:extLst>
            </p:cNvPr>
            <p:cNvSpPr>
              <a:spLocks noChangeShapeType="1"/>
            </p:cNvSpPr>
            <p:nvPr/>
          </p:nvSpPr>
          <p:spPr bwMode="auto">
            <a:xfrm>
              <a:off x="2234" y="2716"/>
              <a:ext cx="26" cy="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45" name="Line 793">
              <a:extLst>
                <a:ext uri="{FF2B5EF4-FFF2-40B4-BE49-F238E27FC236}">
                  <a16:creationId xmlns:a16="http://schemas.microsoft.com/office/drawing/2014/main" id="{69022F74-A997-31A2-5EF2-BA7267F40A70}"/>
                </a:ext>
              </a:extLst>
            </p:cNvPr>
            <p:cNvSpPr>
              <a:spLocks noChangeShapeType="1"/>
            </p:cNvSpPr>
            <p:nvPr/>
          </p:nvSpPr>
          <p:spPr bwMode="auto">
            <a:xfrm flipV="1">
              <a:off x="2236" y="2704"/>
              <a:ext cx="1"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46" name="Line 794">
              <a:extLst>
                <a:ext uri="{FF2B5EF4-FFF2-40B4-BE49-F238E27FC236}">
                  <a16:creationId xmlns:a16="http://schemas.microsoft.com/office/drawing/2014/main" id="{1285B8EB-67A8-A215-EFFC-0518838C1A1B}"/>
                </a:ext>
              </a:extLst>
            </p:cNvPr>
            <p:cNvSpPr>
              <a:spLocks noChangeShapeType="1"/>
            </p:cNvSpPr>
            <p:nvPr/>
          </p:nvSpPr>
          <p:spPr bwMode="auto">
            <a:xfrm flipV="1">
              <a:off x="2248" y="2684"/>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47" name="Freeform 795">
              <a:extLst>
                <a:ext uri="{FF2B5EF4-FFF2-40B4-BE49-F238E27FC236}">
                  <a16:creationId xmlns:a16="http://schemas.microsoft.com/office/drawing/2014/main" id="{4C07301F-F3CF-1A46-E5E7-31E2579520BD}"/>
                </a:ext>
              </a:extLst>
            </p:cNvPr>
            <p:cNvSpPr>
              <a:spLocks/>
            </p:cNvSpPr>
            <p:nvPr/>
          </p:nvSpPr>
          <p:spPr bwMode="auto">
            <a:xfrm>
              <a:off x="2248" y="2704"/>
              <a:ext cx="17" cy="17"/>
            </a:xfrm>
            <a:custGeom>
              <a:avLst/>
              <a:gdLst>
                <a:gd name="T0" fmla="*/ 0 w 17"/>
                <a:gd name="T1" fmla="*/ 16 h 17"/>
                <a:gd name="T2" fmla="*/ 16 w 17"/>
                <a:gd name="T3" fmla="*/ 8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8"/>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48" name="Line 796">
              <a:extLst>
                <a:ext uri="{FF2B5EF4-FFF2-40B4-BE49-F238E27FC236}">
                  <a16:creationId xmlns:a16="http://schemas.microsoft.com/office/drawing/2014/main" id="{C9D8AFAA-D2E8-6BF3-735C-B7E3E92E9CEB}"/>
                </a:ext>
              </a:extLst>
            </p:cNvPr>
            <p:cNvSpPr>
              <a:spLocks noChangeShapeType="1"/>
            </p:cNvSpPr>
            <p:nvPr/>
          </p:nvSpPr>
          <p:spPr bwMode="auto">
            <a:xfrm>
              <a:off x="2237" y="2684"/>
              <a:ext cx="1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49" name="Line 797">
              <a:extLst>
                <a:ext uri="{FF2B5EF4-FFF2-40B4-BE49-F238E27FC236}">
                  <a16:creationId xmlns:a16="http://schemas.microsoft.com/office/drawing/2014/main" id="{5E2FA945-6E74-C9F4-D8D6-57B28E7617BC}"/>
                </a:ext>
              </a:extLst>
            </p:cNvPr>
            <p:cNvSpPr>
              <a:spLocks noChangeShapeType="1"/>
            </p:cNvSpPr>
            <p:nvPr/>
          </p:nvSpPr>
          <p:spPr bwMode="auto">
            <a:xfrm>
              <a:off x="2237" y="2704"/>
              <a:ext cx="1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50" name="Line 798">
              <a:extLst>
                <a:ext uri="{FF2B5EF4-FFF2-40B4-BE49-F238E27FC236}">
                  <a16:creationId xmlns:a16="http://schemas.microsoft.com/office/drawing/2014/main" id="{169BD9A8-6CE0-7FFC-0906-507683E143C7}"/>
                </a:ext>
              </a:extLst>
            </p:cNvPr>
            <p:cNvSpPr>
              <a:spLocks noChangeShapeType="1"/>
            </p:cNvSpPr>
            <p:nvPr/>
          </p:nvSpPr>
          <p:spPr bwMode="auto">
            <a:xfrm>
              <a:off x="2237" y="2713"/>
              <a:ext cx="1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51" name="Freeform 799">
              <a:extLst>
                <a:ext uri="{FF2B5EF4-FFF2-40B4-BE49-F238E27FC236}">
                  <a16:creationId xmlns:a16="http://schemas.microsoft.com/office/drawing/2014/main" id="{D3D19635-5E84-DA75-71A7-2C7670317A60}"/>
                </a:ext>
              </a:extLst>
            </p:cNvPr>
            <p:cNvSpPr>
              <a:spLocks/>
            </p:cNvSpPr>
            <p:nvPr/>
          </p:nvSpPr>
          <p:spPr bwMode="auto">
            <a:xfrm>
              <a:off x="2186" y="2684"/>
              <a:ext cx="1" cy="21"/>
            </a:xfrm>
            <a:custGeom>
              <a:avLst/>
              <a:gdLst>
                <a:gd name="T0" fmla="*/ 0 w 1"/>
                <a:gd name="T1" fmla="*/ 19 h 21"/>
                <a:gd name="T2" fmla="*/ 0 w 1"/>
                <a:gd name="T3" fmla="*/ 2 h 21"/>
                <a:gd name="T4" fmla="*/ 0 w 1"/>
                <a:gd name="T5" fmla="*/ 0 h 21"/>
                <a:gd name="T6" fmla="*/ 0 w 1"/>
                <a:gd name="T7" fmla="*/ 20 h 21"/>
                <a:gd name="T8" fmla="*/ 0 60000 65536"/>
                <a:gd name="T9" fmla="*/ 0 60000 65536"/>
                <a:gd name="T10" fmla="*/ 0 60000 65536"/>
                <a:gd name="T11" fmla="*/ 0 60000 65536"/>
                <a:gd name="T12" fmla="*/ 0 w 1"/>
                <a:gd name="T13" fmla="*/ 0 h 21"/>
                <a:gd name="T14" fmla="*/ 1 w 1"/>
                <a:gd name="T15" fmla="*/ 21 h 21"/>
              </a:gdLst>
              <a:ahLst/>
              <a:cxnLst>
                <a:cxn ang="T8">
                  <a:pos x="T0" y="T1"/>
                </a:cxn>
                <a:cxn ang="T9">
                  <a:pos x="T2" y="T3"/>
                </a:cxn>
                <a:cxn ang="T10">
                  <a:pos x="T4" y="T5"/>
                </a:cxn>
                <a:cxn ang="T11">
                  <a:pos x="T6" y="T7"/>
                </a:cxn>
              </a:cxnLst>
              <a:rect l="T12" t="T13" r="T14" b="T15"/>
              <a:pathLst>
                <a:path w="1" h="21">
                  <a:moveTo>
                    <a:pt x="0" y="19"/>
                  </a:moveTo>
                  <a:lnTo>
                    <a:pt x="0" y="2"/>
                  </a:lnTo>
                  <a:lnTo>
                    <a:pt x="0" y="0"/>
                  </a:lnTo>
                  <a:lnTo>
                    <a:pt x="0" y="2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52" name="Line 800">
              <a:extLst>
                <a:ext uri="{FF2B5EF4-FFF2-40B4-BE49-F238E27FC236}">
                  <a16:creationId xmlns:a16="http://schemas.microsoft.com/office/drawing/2014/main" id="{0F09B353-15E2-1293-63F5-36010E66FF15}"/>
                </a:ext>
              </a:extLst>
            </p:cNvPr>
            <p:cNvSpPr>
              <a:spLocks noChangeShapeType="1"/>
            </p:cNvSpPr>
            <p:nvPr/>
          </p:nvSpPr>
          <p:spPr bwMode="auto">
            <a:xfrm>
              <a:off x="2227" y="2704"/>
              <a:ext cx="0" cy="5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53" name="Line 801">
              <a:extLst>
                <a:ext uri="{FF2B5EF4-FFF2-40B4-BE49-F238E27FC236}">
                  <a16:creationId xmlns:a16="http://schemas.microsoft.com/office/drawing/2014/main" id="{E4D078C4-22E0-25C7-49DE-96882D0423F4}"/>
                </a:ext>
              </a:extLst>
            </p:cNvPr>
            <p:cNvSpPr>
              <a:spLocks noChangeShapeType="1"/>
            </p:cNvSpPr>
            <p:nvPr/>
          </p:nvSpPr>
          <p:spPr bwMode="auto">
            <a:xfrm flipH="1">
              <a:off x="2294" y="2839"/>
              <a:ext cx="21"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54" name="Line 802">
              <a:extLst>
                <a:ext uri="{FF2B5EF4-FFF2-40B4-BE49-F238E27FC236}">
                  <a16:creationId xmlns:a16="http://schemas.microsoft.com/office/drawing/2014/main" id="{93564C02-B93D-1D06-274F-5D6D7E2068C4}"/>
                </a:ext>
              </a:extLst>
            </p:cNvPr>
            <p:cNvSpPr>
              <a:spLocks noChangeShapeType="1"/>
            </p:cNvSpPr>
            <p:nvPr/>
          </p:nvSpPr>
          <p:spPr bwMode="auto">
            <a:xfrm flipH="1">
              <a:off x="2288" y="2813"/>
              <a:ext cx="27"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55" name="Line 803">
              <a:extLst>
                <a:ext uri="{FF2B5EF4-FFF2-40B4-BE49-F238E27FC236}">
                  <a16:creationId xmlns:a16="http://schemas.microsoft.com/office/drawing/2014/main" id="{BD8C4C6F-B572-522E-50E0-D465DAD4A66C}"/>
                </a:ext>
              </a:extLst>
            </p:cNvPr>
            <p:cNvSpPr>
              <a:spLocks noChangeShapeType="1"/>
            </p:cNvSpPr>
            <p:nvPr/>
          </p:nvSpPr>
          <p:spPr bwMode="auto">
            <a:xfrm flipH="1">
              <a:off x="2211" y="2748"/>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56" name="Line 804">
              <a:extLst>
                <a:ext uri="{FF2B5EF4-FFF2-40B4-BE49-F238E27FC236}">
                  <a16:creationId xmlns:a16="http://schemas.microsoft.com/office/drawing/2014/main" id="{D1843714-82BE-00B8-315D-B00DFFDD77E7}"/>
                </a:ext>
              </a:extLst>
            </p:cNvPr>
            <p:cNvSpPr>
              <a:spLocks noChangeShapeType="1"/>
            </p:cNvSpPr>
            <p:nvPr/>
          </p:nvSpPr>
          <p:spPr bwMode="auto">
            <a:xfrm flipV="1">
              <a:off x="2205" y="2718"/>
              <a:ext cx="0" cy="10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57" name="Line 805">
              <a:extLst>
                <a:ext uri="{FF2B5EF4-FFF2-40B4-BE49-F238E27FC236}">
                  <a16:creationId xmlns:a16="http://schemas.microsoft.com/office/drawing/2014/main" id="{D701152B-0586-64EE-C2D7-CAE422DA71A5}"/>
                </a:ext>
              </a:extLst>
            </p:cNvPr>
            <p:cNvSpPr>
              <a:spLocks noChangeShapeType="1"/>
            </p:cNvSpPr>
            <p:nvPr/>
          </p:nvSpPr>
          <p:spPr bwMode="auto">
            <a:xfrm flipV="1">
              <a:off x="2520" y="2842"/>
              <a:ext cx="0" cy="14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58" name="Line 806">
              <a:extLst>
                <a:ext uri="{FF2B5EF4-FFF2-40B4-BE49-F238E27FC236}">
                  <a16:creationId xmlns:a16="http://schemas.microsoft.com/office/drawing/2014/main" id="{255F1851-A650-9325-5F5F-1205932B2F1D}"/>
                </a:ext>
              </a:extLst>
            </p:cNvPr>
            <p:cNvSpPr>
              <a:spLocks noChangeShapeType="1"/>
            </p:cNvSpPr>
            <p:nvPr/>
          </p:nvSpPr>
          <p:spPr bwMode="auto">
            <a:xfrm flipV="1">
              <a:off x="2651" y="2800"/>
              <a:ext cx="44" cy="7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59" name="Line 807">
              <a:extLst>
                <a:ext uri="{FF2B5EF4-FFF2-40B4-BE49-F238E27FC236}">
                  <a16:creationId xmlns:a16="http://schemas.microsoft.com/office/drawing/2014/main" id="{5BE514A5-3B40-C5F9-AC50-04DE0B5823E6}"/>
                </a:ext>
              </a:extLst>
            </p:cNvPr>
            <p:cNvSpPr>
              <a:spLocks noChangeShapeType="1"/>
            </p:cNvSpPr>
            <p:nvPr/>
          </p:nvSpPr>
          <p:spPr bwMode="auto">
            <a:xfrm flipV="1">
              <a:off x="2512" y="2849"/>
              <a:ext cx="0" cy="14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60" name="Line 808">
              <a:extLst>
                <a:ext uri="{FF2B5EF4-FFF2-40B4-BE49-F238E27FC236}">
                  <a16:creationId xmlns:a16="http://schemas.microsoft.com/office/drawing/2014/main" id="{47B40EF7-FF6D-5E5B-BE39-6722399CBB30}"/>
                </a:ext>
              </a:extLst>
            </p:cNvPr>
            <p:cNvSpPr>
              <a:spLocks noChangeShapeType="1"/>
            </p:cNvSpPr>
            <p:nvPr/>
          </p:nvSpPr>
          <p:spPr bwMode="auto">
            <a:xfrm flipV="1">
              <a:off x="2579" y="2987"/>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61" name="Line 809">
              <a:extLst>
                <a:ext uri="{FF2B5EF4-FFF2-40B4-BE49-F238E27FC236}">
                  <a16:creationId xmlns:a16="http://schemas.microsoft.com/office/drawing/2014/main" id="{A5D17FEB-B36F-4F4F-B15E-E15FFD2CC21F}"/>
                </a:ext>
              </a:extLst>
            </p:cNvPr>
            <p:cNvSpPr>
              <a:spLocks noChangeShapeType="1"/>
            </p:cNvSpPr>
            <p:nvPr/>
          </p:nvSpPr>
          <p:spPr bwMode="auto">
            <a:xfrm>
              <a:off x="2570" y="2979"/>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62" name="Line 810">
              <a:extLst>
                <a:ext uri="{FF2B5EF4-FFF2-40B4-BE49-F238E27FC236}">
                  <a16:creationId xmlns:a16="http://schemas.microsoft.com/office/drawing/2014/main" id="{21FD4A70-40E0-7373-85F2-6A5EE1DF7F26}"/>
                </a:ext>
              </a:extLst>
            </p:cNvPr>
            <p:cNvSpPr>
              <a:spLocks noChangeShapeType="1"/>
            </p:cNvSpPr>
            <p:nvPr/>
          </p:nvSpPr>
          <p:spPr bwMode="auto">
            <a:xfrm>
              <a:off x="2573" y="2984"/>
              <a:ext cx="0"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63" name="Line 811">
              <a:extLst>
                <a:ext uri="{FF2B5EF4-FFF2-40B4-BE49-F238E27FC236}">
                  <a16:creationId xmlns:a16="http://schemas.microsoft.com/office/drawing/2014/main" id="{A543D8ED-213E-0ACF-A950-BCC9CB2A0D58}"/>
                </a:ext>
              </a:extLst>
            </p:cNvPr>
            <p:cNvSpPr>
              <a:spLocks noChangeShapeType="1"/>
            </p:cNvSpPr>
            <p:nvPr/>
          </p:nvSpPr>
          <p:spPr bwMode="auto">
            <a:xfrm>
              <a:off x="2555" y="2979"/>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64" name="Line 812">
              <a:extLst>
                <a:ext uri="{FF2B5EF4-FFF2-40B4-BE49-F238E27FC236}">
                  <a16:creationId xmlns:a16="http://schemas.microsoft.com/office/drawing/2014/main" id="{2895FA2C-8688-D650-25A3-88BABA9C1B7C}"/>
                </a:ext>
              </a:extLst>
            </p:cNvPr>
            <p:cNvSpPr>
              <a:spLocks noChangeShapeType="1"/>
            </p:cNvSpPr>
            <p:nvPr/>
          </p:nvSpPr>
          <p:spPr bwMode="auto">
            <a:xfrm>
              <a:off x="2564" y="2979"/>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65" name="Line 813">
              <a:extLst>
                <a:ext uri="{FF2B5EF4-FFF2-40B4-BE49-F238E27FC236}">
                  <a16:creationId xmlns:a16="http://schemas.microsoft.com/office/drawing/2014/main" id="{B3962DB2-A765-B891-75A6-E4A78144484E}"/>
                </a:ext>
              </a:extLst>
            </p:cNvPr>
            <p:cNvSpPr>
              <a:spLocks noChangeShapeType="1"/>
            </p:cNvSpPr>
            <p:nvPr/>
          </p:nvSpPr>
          <p:spPr bwMode="auto">
            <a:xfrm flipH="1">
              <a:off x="2555" y="2979"/>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66" name="Line 814">
              <a:extLst>
                <a:ext uri="{FF2B5EF4-FFF2-40B4-BE49-F238E27FC236}">
                  <a16:creationId xmlns:a16="http://schemas.microsoft.com/office/drawing/2014/main" id="{189F505E-53D5-D229-E913-54DB156FCF27}"/>
                </a:ext>
              </a:extLst>
            </p:cNvPr>
            <p:cNvSpPr>
              <a:spLocks noChangeShapeType="1"/>
            </p:cNvSpPr>
            <p:nvPr/>
          </p:nvSpPr>
          <p:spPr bwMode="auto">
            <a:xfrm>
              <a:off x="2553" y="2978"/>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67" name="Freeform 815">
              <a:extLst>
                <a:ext uri="{FF2B5EF4-FFF2-40B4-BE49-F238E27FC236}">
                  <a16:creationId xmlns:a16="http://schemas.microsoft.com/office/drawing/2014/main" id="{22A76C98-09B6-3ADE-E0E2-696791DB4D60}"/>
                </a:ext>
              </a:extLst>
            </p:cNvPr>
            <p:cNvSpPr>
              <a:spLocks/>
            </p:cNvSpPr>
            <p:nvPr/>
          </p:nvSpPr>
          <p:spPr bwMode="auto">
            <a:xfrm>
              <a:off x="2564" y="2978"/>
              <a:ext cx="17" cy="17"/>
            </a:xfrm>
            <a:custGeom>
              <a:avLst/>
              <a:gdLst>
                <a:gd name="T0" fmla="*/ 16 w 17"/>
                <a:gd name="T1" fmla="*/ 16 h 17"/>
                <a:gd name="T2" fmla="*/ 8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8"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68" name="Line 816">
              <a:extLst>
                <a:ext uri="{FF2B5EF4-FFF2-40B4-BE49-F238E27FC236}">
                  <a16:creationId xmlns:a16="http://schemas.microsoft.com/office/drawing/2014/main" id="{D39C61DF-44D9-8799-4EA0-DB2780EDCC84}"/>
                </a:ext>
              </a:extLst>
            </p:cNvPr>
            <p:cNvSpPr>
              <a:spLocks noChangeShapeType="1"/>
            </p:cNvSpPr>
            <p:nvPr/>
          </p:nvSpPr>
          <p:spPr bwMode="auto">
            <a:xfrm flipV="1">
              <a:off x="2550" y="2979"/>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69" name="Line 817">
              <a:extLst>
                <a:ext uri="{FF2B5EF4-FFF2-40B4-BE49-F238E27FC236}">
                  <a16:creationId xmlns:a16="http://schemas.microsoft.com/office/drawing/2014/main" id="{EF17FC14-8287-60FC-E828-9A3D2E12FB41}"/>
                </a:ext>
              </a:extLst>
            </p:cNvPr>
            <p:cNvSpPr>
              <a:spLocks noChangeShapeType="1"/>
            </p:cNvSpPr>
            <p:nvPr/>
          </p:nvSpPr>
          <p:spPr bwMode="auto">
            <a:xfrm flipV="1">
              <a:off x="2547" y="2984"/>
              <a:ext cx="0"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70" name="Line 818">
              <a:extLst>
                <a:ext uri="{FF2B5EF4-FFF2-40B4-BE49-F238E27FC236}">
                  <a16:creationId xmlns:a16="http://schemas.microsoft.com/office/drawing/2014/main" id="{7C959B8F-85E5-6F02-11C2-D3998F3F102E}"/>
                </a:ext>
              </a:extLst>
            </p:cNvPr>
            <p:cNvSpPr>
              <a:spLocks noChangeShapeType="1"/>
            </p:cNvSpPr>
            <p:nvPr/>
          </p:nvSpPr>
          <p:spPr bwMode="auto">
            <a:xfrm flipH="1">
              <a:off x="2520" y="2987"/>
              <a:ext cx="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71" name="Line 819">
              <a:extLst>
                <a:ext uri="{FF2B5EF4-FFF2-40B4-BE49-F238E27FC236}">
                  <a16:creationId xmlns:a16="http://schemas.microsoft.com/office/drawing/2014/main" id="{BEC9D508-3F4F-F7EA-394C-B99E370C823F}"/>
                </a:ext>
              </a:extLst>
            </p:cNvPr>
            <p:cNvSpPr>
              <a:spLocks noChangeShapeType="1"/>
            </p:cNvSpPr>
            <p:nvPr/>
          </p:nvSpPr>
          <p:spPr bwMode="auto">
            <a:xfrm flipH="1">
              <a:off x="2512" y="2994"/>
              <a:ext cx="6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72" name="Freeform 820">
              <a:extLst>
                <a:ext uri="{FF2B5EF4-FFF2-40B4-BE49-F238E27FC236}">
                  <a16:creationId xmlns:a16="http://schemas.microsoft.com/office/drawing/2014/main" id="{F48F306C-2B0F-F214-13DE-59327972FC73}"/>
                </a:ext>
              </a:extLst>
            </p:cNvPr>
            <p:cNvSpPr>
              <a:spLocks/>
            </p:cNvSpPr>
            <p:nvPr/>
          </p:nvSpPr>
          <p:spPr bwMode="auto">
            <a:xfrm>
              <a:off x="2550" y="2978"/>
              <a:ext cx="17" cy="17"/>
            </a:xfrm>
            <a:custGeom>
              <a:avLst/>
              <a:gdLst>
                <a:gd name="T0" fmla="*/ 16 w 17"/>
                <a:gd name="T1" fmla="*/ 16 h 17"/>
                <a:gd name="T2" fmla="*/ 9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9"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73" name="Line 821">
              <a:extLst>
                <a:ext uri="{FF2B5EF4-FFF2-40B4-BE49-F238E27FC236}">
                  <a16:creationId xmlns:a16="http://schemas.microsoft.com/office/drawing/2014/main" id="{BD4FED7F-ABBB-B67B-C59F-E381649D806A}"/>
                </a:ext>
              </a:extLst>
            </p:cNvPr>
            <p:cNvSpPr>
              <a:spLocks noChangeShapeType="1"/>
            </p:cNvSpPr>
            <p:nvPr/>
          </p:nvSpPr>
          <p:spPr bwMode="auto">
            <a:xfrm>
              <a:off x="2547" y="2984"/>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74" name="Freeform 822">
              <a:extLst>
                <a:ext uri="{FF2B5EF4-FFF2-40B4-BE49-F238E27FC236}">
                  <a16:creationId xmlns:a16="http://schemas.microsoft.com/office/drawing/2014/main" id="{189A2FA7-89DB-648A-0488-323CFE098A55}"/>
                </a:ext>
              </a:extLst>
            </p:cNvPr>
            <p:cNvSpPr>
              <a:spLocks/>
            </p:cNvSpPr>
            <p:nvPr/>
          </p:nvSpPr>
          <p:spPr bwMode="auto">
            <a:xfrm>
              <a:off x="2625" y="2690"/>
              <a:ext cx="26" cy="27"/>
            </a:xfrm>
            <a:custGeom>
              <a:avLst/>
              <a:gdLst>
                <a:gd name="T0" fmla="*/ 25 w 26"/>
                <a:gd name="T1" fmla="*/ 14 h 27"/>
                <a:gd name="T2" fmla="*/ 21 w 26"/>
                <a:gd name="T3" fmla="*/ 5 h 27"/>
                <a:gd name="T4" fmla="*/ 12 w 26"/>
                <a:gd name="T5" fmla="*/ 0 h 27"/>
                <a:gd name="T6" fmla="*/ 3 w 26"/>
                <a:gd name="T7" fmla="*/ 5 h 27"/>
                <a:gd name="T8" fmla="*/ 0 w 26"/>
                <a:gd name="T9" fmla="*/ 14 h 27"/>
                <a:gd name="T10" fmla="*/ 3 w 26"/>
                <a:gd name="T11" fmla="*/ 22 h 27"/>
                <a:gd name="T12" fmla="*/ 12 w 26"/>
                <a:gd name="T13" fmla="*/ 26 h 27"/>
                <a:gd name="T14" fmla="*/ 21 w 26"/>
                <a:gd name="T15" fmla="*/ 22 h 27"/>
                <a:gd name="T16" fmla="*/ 25 w 26"/>
                <a:gd name="T17" fmla="*/ 14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7"/>
                <a:gd name="T29" fmla="*/ 26 w 26"/>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7">
                  <a:moveTo>
                    <a:pt x="25" y="14"/>
                  </a:moveTo>
                  <a:lnTo>
                    <a:pt x="21" y="5"/>
                  </a:lnTo>
                  <a:lnTo>
                    <a:pt x="12" y="0"/>
                  </a:lnTo>
                  <a:lnTo>
                    <a:pt x="3" y="5"/>
                  </a:lnTo>
                  <a:lnTo>
                    <a:pt x="0" y="14"/>
                  </a:lnTo>
                  <a:lnTo>
                    <a:pt x="3" y="22"/>
                  </a:lnTo>
                  <a:lnTo>
                    <a:pt x="12" y="26"/>
                  </a:lnTo>
                  <a:lnTo>
                    <a:pt x="21" y="22"/>
                  </a:lnTo>
                  <a:lnTo>
                    <a:pt x="25" y="1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75" name="Freeform 823">
              <a:extLst>
                <a:ext uri="{FF2B5EF4-FFF2-40B4-BE49-F238E27FC236}">
                  <a16:creationId xmlns:a16="http://schemas.microsoft.com/office/drawing/2014/main" id="{440CD9FF-93B4-8160-8C19-EEDD6D10DB48}"/>
                </a:ext>
              </a:extLst>
            </p:cNvPr>
            <p:cNvSpPr>
              <a:spLocks/>
            </p:cNvSpPr>
            <p:nvPr/>
          </p:nvSpPr>
          <p:spPr bwMode="auto">
            <a:xfrm>
              <a:off x="2625" y="2689"/>
              <a:ext cx="26" cy="30"/>
            </a:xfrm>
            <a:custGeom>
              <a:avLst/>
              <a:gdLst>
                <a:gd name="T0" fmla="*/ 0 w 26"/>
                <a:gd name="T1" fmla="*/ 8 h 30"/>
                <a:gd name="T2" fmla="*/ 0 w 26"/>
                <a:gd name="T3" fmla="*/ 21 h 30"/>
                <a:gd name="T4" fmla="*/ 12 w 26"/>
                <a:gd name="T5" fmla="*/ 29 h 30"/>
                <a:gd name="T6" fmla="*/ 25 w 26"/>
                <a:gd name="T7" fmla="*/ 21 h 30"/>
                <a:gd name="T8" fmla="*/ 25 w 26"/>
                <a:gd name="T9" fmla="*/ 8 h 30"/>
                <a:gd name="T10" fmla="*/ 12 w 26"/>
                <a:gd name="T11" fmla="*/ 0 h 30"/>
                <a:gd name="T12" fmla="*/ 0 w 26"/>
                <a:gd name="T13" fmla="*/ 8 h 30"/>
                <a:gd name="T14" fmla="*/ 0 60000 65536"/>
                <a:gd name="T15" fmla="*/ 0 60000 65536"/>
                <a:gd name="T16" fmla="*/ 0 60000 65536"/>
                <a:gd name="T17" fmla="*/ 0 60000 65536"/>
                <a:gd name="T18" fmla="*/ 0 60000 65536"/>
                <a:gd name="T19" fmla="*/ 0 60000 65536"/>
                <a:gd name="T20" fmla="*/ 0 60000 65536"/>
                <a:gd name="T21" fmla="*/ 0 w 26"/>
                <a:gd name="T22" fmla="*/ 0 h 30"/>
                <a:gd name="T23" fmla="*/ 26 w 2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0">
                  <a:moveTo>
                    <a:pt x="0" y="8"/>
                  </a:moveTo>
                  <a:lnTo>
                    <a:pt x="0" y="21"/>
                  </a:lnTo>
                  <a:lnTo>
                    <a:pt x="12" y="29"/>
                  </a:lnTo>
                  <a:lnTo>
                    <a:pt x="25" y="21"/>
                  </a:lnTo>
                  <a:lnTo>
                    <a:pt x="25" y="8"/>
                  </a:lnTo>
                  <a:lnTo>
                    <a:pt x="12" y="0"/>
                  </a:lnTo>
                  <a:lnTo>
                    <a:pt x="0" y="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76" name="Freeform 824">
              <a:extLst>
                <a:ext uri="{FF2B5EF4-FFF2-40B4-BE49-F238E27FC236}">
                  <a16:creationId xmlns:a16="http://schemas.microsoft.com/office/drawing/2014/main" id="{F2EE12EF-7F16-97D8-4112-74935FED4D93}"/>
                </a:ext>
              </a:extLst>
            </p:cNvPr>
            <p:cNvSpPr>
              <a:spLocks/>
            </p:cNvSpPr>
            <p:nvPr/>
          </p:nvSpPr>
          <p:spPr bwMode="auto">
            <a:xfrm>
              <a:off x="2622" y="2687"/>
              <a:ext cx="32" cy="33"/>
            </a:xfrm>
            <a:custGeom>
              <a:avLst/>
              <a:gdLst>
                <a:gd name="T0" fmla="*/ 31 w 32"/>
                <a:gd name="T1" fmla="*/ 17 h 33"/>
                <a:gd name="T2" fmla="*/ 26 w 32"/>
                <a:gd name="T3" fmla="*/ 5 h 33"/>
                <a:gd name="T4" fmla="*/ 15 w 32"/>
                <a:gd name="T5" fmla="*/ 0 h 33"/>
                <a:gd name="T6" fmla="*/ 5 w 32"/>
                <a:gd name="T7" fmla="*/ 5 h 33"/>
                <a:gd name="T8" fmla="*/ 0 w 32"/>
                <a:gd name="T9" fmla="*/ 17 h 33"/>
                <a:gd name="T10" fmla="*/ 5 w 32"/>
                <a:gd name="T11" fmla="*/ 28 h 33"/>
                <a:gd name="T12" fmla="*/ 15 w 32"/>
                <a:gd name="T13" fmla="*/ 32 h 33"/>
                <a:gd name="T14" fmla="*/ 26 w 32"/>
                <a:gd name="T15" fmla="*/ 28 h 33"/>
                <a:gd name="T16" fmla="*/ 31 w 32"/>
                <a:gd name="T17" fmla="*/ 1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33"/>
                <a:gd name="T29" fmla="*/ 32 w 32"/>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33">
                  <a:moveTo>
                    <a:pt x="31" y="17"/>
                  </a:moveTo>
                  <a:lnTo>
                    <a:pt x="26" y="5"/>
                  </a:lnTo>
                  <a:lnTo>
                    <a:pt x="15" y="0"/>
                  </a:lnTo>
                  <a:lnTo>
                    <a:pt x="5" y="5"/>
                  </a:lnTo>
                  <a:lnTo>
                    <a:pt x="0" y="17"/>
                  </a:lnTo>
                  <a:lnTo>
                    <a:pt x="5" y="28"/>
                  </a:lnTo>
                  <a:lnTo>
                    <a:pt x="15" y="32"/>
                  </a:lnTo>
                  <a:lnTo>
                    <a:pt x="26" y="28"/>
                  </a:lnTo>
                  <a:lnTo>
                    <a:pt x="31" y="1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77" name="Freeform 825">
              <a:extLst>
                <a:ext uri="{FF2B5EF4-FFF2-40B4-BE49-F238E27FC236}">
                  <a16:creationId xmlns:a16="http://schemas.microsoft.com/office/drawing/2014/main" id="{9B38B9E4-1D91-9B71-9796-C9CA68564AE2}"/>
                </a:ext>
              </a:extLst>
            </p:cNvPr>
            <p:cNvSpPr>
              <a:spLocks/>
            </p:cNvSpPr>
            <p:nvPr/>
          </p:nvSpPr>
          <p:spPr bwMode="auto">
            <a:xfrm>
              <a:off x="2622" y="2733"/>
              <a:ext cx="32" cy="32"/>
            </a:xfrm>
            <a:custGeom>
              <a:avLst/>
              <a:gdLst>
                <a:gd name="T0" fmla="*/ 31 w 32"/>
                <a:gd name="T1" fmla="*/ 15 h 32"/>
                <a:gd name="T2" fmla="*/ 26 w 32"/>
                <a:gd name="T3" fmla="*/ 5 h 32"/>
                <a:gd name="T4" fmla="*/ 15 w 32"/>
                <a:gd name="T5" fmla="*/ 0 h 32"/>
                <a:gd name="T6" fmla="*/ 5 w 32"/>
                <a:gd name="T7" fmla="*/ 5 h 32"/>
                <a:gd name="T8" fmla="*/ 0 w 32"/>
                <a:gd name="T9" fmla="*/ 15 h 32"/>
                <a:gd name="T10" fmla="*/ 5 w 32"/>
                <a:gd name="T11" fmla="*/ 26 h 32"/>
                <a:gd name="T12" fmla="*/ 15 w 32"/>
                <a:gd name="T13" fmla="*/ 31 h 32"/>
                <a:gd name="T14" fmla="*/ 26 w 32"/>
                <a:gd name="T15" fmla="*/ 26 h 32"/>
                <a:gd name="T16" fmla="*/ 31 w 32"/>
                <a:gd name="T17" fmla="*/ 15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32"/>
                <a:gd name="T29" fmla="*/ 32 w 32"/>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32">
                  <a:moveTo>
                    <a:pt x="31" y="15"/>
                  </a:moveTo>
                  <a:lnTo>
                    <a:pt x="26" y="5"/>
                  </a:lnTo>
                  <a:lnTo>
                    <a:pt x="15" y="0"/>
                  </a:lnTo>
                  <a:lnTo>
                    <a:pt x="5" y="5"/>
                  </a:lnTo>
                  <a:lnTo>
                    <a:pt x="0" y="15"/>
                  </a:lnTo>
                  <a:lnTo>
                    <a:pt x="5" y="26"/>
                  </a:lnTo>
                  <a:lnTo>
                    <a:pt x="15" y="31"/>
                  </a:lnTo>
                  <a:lnTo>
                    <a:pt x="26" y="26"/>
                  </a:lnTo>
                  <a:lnTo>
                    <a:pt x="31" y="1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78" name="Freeform 826">
              <a:extLst>
                <a:ext uri="{FF2B5EF4-FFF2-40B4-BE49-F238E27FC236}">
                  <a16:creationId xmlns:a16="http://schemas.microsoft.com/office/drawing/2014/main" id="{951295E1-A082-D380-F64F-3D4D57125327}"/>
                </a:ext>
              </a:extLst>
            </p:cNvPr>
            <p:cNvSpPr>
              <a:spLocks/>
            </p:cNvSpPr>
            <p:nvPr/>
          </p:nvSpPr>
          <p:spPr bwMode="auto">
            <a:xfrm>
              <a:off x="2625" y="2736"/>
              <a:ext cx="26" cy="26"/>
            </a:xfrm>
            <a:custGeom>
              <a:avLst/>
              <a:gdLst>
                <a:gd name="T0" fmla="*/ 25 w 26"/>
                <a:gd name="T1" fmla="*/ 12 h 26"/>
                <a:gd name="T2" fmla="*/ 21 w 26"/>
                <a:gd name="T3" fmla="*/ 3 h 26"/>
                <a:gd name="T4" fmla="*/ 12 w 26"/>
                <a:gd name="T5" fmla="*/ 0 h 26"/>
                <a:gd name="T6" fmla="*/ 3 w 26"/>
                <a:gd name="T7" fmla="*/ 3 h 26"/>
                <a:gd name="T8" fmla="*/ 0 w 26"/>
                <a:gd name="T9" fmla="*/ 12 h 26"/>
                <a:gd name="T10" fmla="*/ 3 w 26"/>
                <a:gd name="T11" fmla="*/ 22 h 26"/>
                <a:gd name="T12" fmla="*/ 12 w 26"/>
                <a:gd name="T13" fmla="*/ 25 h 26"/>
                <a:gd name="T14" fmla="*/ 21 w 26"/>
                <a:gd name="T15" fmla="*/ 22 h 26"/>
                <a:gd name="T16" fmla="*/ 25 w 26"/>
                <a:gd name="T17" fmla="*/ 1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6"/>
                <a:gd name="T29" fmla="*/ 26 w 26"/>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6">
                  <a:moveTo>
                    <a:pt x="25" y="12"/>
                  </a:moveTo>
                  <a:lnTo>
                    <a:pt x="21" y="3"/>
                  </a:lnTo>
                  <a:lnTo>
                    <a:pt x="12" y="0"/>
                  </a:lnTo>
                  <a:lnTo>
                    <a:pt x="3" y="3"/>
                  </a:lnTo>
                  <a:lnTo>
                    <a:pt x="0" y="12"/>
                  </a:lnTo>
                  <a:lnTo>
                    <a:pt x="3" y="22"/>
                  </a:lnTo>
                  <a:lnTo>
                    <a:pt x="12" y="25"/>
                  </a:lnTo>
                  <a:lnTo>
                    <a:pt x="21" y="22"/>
                  </a:lnTo>
                  <a:lnTo>
                    <a:pt x="25" y="1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79" name="Freeform 827">
              <a:extLst>
                <a:ext uri="{FF2B5EF4-FFF2-40B4-BE49-F238E27FC236}">
                  <a16:creationId xmlns:a16="http://schemas.microsoft.com/office/drawing/2014/main" id="{41E90AE7-C430-2A1B-66BF-ECBC8F6D0AC5}"/>
                </a:ext>
              </a:extLst>
            </p:cNvPr>
            <p:cNvSpPr>
              <a:spLocks/>
            </p:cNvSpPr>
            <p:nvPr/>
          </p:nvSpPr>
          <p:spPr bwMode="auto">
            <a:xfrm>
              <a:off x="2625" y="2733"/>
              <a:ext cx="26" cy="30"/>
            </a:xfrm>
            <a:custGeom>
              <a:avLst/>
              <a:gdLst>
                <a:gd name="T0" fmla="*/ 0 w 26"/>
                <a:gd name="T1" fmla="*/ 8 h 30"/>
                <a:gd name="T2" fmla="*/ 0 w 26"/>
                <a:gd name="T3" fmla="*/ 23 h 30"/>
                <a:gd name="T4" fmla="*/ 12 w 26"/>
                <a:gd name="T5" fmla="*/ 29 h 30"/>
                <a:gd name="T6" fmla="*/ 25 w 26"/>
                <a:gd name="T7" fmla="*/ 23 h 30"/>
                <a:gd name="T8" fmla="*/ 25 w 26"/>
                <a:gd name="T9" fmla="*/ 8 h 30"/>
                <a:gd name="T10" fmla="*/ 12 w 26"/>
                <a:gd name="T11" fmla="*/ 0 h 30"/>
                <a:gd name="T12" fmla="*/ 0 w 26"/>
                <a:gd name="T13" fmla="*/ 8 h 30"/>
                <a:gd name="T14" fmla="*/ 0 60000 65536"/>
                <a:gd name="T15" fmla="*/ 0 60000 65536"/>
                <a:gd name="T16" fmla="*/ 0 60000 65536"/>
                <a:gd name="T17" fmla="*/ 0 60000 65536"/>
                <a:gd name="T18" fmla="*/ 0 60000 65536"/>
                <a:gd name="T19" fmla="*/ 0 60000 65536"/>
                <a:gd name="T20" fmla="*/ 0 60000 65536"/>
                <a:gd name="T21" fmla="*/ 0 w 26"/>
                <a:gd name="T22" fmla="*/ 0 h 30"/>
                <a:gd name="T23" fmla="*/ 26 w 2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0">
                  <a:moveTo>
                    <a:pt x="0" y="8"/>
                  </a:moveTo>
                  <a:lnTo>
                    <a:pt x="0" y="23"/>
                  </a:lnTo>
                  <a:lnTo>
                    <a:pt x="12" y="29"/>
                  </a:lnTo>
                  <a:lnTo>
                    <a:pt x="25" y="23"/>
                  </a:lnTo>
                  <a:lnTo>
                    <a:pt x="25" y="8"/>
                  </a:lnTo>
                  <a:lnTo>
                    <a:pt x="12" y="0"/>
                  </a:lnTo>
                  <a:lnTo>
                    <a:pt x="0" y="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80" name="Line 828">
              <a:extLst>
                <a:ext uri="{FF2B5EF4-FFF2-40B4-BE49-F238E27FC236}">
                  <a16:creationId xmlns:a16="http://schemas.microsoft.com/office/drawing/2014/main" id="{76F3961B-81EC-B879-82D2-A686B571461E}"/>
                </a:ext>
              </a:extLst>
            </p:cNvPr>
            <p:cNvSpPr>
              <a:spLocks noChangeShapeType="1"/>
            </p:cNvSpPr>
            <p:nvPr/>
          </p:nvSpPr>
          <p:spPr bwMode="auto">
            <a:xfrm>
              <a:off x="2566" y="2689"/>
              <a:ext cx="1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81" name="Line 829">
              <a:extLst>
                <a:ext uri="{FF2B5EF4-FFF2-40B4-BE49-F238E27FC236}">
                  <a16:creationId xmlns:a16="http://schemas.microsoft.com/office/drawing/2014/main" id="{B8612D31-980D-B768-2212-0E51B93AC87B}"/>
                </a:ext>
              </a:extLst>
            </p:cNvPr>
            <p:cNvSpPr>
              <a:spLocks noChangeShapeType="1"/>
            </p:cNvSpPr>
            <p:nvPr/>
          </p:nvSpPr>
          <p:spPr bwMode="auto">
            <a:xfrm>
              <a:off x="2459" y="2767"/>
              <a:ext cx="0" cy="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82" name="Line 830">
              <a:extLst>
                <a:ext uri="{FF2B5EF4-FFF2-40B4-BE49-F238E27FC236}">
                  <a16:creationId xmlns:a16="http://schemas.microsoft.com/office/drawing/2014/main" id="{D6FF3070-4DD7-2B6C-189D-8000086E09BB}"/>
                </a:ext>
              </a:extLst>
            </p:cNvPr>
            <p:cNvSpPr>
              <a:spLocks noChangeShapeType="1"/>
            </p:cNvSpPr>
            <p:nvPr/>
          </p:nvSpPr>
          <p:spPr bwMode="auto">
            <a:xfrm>
              <a:off x="2462" y="2764"/>
              <a:ext cx="0"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83" name="Freeform 831">
              <a:extLst>
                <a:ext uri="{FF2B5EF4-FFF2-40B4-BE49-F238E27FC236}">
                  <a16:creationId xmlns:a16="http://schemas.microsoft.com/office/drawing/2014/main" id="{CA3D6D6E-B2CC-31F7-CA0F-3470D589B963}"/>
                </a:ext>
              </a:extLst>
            </p:cNvPr>
            <p:cNvSpPr>
              <a:spLocks/>
            </p:cNvSpPr>
            <p:nvPr/>
          </p:nvSpPr>
          <p:spPr bwMode="auto">
            <a:xfrm>
              <a:off x="2450" y="2779"/>
              <a:ext cx="17" cy="17"/>
            </a:xfrm>
            <a:custGeom>
              <a:avLst/>
              <a:gdLst>
                <a:gd name="T0" fmla="*/ 0 w 17"/>
                <a:gd name="T1" fmla="*/ 0 h 17"/>
                <a:gd name="T2" fmla="*/ 7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7"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84" name="Line 832">
              <a:extLst>
                <a:ext uri="{FF2B5EF4-FFF2-40B4-BE49-F238E27FC236}">
                  <a16:creationId xmlns:a16="http://schemas.microsoft.com/office/drawing/2014/main" id="{E6CA0145-49B4-C09E-93DC-115C252DD7CC}"/>
                </a:ext>
              </a:extLst>
            </p:cNvPr>
            <p:cNvSpPr>
              <a:spLocks noChangeShapeType="1"/>
            </p:cNvSpPr>
            <p:nvPr/>
          </p:nvSpPr>
          <p:spPr bwMode="auto">
            <a:xfrm>
              <a:off x="2434" y="2834"/>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85" name="Line 833">
              <a:extLst>
                <a:ext uri="{FF2B5EF4-FFF2-40B4-BE49-F238E27FC236}">
                  <a16:creationId xmlns:a16="http://schemas.microsoft.com/office/drawing/2014/main" id="{8B5D7CBA-BFE8-CCB1-0FC3-1C1BFE181D38}"/>
                </a:ext>
              </a:extLst>
            </p:cNvPr>
            <p:cNvSpPr>
              <a:spLocks noChangeShapeType="1"/>
            </p:cNvSpPr>
            <p:nvPr/>
          </p:nvSpPr>
          <p:spPr bwMode="auto">
            <a:xfrm>
              <a:off x="2930" y="2776"/>
              <a:ext cx="0"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86" name="Line 834">
              <a:extLst>
                <a:ext uri="{FF2B5EF4-FFF2-40B4-BE49-F238E27FC236}">
                  <a16:creationId xmlns:a16="http://schemas.microsoft.com/office/drawing/2014/main" id="{8212B9E3-3F73-1F68-8815-9AA0557607FC}"/>
                </a:ext>
              </a:extLst>
            </p:cNvPr>
            <p:cNvSpPr>
              <a:spLocks noChangeShapeType="1"/>
            </p:cNvSpPr>
            <p:nvPr/>
          </p:nvSpPr>
          <p:spPr bwMode="auto">
            <a:xfrm>
              <a:off x="2894" y="2776"/>
              <a:ext cx="0"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87" name="Line 835">
              <a:extLst>
                <a:ext uri="{FF2B5EF4-FFF2-40B4-BE49-F238E27FC236}">
                  <a16:creationId xmlns:a16="http://schemas.microsoft.com/office/drawing/2014/main" id="{86293A03-05A9-152B-0010-37BD3D9FD69F}"/>
                </a:ext>
              </a:extLst>
            </p:cNvPr>
            <p:cNvSpPr>
              <a:spLocks noChangeShapeType="1"/>
            </p:cNvSpPr>
            <p:nvPr/>
          </p:nvSpPr>
          <p:spPr bwMode="auto">
            <a:xfrm>
              <a:off x="2930" y="2813"/>
              <a:ext cx="0"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88" name="Line 836">
              <a:extLst>
                <a:ext uri="{FF2B5EF4-FFF2-40B4-BE49-F238E27FC236}">
                  <a16:creationId xmlns:a16="http://schemas.microsoft.com/office/drawing/2014/main" id="{21E544E8-3001-E016-6362-95AC64B8BCB3}"/>
                </a:ext>
              </a:extLst>
            </p:cNvPr>
            <p:cNvSpPr>
              <a:spLocks noChangeShapeType="1"/>
            </p:cNvSpPr>
            <p:nvPr/>
          </p:nvSpPr>
          <p:spPr bwMode="auto">
            <a:xfrm>
              <a:off x="2894" y="2813"/>
              <a:ext cx="0"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89" name="Freeform 837">
              <a:extLst>
                <a:ext uri="{FF2B5EF4-FFF2-40B4-BE49-F238E27FC236}">
                  <a16:creationId xmlns:a16="http://schemas.microsoft.com/office/drawing/2014/main" id="{6A44AA8F-8D38-C250-9662-9159490F9F75}"/>
                </a:ext>
              </a:extLst>
            </p:cNvPr>
            <p:cNvSpPr>
              <a:spLocks/>
            </p:cNvSpPr>
            <p:nvPr/>
          </p:nvSpPr>
          <p:spPr bwMode="auto">
            <a:xfrm>
              <a:off x="2773" y="2739"/>
              <a:ext cx="17" cy="24"/>
            </a:xfrm>
            <a:custGeom>
              <a:avLst/>
              <a:gdLst>
                <a:gd name="T0" fmla="*/ 0 w 17"/>
                <a:gd name="T1" fmla="*/ 23 h 24"/>
                <a:gd name="T2" fmla="*/ 12 w 17"/>
                <a:gd name="T3" fmla="*/ 20 h 24"/>
                <a:gd name="T4" fmla="*/ 16 w 17"/>
                <a:gd name="T5" fmla="*/ 13 h 24"/>
                <a:gd name="T6" fmla="*/ 12 w 17"/>
                <a:gd name="T7" fmla="*/ 3 h 24"/>
                <a:gd name="T8" fmla="*/ 0 w 17"/>
                <a:gd name="T9" fmla="*/ 0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23"/>
                  </a:moveTo>
                  <a:lnTo>
                    <a:pt x="12" y="20"/>
                  </a:lnTo>
                  <a:lnTo>
                    <a:pt x="16" y="13"/>
                  </a:lnTo>
                  <a:lnTo>
                    <a:pt x="12" y="3"/>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90" name="Freeform 838">
              <a:extLst>
                <a:ext uri="{FF2B5EF4-FFF2-40B4-BE49-F238E27FC236}">
                  <a16:creationId xmlns:a16="http://schemas.microsoft.com/office/drawing/2014/main" id="{52E6D510-462E-B0FD-4E8B-91D60E962D9F}"/>
                </a:ext>
              </a:extLst>
            </p:cNvPr>
            <p:cNvSpPr>
              <a:spLocks/>
            </p:cNvSpPr>
            <p:nvPr/>
          </p:nvSpPr>
          <p:spPr bwMode="auto">
            <a:xfrm>
              <a:off x="2732" y="2735"/>
              <a:ext cx="35" cy="33"/>
            </a:xfrm>
            <a:custGeom>
              <a:avLst/>
              <a:gdLst>
                <a:gd name="T0" fmla="*/ 34 w 35"/>
                <a:gd name="T1" fmla="*/ 17 h 33"/>
                <a:gd name="T2" fmla="*/ 29 w 35"/>
                <a:gd name="T3" fmla="*/ 4 h 33"/>
                <a:gd name="T4" fmla="*/ 17 w 35"/>
                <a:gd name="T5" fmla="*/ 0 h 33"/>
                <a:gd name="T6" fmla="*/ 5 w 35"/>
                <a:gd name="T7" fmla="*/ 4 h 33"/>
                <a:gd name="T8" fmla="*/ 0 w 35"/>
                <a:gd name="T9" fmla="*/ 17 h 33"/>
                <a:gd name="T10" fmla="*/ 5 w 35"/>
                <a:gd name="T11" fmla="*/ 27 h 33"/>
                <a:gd name="T12" fmla="*/ 17 w 35"/>
                <a:gd name="T13" fmla="*/ 32 h 33"/>
                <a:gd name="T14" fmla="*/ 29 w 35"/>
                <a:gd name="T15" fmla="*/ 27 h 33"/>
                <a:gd name="T16" fmla="*/ 34 w 35"/>
                <a:gd name="T17" fmla="*/ 1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3"/>
                <a:gd name="T29" fmla="*/ 35 w 3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3">
                  <a:moveTo>
                    <a:pt x="34" y="17"/>
                  </a:moveTo>
                  <a:lnTo>
                    <a:pt x="29" y="4"/>
                  </a:lnTo>
                  <a:lnTo>
                    <a:pt x="17" y="0"/>
                  </a:lnTo>
                  <a:lnTo>
                    <a:pt x="5" y="4"/>
                  </a:lnTo>
                  <a:lnTo>
                    <a:pt x="0" y="17"/>
                  </a:lnTo>
                  <a:lnTo>
                    <a:pt x="5" y="27"/>
                  </a:lnTo>
                  <a:lnTo>
                    <a:pt x="17" y="32"/>
                  </a:lnTo>
                  <a:lnTo>
                    <a:pt x="29" y="27"/>
                  </a:lnTo>
                  <a:lnTo>
                    <a:pt x="34" y="1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91" name="Line 839">
              <a:extLst>
                <a:ext uri="{FF2B5EF4-FFF2-40B4-BE49-F238E27FC236}">
                  <a16:creationId xmlns:a16="http://schemas.microsoft.com/office/drawing/2014/main" id="{58075289-7C08-8BD9-BB2E-2900F536F309}"/>
                </a:ext>
              </a:extLst>
            </p:cNvPr>
            <p:cNvSpPr>
              <a:spLocks noChangeShapeType="1"/>
            </p:cNvSpPr>
            <p:nvPr/>
          </p:nvSpPr>
          <p:spPr bwMode="auto">
            <a:xfrm flipH="1">
              <a:off x="2769" y="2739"/>
              <a:ext cx="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92" name="Freeform 840">
              <a:extLst>
                <a:ext uri="{FF2B5EF4-FFF2-40B4-BE49-F238E27FC236}">
                  <a16:creationId xmlns:a16="http://schemas.microsoft.com/office/drawing/2014/main" id="{86CDE239-DC48-D22F-6D26-6DB6FC478A56}"/>
                </a:ext>
              </a:extLst>
            </p:cNvPr>
            <p:cNvSpPr>
              <a:spLocks/>
            </p:cNvSpPr>
            <p:nvPr/>
          </p:nvSpPr>
          <p:spPr bwMode="auto">
            <a:xfrm>
              <a:off x="2732" y="2732"/>
              <a:ext cx="35" cy="39"/>
            </a:xfrm>
            <a:custGeom>
              <a:avLst/>
              <a:gdLst>
                <a:gd name="T0" fmla="*/ 0 w 35"/>
                <a:gd name="T1" fmla="*/ 10 h 39"/>
                <a:gd name="T2" fmla="*/ 0 w 35"/>
                <a:gd name="T3" fmla="*/ 20 h 39"/>
                <a:gd name="T4" fmla="*/ 0 w 35"/>
                <a:gd name="T5" fmla="*/ 29 h 39"/>
                <a:gd name="T6" fmla="*/ 17 w 35"/>
                <a:gd name="T7" fmla="*/ 38 h 39"/>
                <a:gd name="T8" fmla="*/ 34 w 35"/>
                <a:gd name="T9" fmla="*/ 29 h 39"/>
                <a:gd name="T10" fmla="*/ 34 w 35"/>
                <a:gd name="T11" fmla="*/ 10 h 39"/>
                <a:gd name="T12" fmla="*/ 17 w 35"/>
                <a:gd name="T13" fmla="*/ 0 h 39"/>
                <a:gd name="T14" fmla="*/ 0 w 35"/>
                <a:gd name="T15" fmla="*/ 10 h 39"/>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39"/>
                <a:gd name="T26" fmla="*/ 35 w 35"/>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39">
                  <a:moveTo>
                    <a:pt x="0" y="10"/>
                  </a:moveTo>
                  <a:lnTo>
                    <a:pt x="0" y="20"/>
                  </a:lnTo>
                  <a:lnTo>
                    <a:pt x="0" y="29"/>
                  </a:lnTo>
                  <a:lnTo>
                    <a:pt x="17" y="38"/>
                  </a:lnTo>
                  <a:lnTo>
                    <a:pt x="34" y="29"/>
                  </a:lnTo>
                  <a:lnTo>
                    <a:pt x="34" y="10"/>
                  </a:lnTo>
                  <a:lnTo>
                    <a:pt x="17" y="0"/>
                  </a:lnTo>
                  <a:lnTo>
                    <a:pt x="0" y="1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93" name="Line 841">
              <a:extLst>
                <a:ext uri="{FF2B5EF4-FFF2-40B4-BE49-F238E27FC236}">
                  <a16:creationId xmlns:a16="http://schemas.microsoft.com/office/drawing/2014/main" id="{645E6D0B-225E-DE56-2E49-15866F13ACAE}"/>
                </a:ext>
              </a:extLst>
            </p:cNvPr>
            <p:cNvSpPr>
              <a:spLocks noChangeShapeType="1"/>
            </p:cNvSpPr>
            <p:nvPr/>
          </p:nvSpPr>
          <p:spPr bwMode="auto">
            <a:xfrm>
              <a:off x="2769" y="2762"/>
              <a:ext cx="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94" name="Line 842">
              <a:extLst>
                <a:ext uri="{FF2B5EF4-FFF2-40B4-BE49-F238E27FC236}">
                  <a16:creationId xmlns:a16="http://schemas.microsoft.com/office/drawing/2014/main" id="{0B7B33A9-950E-0A86-6545-42B5E457EF5F}"/>
                </a:ext>
              </a:extLst>
            </p:cNvPr>
            <p:cNvSpPr>
              <a:spLocks noChangeShapeType="1"/>
            </p:cNvSpPr>
            <p:nvPr/>
          </p:nvSpPr>
          <p:spPr bwMode="auto">
            <a:xfrm>
              <a:off x="2801" y="2726"/>
              <a:ext cx="0" cy="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95" name="Freeform 843">
              <a:extLst>
                <a:ext uri="{FF2B5EF4-FFF2-40B4-BE49-F238E27FC236}">
                  <a16:creationId xmlns:a16="http://schemas.microsoft.com/office/drawing/2014/main" id="{D6A526C8-3BF0-2E5B-06DF-D3D545AA9B79}"/>
                </a:ext>
              </a:extLst>
            </p:cNvPr>
            <p:cNvSpPr>
              <a:spLocks/>
            </p:cNvSpPr>
            <p:nvPr/>
          </p:nvSpPr>
          <p:spPr bwMode="auto">
            <a:xfrm>
              <a:off x="2712" y="2739"/>
              <a:ext cx="17" cy="24"/>
            </a:xfrm>
            <a:custGeom>
              <a:avLst/>
              <a:gdLst>
                <a:gd name="T0" fmla="*/ 16 w 17"/>
                <a:gd name="T1" fmla="*/ 0 h 24"/>
                <a:gd name="T2" fmla="*/ 4 w 17"/>
                <a:gd name="T3" fmla="*/ 3 h 24"/>
                <a:gd name="T4" fmla="*/ 0 w 17"/>
                <a:gd name="T5" fmla="*/ 13 h 24"/>
                <a:gd name="T6" fmla="*/ 4 w 17"/>
                <a:gd name="T7" fmla="*/ 20 h 24"/>
                <a:gd name="T8" fmla="*/ 16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0"/>
                  </a:moveTo>
                  <a:lnTo>
                    <a:pt x="4" y="3"/>
                  </a:lnTo>
                  <a:lnTo>
                    <a:pt x="0" y="13"/>
                  </a:lnTo>
                  <a:lnTo>
                    <a:pt x="4" y="20"/>
                  </a:lnTo>
                  <a:lnTo>
                    <a:pt x="16" y="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49996" name="Line 844">
              <a:extLst>
                <a:ext uri="{FF2B5EF4-FFF2-40B4-BE49-F238E27FC236}">
                  <a16:creationId xmlns:a16="http://schemas.microsoft.com/office/drawing/2014/main" id="{814740DF-4447-D49D-D7BD-2A0027FBFB1E}"/>
                </a:ext>
              </a:extLst>
            </p:cNvPr>
            <p:cNvSpPr>
              <a:spLocks noChangeShapeType="1"/>
            </p:cNvSpPr>
            <p:nvPr/>
          </p:nvSpPr>
          <p:spPr bwMode="auto">
            <a:xfrm flipH="1">
              <a:off x="2697" y="2726"/>
              <a:ext cx="9"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97" name="Line 845">
              <a:extLst>
                <a:ext uri="{FF2B5EF4-FFF2-40B4-BE49-F238E27FC236}">
                  <a16:creationId xmlns:a16="http://schemas.microsoft.com/office/drawing/2014/main" id="{B7ACDC22-78C3-3E0C-2331-9874F7DD347B}"/>
                </a:ext>
              </a:extLst>
            </p:cNvPr>
            <p:cNvSpPr>
              <a:spLocks noChangeShapeType="1"/>
            </p:cNvSpPr>
            <p:nvPr/>
          </p:nvSpPr>
          <p:spPr bwMode="auto">
            <a:xfrm flipH="1" flipV="1">
              <a:off x="2697" y="2767"/>
              <a:ext cx="9"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98" name="Line 846">
              <a:extLst>
                <a:ext uri="{FF2B5EF4-FFF2-40B4-BE49-F238E27FC236}">
                  <a16:creationId xmlns:a16="http://schemas.microsoft.com/office/drawing/2014/main" id="{B99B6168-85D5-AFB7-008B-684EC2116654}"/>
                </a:ext>
              </a:extLst>
            </p:cNvPr>
            <p:cNvSpPr>
              <a:spLocks noChangeShapeType="1"/>
            </p:cNvSpPr>
            <p:nvPr/>
          </p:nvSpPr>
          <p:spPr bwMode="auto">
            <a:xfrm>
              <a:off x="2724" y="2762"/>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49999" name="Line 847">
              <a:extLst>
                <a:ext uri="{FF2B5EF4-FFF2-40B4-BE49-F238E27FC236}">
                  <a16:creationId xmlns:a16="http://schemas.microsoft.com/office/drawing/2014/main" id="{E66488EC-80AC-EE1B-46C4-BA95159D7903}"/>
                </a:ext>
              </a:extLst>
            </p:cNvPr>
            <p:cNvSpPr>
              <a:spLocks noChangeShapeType="1"/>
            </p:cNvSpPr>
            <p:nvPr/>
          </p:nvSpPr>
          <p:spPr bwMode="auto">
            <a:xfrm>
              <a:off x="2697" y="2735"/>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00" name="Line 848">
              <a:extLst>
                <a:ext uri="{FF2B5EF4-FFF2-40B4-BE49-F238E27FC236}">
                  <a16:creationId xmlns:a16="http://schemas.microsoft.com/office/drawing/2014/main" id="{9C130B6E-6A75-3B98-2EBF-A5B2F8523E3D}"/>
                </a:ext>
              </a:extLst>
            </p:cNvPr>
            <p:cNvSpPr>
              <a:spLocks noChangeShapeType="1"/>
            </p:cNvSpPr>
            <p:nvPr/>
          </p:nvSpPr>
          <p:spPr bwMode="auto">
            <a:xfrm flipH="1">
              <a:off x="2724" y="2739"/>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01" name="Freeform 849">
              <a:extLst>
                <a:ext uri="{FF2B5EF4-FFF2-40B4-BE49-F238E27FC236}">
                  <a16:creationId xmlns:a16="http://schemas.microsoft.com/office/drawing/2014/main" id="{F073C72D-3837-2BF1-516B-F12B6760B424}"/>
                </a:ext>
              </a:extLst>
            </p:cNvPr>
            <p:cNvSpPr>
              <a:spLocks/>
            </p:cNvSpPr>
            <p:nvPr/>
          </p:nvSpPr>
          <p:spPr bwMode="auto">
            <a:xfrm>
              <a:off x="2726" y="2727"/>
              <a:ext cx="47" cy="48"/>
            </a:xfrm>
            <a:custGeom>
              <a:avLst/>
              <a:gdLst>
                <a:gd name="T0" fmla="*/ 46 w 47"/>
                <a:gd name="T1" fmla="*/ 25 h 48"/>
                <a:gd name="T2" fmla="*/ 40 w 47"/>
                <a:gd name="T3" fmla="*/ 8 h 48"/>
                <a:gd name="T4" fmla="*/ 23 w 47"/>
                <a:gd name="T5" fmla="*/ 0 h 48"/>
                <a:gd name="T6" fmla="*/ 6 w 47"/>
                <a:gd name="T7" fmla="*/ 8 h 48"/>
                <a:gd name="T8" fmla="*/ 0 w 47"/>
                <a:gd name="T9" fmla="*/ 25 h 48"/>
                <a:gd name="T10" fmla="*/ 6 w 47"/>
                <a:gd name="T11" fmla="*/ 41 h 48"/>
                <a:gd name="T12" fmla="*/ 23 w 47"/>
                <a:gd name="T13" fmla="*/ 47 h 48"/>
                <a:gd name="T14" fmla="*/ 40 w 47"/>
                <a:gd name="T15" fmla="*/ 41 h 48"/>
                <a:gd name="T16" fmla="*/ 46 w 47"/>
                <a:gd name="T17" fmla="*/ 25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8"/>
                <a:gd name="T29" fmla="*/ 47 w 47"/>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8">
                  <a:moveTo>
                    <a:pt x="46" y="25"/>
                  </a:moveTo>
                  <a:lnTo>
                    <a:pt x="40" y="8"/>
                  </a:lnTo>
                  <a:lnTo>
                    <a:pt x="23" y="0"/>
                  </a:lnTo>
                  <a:lnTo>
                    <a:pt x="6" y="8"/>
                  </a:lnTo>
                  <a:lnTo>
                    <a:pt x="0" y="25"/>
                  </a:lnTo>
                  <a:lnTo>
                    <a:pt x="6" y="41"/>
                  </a:lnTo>
                  <a:lnTo>
                    <a:pt x="23" y="47"/>
                  </a:lnTo>
                  <a:lnTo>
                    <a:pt x="40" y="41"/>
                  </a:lnTo>
                  <a:lnTo>
                    <a:pt x="46" y="2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002" name="Freeform 850">
              <a:extLst>
                <a:ext uri="{FF2B5EF4-FFF2-40B4-BE49-F238E27FC236}">
                  <a16:creationId xmlns:a16="http://schemas.microsoft.com/office/drawing/2014/main" id="{37D0ADDD-E8D1-320B-AB34-43E2F11E9346}"/>
                </a:ext>
              </a:extLst>
            </p:cNvPr>
            <p:cNvSpPr>
              <a:spLocks/>
            </p:cNvSpPr>
            <p:nvPr/>
          </p:nvSpPr>
          <p:spPr bwMode="auto">
            <a:xfrm>
              <a:off x="2695" y="2776"/>
              <a:ext cx="44" cy="25"/>
            </a:xfrm>
            <a:custGeom>
              <a:avLst/>
              <a:gdLst>
                <a:gd name="T0" fmla="*/ 43 w 44"/>
                <a:gd name="T1" fmla="*/ 0 h 25"/>
                <a:gd name="T2" fmla="*/ 19 w 44"/>
                <a:gd name="T3" fmla="*/ 6 h 25"/>
                <a:gd name="T4" fmla="*/ 0 w 44"/>
                <a:gd name="T5" fmla="*/ 24 h 25"/>
                <a:gd name="T6" fmla="*/ 0 60000 65536"/>
                <a:gd name="T7" fmla="*/ 0 60000 65536"/>
                <a:gd name="T8" fmla="*/ 0 60000 65536"/>
                <a:gd name="T9" fmla="*/ 0 w 44"/>
                <a:gd name="T10" fmla="*/ 0 h 25"/>
                <a:gd name="T11" fmla="*/ 44 w 44"/>
                <a:gd name="T12" fmla="*/ 25 h 25"/>
              </a:gdLst>
              <a:ahLst/>
              <a:cxnLst>
                <a:cxn ang="T6">
                  <a:pos x="T0" y="T1"/>
                </a:cxn>
                <a:cxn ang="T7">
                  <a:pos x="T2" y="T3"/>
                </a:cxn>
                <a:cxn ang="T8">
                  <a:pos x="T4" y="T5"/>
                </a:cxn>
              </a:cxnLst>
              <a:rect l="T9" t="T10" r="T11" b="T12"/>
              <a:pathLst>
                <a:path w="44" h="25">
                  <a:moveTo>
                    <a:pt x="43" y="0"/>
                  </a:moveTo>
                  <a:lnTo>
                    <a:pt x="19" y="6"/>
                  </a:lnTo>
                  <a:lnTo>
                    <a:pt x="0" y="2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003" name="Line 851">
              <a:extLst>
                <a:ext uri="{FF2B5EF4-FFF2-40B4-BE49-F238E27FC236}">
                  <a16:creationId xmlns:a16="http://schemas.microsoft.com/office/drawing/2014/main" id="{B787A01A-824D-12B0-E015-0847C15F10C2}"/>
                </a:ext>
              </a:extLst>
            </p:cNvPr>
            <p:cNvSpPr>
              <a:spLocks noChangeShapeType="1"/>
            </p:cNvSpPr>
            <p:nvPr/>
          </p:nvSpPr>
          <p:spPr bwMode="auto">
            <a:xfrm>
              <a:off x="2418" y="2614"/>
              <a:ext cx="18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04" name="Freeform 852">
              <a:extLst>
                <a:ext uri="{FF2B5EF4-FFF2-40B4-BE49-F238E27FC236}">
                  <a16:creationId xmlns:a16="http://schemas.microsoft.com/office/drawing/2014/main" id="{02E4E033-D1AE-6426-738B-F668846BC7E4}"/>
                </a:ext>
              </a:extLst>
            </p:cNvPr>
            <p:cNvSpPr>
              <a:spLocks/>
            </p:cNvSpPr>
            <p:nvPr/>
          </p:nvSpPr>
          <p:spPr bwMode="auto">
            <a:xfrm>
              <a:off x="2227" y="2510"/>
              <a:ext cx="129" cy="148"/>
            </a:xfrm>
            <a:custGeom>
              <a:avLst/>
              <a:gdLst>
                <a:gd name="T0" fmla="*/ 0 w 129"/>
                <a:gd name="T1" fmla="*/ 124 h 148"/>
                <a:gd name="T2" fmla="*/ 33 w 129"/>
                <a:gd name="T3" fmla="*/ 145 h 148"/>
                <a:gd name="T4" fmla="*/ 73 w 129"/>
                <a:gd name="T5" fmla="*/ 147 h 148"/>
                <a:gd name="T6" fmla="*/ 108 w 129"/>
                <a:gd name="T7" fmla="*/ 127 h 148"/>
                <a:gd name="T8" fmla="*/ 128 w 129"/>
                <a:gd name="T9" fmla="*/ 93 h 148"/>
                <a:gd name="T10" fmla="*/ 128 w 129"/>
                <a:gd name="T11" fmla="*/ 54 h 148"/>
                <a:gd name="T12" fmla="*/ 108 w 129"/>
                <a:gd name="T13" fmla="*/ 20 h 148"/>
                <a:gd name="T14" fmla="*/ 73 w 129"/>
                <a:gd name="T15" fmla="*/ 0 h 148"/>
                <a:gd name="T16" fmla="*/ 33 w 129"/>
                <a:gd name="T17" fmla="*/ 2 h 148"/>
                <a:gd name="T18" fmla="*/ 0 w 129"/>
                <a:gd name="T19" fmla="*/ 22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148"/>
                <a:gd name="T32" fmla="*/ 129 w 129"/>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148">
                  <a:moveTo>
                    <a:pt x="0" y="124"/>
                  </a:moveTo>
                  <a:lnTo>
                    <a:pt x="33" y="145"/>
                  </a:lnTo>
                  <a:lnTo>
                    <a:pt x="73" y="147"/>
                  </a:lnTo>
                  <a:lnTo>
                    <a:pt x="108" y="127"/>
                  </a:lnTo>
                  <a:lnTo>
                    <a:pt x="128" y="93"/>
                  </a:lnTo>
                  <a:lnTo>
                    <a:pt x="128" y="54"/>
                  </a:lnTo>
                  <a:lnTo>
                    <a:pt x="108" y="20"/>
                  </a:lnTo>
                  <a:lnTo>
                    <a:pt x="73" y="0"/>
                  </a:lnTo>
                  <a:lnTo>
                    <a:pt x="33" y="2"/>
                  </a:lnTo>
                  <a:lnTo>
                    <a:pt x="0" y="22"/>
                  </a:lnTo>
                </a:path>
              </a:pathLst>
            </a:custGeom>
            <a:noFill/>
            <a:ln w="254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005" name="Line 853">
              <a:extLst>
                <a:ext uri="{FF2B5EF4-FFF2-40B4-BE49-F238E27FC236}">
                  <a16:creationId xmlns:a16="http://schemas.microsoft.com/office/drawing/2014/main" id="{AA338693-47C9-EA40-BFA0-EA2FC257FFF2}"/>
                </a:ext>
              </a:extLst>
            </p:cNvPr>
            <p:cNvSpPr>
              <a:spLocks noChangeShapeType="1"/>
            </p:cNvSpPr>
            <p:nvPr/>
          </p:nvSpPr>
          <p:spPr bwMode="auto">
            <a:xfrm>
              <a:off x="2227" y="2418"/>
              <a:ext cx="0" cy="114"/>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06" name="Freeform 854">
              <a:extLst>
                <a:ext uri="{FF2B5EF4-FFF2-40B4-BE49-F238E27FC236}">
                  <a16:creationId xmlns:a16="http://schemas.microsoft.com/office/drawing/2014/main" id="{6B12DE6F-E1CF-8585-231C-3DE952138A3A}"/>
                </a:ext>
              </a:extLst>
            </p:cNvPr>
            <p:cNvSpPr>
              <a:spLocks/>
            </p:cNvSpPr>
            <p:nvPr/>
          </p:nvSpPr>
          <p:spPr bwMode="auto">
            <a:xfrm>
              <a:off x="2219" y="2521"/>
              <a:ext cx="126" cy="126"/>
            </a:xfrm>
            <a:custGeom>
              <a:avLst/>
              <a:gdLst>
                <a:gd name="T0" fmla="*/ 125 w 126"/>
                <a:gd name="T1" fmla="*/ 62 h 126"/>
                <a:gd name="T2" fmla="*/ 118 w 126"/>
                <a:gd name="T3" fmla="*/ 30 h 126"/>
                <a:gd name="T4" fmla="*/ 95 w 126"/>
                <a:gd name="T5" fmla="*/ 9 h 126"/>
                <a:gd name="T6" fmla="*/ 63 w 126"/>
                <a:gd name="T7" fmla="*/ 0 h 126"/>
                <a:gd name="T8" fmla="*/ 32 w 126"/>
                <a:gd name="T9" fmla="*/ 9 h 126"/>
                <a:gd name="T10" fmla="*/ 9 w 126"/>
                <a:gd name="T11" fmla="*/ 30 h 126"/>
                <a:gd name="T12" fmla="*/ 0 w 126"/>
                <a:gd name="T13" fmla="*/ 62 h 126"/>
                <a:gd name="T14" fmla="*/ 9 w 126"/>
                <a:gd name="T15" fmla="*/ 93 h 126"/>
                <a:gd name="T16" fmla="*/ 32 w 126"/>
                <a:gd name="T17" fmla="*/ 116 h 126"/>
                <a:gd name="T18" fmla="*/ 63 w 126"/>
                <a:gd name="T19" fmla="*/ 125 h 126"/>
                <a:gd name="T20" fmla="*/ 95 w 126"/>
                <a:gd name="T21" fmla="*/ 116 h 126"/>
                <a:gd name="T22" fmla="*/ 118 w 126"/>
                <a:gd name="T23" fmla="*/ 93 h 126"/>
                <a:gd name="T24" fmla="*/ 125 w 126"/>
                <a:gd name="T25" fmla="*/ 62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126"/>
                <a:gd name="T41" fmla="*/ 126 w 126"/>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126">
                  <a:moveTo>
                    <a:pt x="125" y="62"/>
                  </a:moveTo>
                  <a:lnTo>
                    <a:pt x="118" y="30"/>
                  </a:lnTo>
                  <a:lnTo>
                    <a:pt x="95" y="9"/>
                  </a:lnTo>
                  <a:lnTo>
                    <a:pt x="63" y="0"/>
                  </a:lnTo>
                  <a:lnTo>
                    <a:pt x="32" y="9"/>
                  </a:lnTo>
                  <a:lnTo>
                    <a:pt x="9" y="30"/>
                  </a:lnTo>
                  <a:lnTo>
                    <a:pt x="0" y="62"/>
                  </a:lnTo>
                  <a:lnTo>
                    <a:pt x="9" y="93"/>
                  </a:lnTo>
                  <a:lnTo>
                    <a:pt x="32" y="116"/>
                  </a:lnTo>
                  <a:lnTo>
                    <a:pt x="63" y="125"/>
                  </a:lnTo>
                  <a:lnTo>
                    <a:pt x="95" y="116"/>
                  </a:lnTo>
                  <a:lnTo>
                    <a:pt x="118" y="93"/>
                  </a:lnTo>
                  <a:lnTo>
                    <a:pt x="125" y="62"/>
                  </a:lnTo>
                </a:path>
              </a:pathLst>
            </a:custGeom>
            <a:solidFill>
              <a:schemeClr val="accent1"/>
            </a:solidFill>
            <a:ln w="25400" cap="rnd" cmpd="sng">
              <a:solidFill>
                <a:schemeClr val="tx1"/>
              </a:solidFill>
              <a:prstDash val="solid"/>
              <a:round/>
              <a:headEnd type="none" w="sm" len="sm"/>
              <a:tailEnd type="none" w="sm" len="sm"/>
            </a:ln>
          </p:spPr>
          <p:txBody>
            <a:bodyPr/>
            <a:lstStyle/>
            <a:p>
              <a:endParaRPr lang="en-SE"/>
            </a:p>
          </p:txBody>
        </p:sp>
        <p:sp>
          <p:nvSpPr>
            <p:cNvPr id="50007" name="Line 855">
              <a:extLst>
                <a:ext uri="{FF2B5EF4-FFF2-40B4-BE49-F238E27FC236}">
                  <a16:creationId xmlns:a16="http://schemas.microsoft.com/office/drawing/2014/main" id="{3EDA9D66-BE3C-E054-7F03-5A6239D2282C}"/>
                </a:ext>
              </a:extLst>
            </p:cNvPr>
            <p:cNvSpPr>
              <a:spLocks noChangeShapeType="1"/>
            </p:cNvSpPr>
            <p:nvPr/>
          </p:nvSpPr>
          <p:spPr bwMode="auto">
            <a:xfrm flipH="1">
              <a:off x="2196" y="2675"/>
              <a:ext cx="1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08" name="Line 856">
              <a:extLst>
                <a:ext uri="{FF2B5EF4-FFF2-40B4-BE49-F238E27FC236}">
                  <a16:creationId xmlns:a16="http://schemas.microsoft.com/office/drawing/2014/main" id="{F3FC177E-E40F-D5DF-E6AC-CD3231FC6569}"/>
                </a:ext>
              </a:extLst>
            </p:cNvPr>
            <p:cNvSpPr>
              <a:spLocks noChangeShapeType="1"/>
            </p:cNvSpPr>
            <p:nvPr/>
          </p:nvSpPr>
          <p:spPr bwMode="auto">
            <a:xfrm flipH="1">
              <a:off x="2227" y="2674"/>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09" name="Line 857">
              <a:extLst>
                <a:ext uri="{FF2B5EF4-FFF2-40B4-BE49-F238E27FC236}">
                  <a16:creationId xmlns:a16="http://schemas.microsoft.com/office/drawing/2014/main" id="{BB199D1E-B3D5-C92F-E0E4-51D4DB4BB1AF}"/>
                </a:ext>
              </a:extLst>
            </p:cNvPr>
            <p:cNvSpPr>
              <a:spLocks noChangeShapeType="1"/>
            </p:cNvSpPr>
            <p:nvPr/>
          </p:nvSpPr>
          <p:spPr bwMode="auto">
            <a:xfrm flipH="1">
              <a:off x="2234" y="2675"/>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10" name="Line 858">
              <a:extLst>
                <a:ext uri="{FF2B5EF4-FFF2-40B4-BE49-F238E27FC236}">
                  <a16:creationId xmlns:a16="http://schemas.microsoft.com/office/drawing/2014/main" id="{58D3E556-7C9A-5158-5759-F8683C09768D}"/>
                </a:ext>
              </a:extLst>
            </p:cNvPr>
            <p:cNvSpPr>
              <a:spLocks noChangeShapeType="1"/>
            </p:cNvSpPr>
            <p:nvPr/>
          </p:nvSpPr>
          <p:spPr bwMode="auto">
            <a:xfrm>
              <a:off x="2237" y="2675"/>
              <a:ext cx="1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11" name="Line 859">
              <a:extLst>
                <a:ext uri="{FF2B5EF4-FFF2-40B4-BE49-F238E27FC236}">
                  <a16:creationId xmlns:a16="http://schemas.microsoft.com/office/drawing/2014/main" id="{45CA0FE2-4A90-4861-35FB-E1B21CFA585C}"/>
                </a:ext>
              </a:extLst>
            </p:cNvPr>
            <p:cNvSpPr>
              <a:spLocks noChangeShapeType="1"/>
            </p:cNvSpPr>
            <p:nvPr/>
          </p:nvSpPr>
          <p:spPr bwMode="auto">
            <a:xfrm>
              <a:off x="2211" y="2556"/>
              <a:ext cx="0" cy="5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12" name="Line 860">
              <a:extLst>
                <a:ext uri="{FF2B5EF4-FFF2-40B4-BE49-F238E27FC236}">
                  <a16:creationId xmlns:a16="http://schemas.microsoft.com/office/drawing/2014/main" id="{26C1DBAA-1B6E-7A9F-7CF5-B9B34005DD08}"/>
                </a:ext>
              </a:extLst>
            </p:cNvPr>
            <p:cNvSpPr>
              <a:spLocks noChangeShapeType="1"/>
            </p:cNvSpPr>
            <p:nvPr/>
          </p:nvSpPr>
          <p:spPr bwMode="auto">
            <a:xfrm>
              <a:off x="2198" y="2448"/>
              <a:ext cx="13"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13" name="Line 861">
              <a:extLst>
                <a:ext uri="{FF2B5EF4-FFF2-40B4-BE49-F238E27FC236}">
                  <a16:creationId xmlns:a16="http://schemas.microsoft.com/office/drawing/2014/main" id="{FA842988-1A94-C283-C478-B59C923C2378}"/>
                </a:ext>
              </a:extLst>
            </p:cNvPr>
            <p:cNvSpPr>
              <a:spLocks noChangeShapeType="1"/>
            </p:cNvSpPr>
            <p:nvPr/>
          </p:nvSpPr>
          <p:spPr bwMode="auto">
            <a:xfrm flipH="1">
              <a:off x="2198" y="2448"/>
              <a:ext cx="1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14" name="Line 862">
              <a:extLst>
                <a:ext uri="{FF2B5EF4-FFF2-40B4-BE49-F238E27FC236}">
                  <a16:creationId xmlns:a16="http://schemas.microsoft.com/office/drawing/2014/main" id="{BA27961C-4FA5-5A63-A057-4F634F2D9101}"/>
                </a:ext>
              </a:extLst>
            </p:cNvPr>
            <p:cNvSpPr>
              <a:spLocks noChangeShapeType="1"/>
            </p:cNvSpPr>
            <p:nvPr/>
          </p:nvSpPr>
          <p:spPr bwMode="auto">
            <a:xfrm flipH="1">
              <a:off x="2211" y="2418"/>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15" name="Freeform 863">
              <a:extLst>
                <a:ext uri="{FF2B5EF4-FFF2-40B4-BE49-F238E27FC236}">
                  <a16:creationId xmlns:a16="http://schemas.microsoft.com/office/drawing/2014/main" id="{B7FCF3C7-2564-93D9-2311-DAC4237CD553}"/>
                </a:ext>
              </a:extLst>
            </p:cNvPr>
            <p:cNvSpPr>
              <a:spLocks/>
            </p:cNvSpPr>
            <p:nvPr/>
          </p:nvSpPr>
          <p:spPr bwMode="auto">
            <a:xfrm>
              <a:off x="2763" y="2603"/>
              <a:ext cx="25" cy="26"/>
            </a:xfrm>
            <a:custGeom>
              <a:avLst/>
              <a:gdLst>
                <a:gd name="T0" fmla="*/ 0 w 25"/>
                <a:gd name="T1" fmla="*/ 0 h 26"/>
                <a:gd name="T2" fmla="*/ 7 w 25"/>
                <a:gd name="T3" fmla="*/ 19 h 26"/>
                <a:gd name="T4" fmla="*/ 24 w 25"/>
                <a:gd name="T5" fmla="*/ 25 h 26"/>
                <a:gd name="T6" fmla="*/ 0 60000 65536"/>
                <a:gd name="T7" fmla="*/ 0 60000 65536"/>
                <a:gd name="T8" fmla="*/ 0 60000 65536"/>
                <a:gd name="T9" fmla="*/ 0 w 25"/>
                <a:gd name="T10" fmla="*/ 0 h 26"/>
                <a:gd name="T11" fmla="*/ 25 w 25"/>
                <a:gd name="T12" fmla="*/ 26 h 26"/>
              </a:gdLst>
              <a:ahLst/>
              <a:cxnLst>
                <a:cxn ang="T6">
                  <a:pos x="T0" y="T1"/>
                </a:cxn>
                <a:cxn ang="T7">
                  <a:pos x="T2" y="T3"/>
                </a:cxn>
                <a:cxn ang="T8">
                  <a:pos x="T4" y="T5"/>
                </a:cxn>
              </a:cxnLst>
              <a:rect l="T9" t="T10" r="T11" b="T12"/>
              <a:pathLst>
                <a:path w="25" h="26">
                  <a:moveTo>
                    <a:pt x="0" y="0"/>
                  </a:moveTo>
                  <a:lnTo>
                    <a:pt x="7" y="19"/>
                  </a:lnTo>
                  <a:lnTo>
                    <a:pt x="24" y="2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016" name="Line 864">
              <a:extLst>
                <a:ext uri="{FF2B5EF4-FFF2-40B4-BE49-F238E27FC236}">
                  <a16:creationId xmlns:a16="http://schemas.microsoft.com/office/drawing/2014/main" id="{91DA4485-79EA-4734-177D-C26BB5FF64A4}"/>
                </a:ext>
              </a:extLst>
            </p:cNvPr>
            <p:cNvSpPr>
              <a:spLocks noChangeShapeType="1"/>
            </p:cNvSpPr>
            <p:nvPr/>
          </p:nvSpPr>
          <p:spPr bwMode="auto">
            <a:xfrm>
              <a:off x="2763" y="2582"/>
              <a:ext cx="0"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17" name="Line 865">
              <a:extLst>
                <a:ext uri="{FF2B5EF4-FFF2-40B4-BE49-F238E27FC236}">
                  <a16:creationId xmlns:a16="http://schemas.microsoft.com/office/drawing/2014/main" id="{727BDCFD-1B97-F855-1DA6-AFDA93680F7B}"/>
                </a:ext>
              </a:extLst>
            </p:cNvPr>
            <p:cNvSpPr>
              <a:spLocks noChangeShapeType="1"/>
            </p:cNvSpPr>
            <p:nvPr/>
          </p:nvSpPr>
          <p:spPr bwMode="auto">
            <a:xfrm>
              <a:off x="2763" y="2582"/>
              <a:ext cx="0" cy="21"/>
            </a:xfrm>
            <a:prstGeom prst="line">
              <a:avLst/>
            </a:prstGeom>
            <a:noFill/>
            <a:ln w="508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18" name="Line 866">
              <a:extLst>
                <a:ext uri="{FF2B5EF4-FFF2-40B4-BE49-F238E27FC236}">
                  <a16:creationId xmlns:a16="http://schemas.microsoft.com/office/drawing/2014/main" id="{4A57CB46-333F-5FC0-DD31-9272EDC6D7DE}"/>
                </a:ext>
              </a:extLst>
            </p:cNvPr>
            <p:cNvSpPr>
              <a:spLocks noChangeShapeType="1"/>
            </p:cNvSpPr>
            <p:nvPr/>
          </p:nvSpPr>
          <p:spPr bwMode="auto">
            <a:xfrm flipH="1">
              <a:off x="2634" y="2501"/>
              <a:ext cx="1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19" name="Line 867">
              <a:extLst>
                <a:ext uri="{FF2B5EF4-FFF2-40B4-BE49-F238E27FC236}">
                  <a16:creationId xmlns:a16="http://schemas.microsoft.com/office/drawing/2014/main" id="{2466FEF0-7FC9-3D2A-14D2-3F0BD9C09DF0}"/>
                </a:ext>
              </a:extLst>
            </p:cNvPr>
            <p:cNvSpPr>
              <a:spLocks noChangeShapeType="1"/>
            </p:cNvSpPr>
            <p:nvPr/>
          </p:nvSpPr>
          <p:spPr bwMode="auto">
            <a:xfrm flipH="1">
              <a:off x="3254" y="2667"/>
              <a:ext cx="86" cy="71"/>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20" name="Line 868">
              <a:extLst>
                <a:ext uri="{FF2B5EF4-FFF2-40B4-BE49-F238E27FC236}">
                  <a16:creationId xmlns:a16="http://schemas.microsoft.com/office/drawing/2014/main" id="{BB0EA008-7E38-6CE2-D117-FF0482FBAED3}"/>
                </a:ext>
              </a:extLst>
            </p:cNvPr>
            <p:cNvSpPr>
              <a:spLocks noChangeShapeType="1"/>
            </p:cNvSpPr>
            <p:nvPr/>
          </p:nvSpPr>
          <p:spPr bwMode="auto">
            <a:xfrm flipH="1">
              <a:off x="3138" y="2829"/>
              <a:ext cx="9" cy="8"/>
            </a:xfrm>
            <a:prstGeom prst="line">
              <a:avLst/>
            </a:prstGeom>
            <a:noFill/>
            <a:ln w="12700">
              <a:solidFill>
                <a:srgbClr val="FF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21" name="Line 869">
              <a:extLst>
                <a:ext uri="{FF2B5EF4-FFF2-40B4-BE49-F238E27FC236}">
                  <a16:creationId xmlns:a16="http://schemas.microsoft.com/office/drawing/2014/main" id="{1397CACA-4899-2EAD-9605-CCCC839E8B67}"/>
                </a:ext>
              </a:extLst>
            </p:cNvPr>
            <p:cNvSpPr>
              <a:spLocks noChangeShapeType="1"/>
            </p:cNvSpPr>
            <p:nvPr/>
          </p:nvSpPr>
          <p:spPr bwMode="auto">
            <a:xfrm flipH="1" flipV="1">
              <a:off x="3237" y="2675"/>
              <a:ext cx="87" cy="32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22" name="Line 870">
              <a:extLst>
                <a:ext uri="{FF2B5EF4-FFF2-40B4-BE49-F238E27FC236}">
                  <a16:creationId xmlns:a16="http://schemas.microsoft.com/office/drawing/2014/main" id="{E2004272-7AF4-1938-B1A3-8BA67D139C62}"/>
                </a:ext>
              </a:extLst>
            </p:cNvPr>
            <p:cNvSpPr>
              <a:spLocks noChangeShapeType="1"/>
            </p:cNvSpPr>
            <p:nvPr/>
          </p:nvSpPr>
          <p:spPr bwMode="auto">
            <a:xfrm flipV="1">
              <a:off x="3472" y="2603"/>
              <a:ext cx="5"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23" name="Line 871">
              <a:extLst>
                <a:ext uri="{FF2B5EF4-FFF2-40B4-BE49-F238E27FC236}">
                  <a16:creationId xmlns:a16="http://schemas.microsoft.com/office/drawing/2014/main" id="{C6A3ED5B-AEAB-E2FB-B7AB-40DA3B775460}"/>
                </a:ext>
              </a:extLst>
            </p:cNvPr>
            <p:cNvSpPr>
              <a:spLocks noChangeShapeType="1"/>
            </p:cNvSpPr>
            <p:nvPr/>
          </p:nvSpPr>
          <p:spPr bwMode="auto">
            <a:xfrm flipV="1">
              <a:off x="3466" y="2602"/>
              <a:ext cx="5"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24" name="Line 872">
              <a:extLst>
                <a:ext uri="{FF2B5EF4-FFF2-40B4-BE49-F238E27FC236}">
                  <a16:creationId xmlns:a16="http://schemas.microsoft.com/office/drawing/2014/main" id="{E609DD57-FE3D-F406-17BA-FF7AAE3D24DF}"/>
                </a:ext>
              </a:extLst>
            </p:cNvPr>
            <p:cNvSpPr>
              <a:spLocks noChangeShapeType="1"/>
            </p:cNvSpPr>
            <p:nvPr/>
          </p:nvSpPr>
          <p:spPr bwMode="auto">
            <a:xfrm flipV="1">
              <a:off x="3460" y="2599"/>
              <a:ext cx="5"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25" name="Line 873">
              <a:extLst>
                <a:ext uri="{FF2B5EF4-FFF2-40B4-BE49-F238E27FC236}">
                  <a16:creationId xmlns:a16="http://schemas.microsoft.com/office/drawing/2014/main" id="{4D4EA8A2-9A13-5135-C0CA-8367F9D9880C}"/>
                </a:ext>
              </a:extLst>
            </p:cNvPr>
            <p:cNvSpPr>
              <a:spLocks noChangeShapeType="1"/>
            </p:cNvSpPr>
            <p:nvPr/>
          </p:nvSpPr>
          <p:spPr bwMode="auto">
            <a:xfrm flipV="1">
              <a:off x="3478" y="2608"/>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26" name="Line 874">
              <a:extLst>
                <a:ext uri="{FF2B5EF4-FFF2-40B4-BE49-F238E27FC236}">
                  <a16:creationId xmlns:a16="http://schemas.microsoft.com/office/drawing/2014/main" id="{B8A6B3BA-FB14-0154-D941-A73FED50276B}"/>
                </a:ext>
              </a:extLst>
            </p:cNvPr>
            <p:cNvSpPr>
              <a:spLocks noChangeShapeType="1"/>
            </p:cNvSpPr>
            <p:nvPr/>
          </p:nvSpPr>
          <p:spPr bwMode="auto">
            <a:xfrm flipV="1">
              <a:off x="3485" y="2611"/>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27" name="Line 875">
              <a:extLst>
                <a:ext uri="{FF2B5EF4-FFF2-40B4-BE49-F238E27FC236}">
                  <a16:creationId xmlns:a16="http://schemas.microsoft.com/office/drawing/2014/main" id="{EEB55CB6-43FF-A1DC-AC5E-0D3D934273E5}"/>
                </a:ext>
              </a:extLst>
            </p:cNvPr>
            <p:cNvSpPr>
              <a:spLocks noChangeShapeType="1"/>
            </p:cNvSpPr>
            <p:nvPr/>
          </p:nvSpPr>
          <p:spPr bwMode="auto">
            <a:xfrm flipV="1">
              <a:off x="3489" y="2614"/>
              <a:ext cx="3"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28" name="Line 876">
              <a:extLst>
                <a:ext uri="{FF2B5EF4-FFF2-40B4-BE49-F238E27FC236}">
                  <a16:creationId xmlns:a16="http://schemas.microsoft.com/office/drawing/2014/main" id="{5608CAF0-0380-9C88-BA84-2F7559E103B5}"/>
                </a:ext>
              </a:extLst>
            </p:cNvPr>
            <p:cNvSpPr>
              <a:spLocks noChangeShapeType="1"/>
            </p:cNvSpPr>
            <p:nvPr/>
          </p:nvSpPr>
          <p:spPr bwMode="auto">
            <a:xfrm flipV="1">
              <a:off x="3494" y="2619"/>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29" name="Line 877">
              <a:extLst>
                <a:ext uri="{FF2B5EF4-FFF2-40B4-BE49-F238E27FC236}">
                  <a16:creationId xmlns:a16="http://schemas.microsoft.com/office/drawing/2014/main" id="{65F9854B-BA6B-B5E1-4484-7AAEC1B72FDE}"/>
                </a:ext>
              </a:extLst>
            </p:cNvPr>
            <p:cNvSpPr>
              <a:spLocks noChangeShapeType="1"/>
            </p:cNvSpPr>
            <p:nvPr/>
          </p:nvSpPr>
          <p:spPr bwMode="auto">
            <a:xfrm flipV="1">
              <a:off x="3367" y="2755"/>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30" name="Line 878">
              <a:extLst>
                <a:ext uri="{FF2B5EF4-FFF2-40B4-BE49-F238E27FC236}">
                  <a16:creationId xmlns:a16="http://schemas.microsoft.com/office/drawing/2014/main" id="{6F90F141-F843-BFD2-2E96-BCF3EAAA4BB4}"/>
                </a:ext>
              </a:extLst>
            </p:cNvPr>
            <p:cNvSpPr>
              <a:spLocks noChangeShapeType="1"/>
            </p:cNvSpPr>
            <p:nvPr/>
          </p:nvSpPr>
          <p:spPr bwMode="auto">
            <a:xfrm flipV="1">
              <a:off x="3372" y="2758"/>
              <a:ext cx="4"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31" name="Line 879">
              <a:extLst>
                <a:ext uri="{FF2B5EF4-FFF2-40B4-BE49-F238E27FC236}">
                  <a16:creationId xmlns:a16="http://schemas.microsoft.com/office/drawing/2014/main" id="{3BA90A7F-9014-3134-DD49-B6EA1C8F2339}"/>
                </a:ext>
              </a:extLst>
            </p:cNvPr>
            <p:cNvSpPr>
              <a:spLocks noChangeShapeType="1"/>
            </p:cNvSpPr>
            <p:nvPr/>
          </p:nvSpPr>
          <p:spPr bwMode="auto">
            <a:xfrm flipV="1">
              <a:off x="3378" y="2762"/>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32" name="Line 880">
              <a:extLst>
                <a:ext uri="{FF2B5EF4-FFF2-40B4-BE49-F238E27FC236}">
                  <a16:creationId xmlns:a16="http://schemas.microsoft.com/office/drawing/2014/main" id="{AC24DEEB-5C41-953D-3106-021B12AFFC0B}"/>
                </a:ext>
              </a:extLst>
            </p:cNvPr>
            <p:cNvSpPr>
              <a:spLocks noChangeShapeType="1"/>
            </p:cNvSpPr>
            <p:nvPr/>
          </p:nvSpPr>
          <p:spPr bwMode="auto">
            <a:xfrm flipV="1">
              <a:off x="3382" y="2765"/>
              <a:ext cx="3"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33" name="Line 881">
              <a:extLst>
                <a:ext uri="{FF2B5EF4-FFF2-40B4-BE49-F238E27FC236}">
                  <a16:creationId xmlns:a16="http://schemas.microsoft.com/office/drawing/2014/main" id="{56FF1380-C02D-7E15-7D10-71F0782E0A3C}"/>
                </a:ext>
              </a:extLst>
            </p:cNvPr>
            <p:cNvSpPr>
              <a:spLocks noChangeShapeType="1"/>
            </p:cNvSpPr>
            <p:nvPr/>
          </p:nvSpPr>
          <p:spPr bwMode="auto">
            <a:xfrm flipV="1">
              <a:off x="3388" y="2768"/>
              <a:ext cx="3"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34" name="Line 882">
              <a:extLst>
                <a:ext uri="{FF2B5EF4-FFF2-40B4-BE49-F238E27FC236}">
                  <a16:creationId xmlns:a16="http://schemas.microsoft.com/office/drawing/2014/main" id="{7DAF6E5E-6DFB-353A-DE2A-A2A2CAB7BC0B}"/>
                </a:ext>
              </a:extLst>
            </p:cNvPr>
            <p:cNvSpPr>
              <a:spLocks noChangeShapeType="1"/>
            </p:cNvSpPr>
            <p:nvPr/>
          </p:nvSpPr>
          <p:spPr bwMode="auto">
            <a:xfrm flipV="1">
              <a:off x="3394" y="2771"/>
              <a:ext cx="4"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35" name="Line 883">
              <a:extLst>
                <a:ext uri="{FF2B5EF4-FFF2-40B4-BE49-F238E27FC236}">
                  <a16:creationId xmlns:a16="http://schemas.microsoft.com/office/drawing/2014/main" id="{2130736D-0BDB-3A82-4BB1-3D00177E84A0}"/>
                </a:ext>
              </a:extLst>
            </p:cNvPr>
            <p:cNvSpPr>
              <a:spLocks noChangeShapeType="1"/>
            </p:cNvSpPr>
            <p:nvPr/>
          </p:nvSpPr>
          <p:spPr bwMode="auto">
            <a:xfrm flipV="1">
              <a:off x="3401" y="2774"/>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36" name="Line 884">
              <a:extLst>
                <a:ext uri="{FF2B5EF4-FFF2-40B4-BE49-F238E27FC236}">
                  <a16:creationId xmlns:a16="http://schemas.microsoft.com/office/drawing/2014/main" id="{4E821A38-D245-537D-510C-4D520F516A75}"/>
                </a:ext>
              </a:extLst>
            </p:cNvPr>
            <p:cNvSpPr>
              <a:spLocks noChangeShapeType="1"/>
            </p:cNvSpPr>
            <p:nvPr/>
          </p:nvSpPr>
          <p:spPr bwMode="auto">
            <a:xfrm flipV="1">
              <a:off x="3407" y="2776"/>
              <a:ext cx="4"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37" name="Freeform 885">
              <a:extLst>
                <a:ext uri="{FF2B5EF4-FFF2-40B4-BE49-F238E27FC236}">
                  <a16:creationId xmlns:a16="http://schemas.microsoft.com/office/drawing/2014/main" id="{9CE1C693-9664-60C8-3563-4566CBBB6570}"/>
                </a:ext>
              </a:extLst>
            </p:cNvPr>
            <p:cNvSpPr>
              <a:spLocks/>
            </p:cNvSpPr>
            <p:nvPr/>
          </p:nvSpPr>
          <p:spPr bwMode="auto">
            <a:xfrm>
              <a:off x="3343" y="2599"/>
              <a:ext cx="181" cy="181"/>
            </a:xfrm>
            <a:custGeom>
              <a:avLst/>
              <a:gdLst>
                <a:gd name="T0" fmla="*/ 180 w 181"/>
                <a:gd name="T1" fmla="*/ 90 h 181"/>
                <a:gd name="T2" fmla="*/ 172 w 181"/>
                <a:gd name="T3" fmla="*/ 55 h 181"/>
                <a:gd name="T4" fmla="*/ 154 w 181"/>
                <a:gd name="T5" fmla="*/ 26 h 181"/>
                <a:gd name="T6" fmla="*/ 123 w 181"/>
                <a:gd name="T7" fmla="*/ 6 h 181"/>
                <a:gd name="T8" fmla="*/ 90 w 181"/>
                <a:gd name="T9" fmla="*/ 0 h 181"/>
                <a:gd name="T10" fmla="*/ 55 w 181"/>
                <a:gd name="T11" fmla="*/ 6 h 181"/>
                <a:gd name="T12" fmla="*/ 26 w 181"/>
                <a:gd name="T13" fmla="*/ 26 h 181"/>
                <a:gd name="T14" fmla="*/ 6 w 181"/>
                <a:gd name="T15" fmla="*/ 55 h 181"/>
                <a:gd name="T16" fmla="*/ 0 w 181"/>
                <a:gd name="T17" fmla="*/ 90 h 181"/>
                <a:gd name="T18" fmla="*/ 6 w 181"/>
                <a:gd name="T19" fmla="*/ 123 h 181"/>
                <a:gd name="T20" fmla="*/ 26 w 181"/>
                <a:gd name="T21" fmla="*/ 153 h 181"/>
                <a:gd name="T22" fmla="*/ 55 w 181"/>
                <a:gd name="T23" fmla="*/ 172 h 181"/>
                <a:gd name="T24" fmla="*/ 90 w 181"/>
                <a:gd name="T25" fmla="*/ 180 h 181"/>
                <a:gd name="T26" fmla="*/ 123 w 181"/>
                <a:gd name="T27" fmla="*/ 172 h 181"/>
                <a:gd name="T28" fmla="*/ 154 w 181"/>
                <a:gd name="T29" fmla="*/ 153 h 181"/>
                <a:gd name="T30" fmla="*/ 172 w 181"/>
                <a:gd name="T31" fmla="*/ 123 h 181"/>
                <a:gd name="T32" fmla="*/ 180 w 181"/>
                <a:gd name="T33" fmla="*/ 90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1"/>
                <a:gd name="T52" fmla="*/ 0 h 181"/>
                <a:gd name="T53" fmla="*/ 181 w 181"/>
                <a:gd name="T54" fmla="*/ 181 h 1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1" h="181">
                  <a:moveTo>
                    <a:pt x="180" y="90"/>
                  </a:moveTo>
                  <a:lnTo>
                    <a:pt x="172" y="55"/>
                  </a:lnTo>
                  <a:lnTo>
                    <a:pt x="154" y="26"/>
                  </a:lnTo>
                  <a:lnTo>
                    <a:pt x="123" y="6"/>
                  </a:lnTo>
                  <a:lnTo>
                    <a:pt x="90" y="0"/>
                  </a:lnTo>
                  <a:lnTo>
                    <a:pt x="55" y="6"/>
                  </a:lnTo>
                  <a:lnTo>
                    <a:pt x="26" y="26"/>
                  </a:lnTo>
                  <a:lnTo>
                    <a:pt x="6" y="55"/>
                  </a:lnTo>
                  <a:lnTo>
                    <a:pt x="0" y="90"/>
                  </a:lnTo>
                  <a:lnTo>
                    <a:pt x="6" y="123"/>
                  </a:lnTo>
                  <a:lnTo>
                    <a:pt x="26" y="153"/>
                  </a:lnTo>
                  <a:lnTo>
                    <a:pt x="55" y="172"/>
                  </a:lnTo>
                  <a:lnTo>
                    <a:pt x="90" y="180"/>
                  </a:lnTo>
                  <a:lnTo>
                    <a:pt x="123" y="172"/>
                  </a:lnTo>
                  <a:lnTo>
                    <a:pt x="154" y="153"/>
                  </a:lnTo>
                  <a:lnTo>
                    <a:pt x="172" y="123"/>
                  </a:lnTo>
                  <a:lnTo>
                    <a:pt x="180" y="9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038" name="Freeform 886">
              <a:extLst>
                <a:ext uri="{FF2B5EF4-FFF2-40B4-BE49-F238E27FC236}">
                  <a16:creationId xmlns:a16="http://schemas.microsoft.com/office/drawing/2014/main" id="{9FAC4427-03C7-3EFC-20A0-7A434AEFCF31}"/>
                </a:ext>
              </a:extLst>
            </p:cNvPr>
            <p:cNvSpPr>
              <a:spLocks/>
            </p:cNvSpPr>
            <p:nvPr/>
          </p:nvSpPr>
          <p:spPr bwMode="auto">
            <a:xfrm>
              <a:off x="3338" y="2593"/>
              <a:ext cx="190" cy="192"/>
            </a:xfrm>
            <a:custGeom>
              <a:avLst/>
              <a:gdLst>
                <a:gd name="T0" fmla="*/ 189 w 190"/>
                <a:gd name="T1" fmla="*/ 96 h 192"/>
                <a:gd name="T2" fmla="*/ 182 w 190"/>
                <a:gd name="T3" fmla="*/ 59 h 192"/>
                <a:gd name="T4" fmla="*/ 162 w 190"/>
                <a:gd name="T5" fmla="*/ 29 h 192"/>
                <a:gd name="T6" fmla="*/ 131 w 190"/>
                <a:gd name="T7" fmla="*/ 7 h 192"/>
                <a:gd name="T8" fmla="*/ 95 w 190"/>
                <a:gd name="T9" fmla="*/ 0 h 192"/>
                <a:gd name="T10" fmla="*/ 58 w 190"/>
                <a:gd name="T11" fmla="*/ 7 h 192"/>
                <a:gd name="T12" fmla="*/ 27 w 190"/>
                <a:gd name="T13" fmla="*/ 29 h 192"/>
                <a:gd name="T14" fmla="*/ 6 w 190"/>
                <a:gd name="T15" fmla="*/ 59 h 192"/>
                <a:gd name="T16" fmla="*/ 0 w 190"/>
                <a:gd name="T17" fmla="*/ 96 h 192"/>
                <a:gd name="T18" fmla="*/ 6 w 190"/>
                <a:gd name="T19" fmla="*/ 133 h 192"/>
                <a:gd name="T20" fmla="*/ 27 w 190"/>
                <a:gd name="T21" fmla="*/ 163 h 192"/>
                <a:gd name="T22" fmla="*/ 58 w 190"/>
                <a:gd name="T23" fmla="*/ 183 h 192"/>
                <a:gd name="T24" fmla="*/ 95 w 190"/>
                <a:gd name="T25" fmla="*/ 191 h 192"/>
                <a:gd name="T26" fmla="*/ 131 w 190"/>
                <a:gd name="T27" fmla="*/ 183 h 192"/>
                <a:gd name="T28" fmla="*/ 162 w 190"/>
                <a:gd name="T29" fmla="*/ 163 h 192"/>
                <a:gd name="T30" fmla="*/ 182 w 190"/>
                <a:gd name="T31" fmla="*/ 133 h 192"/>
                <a:gd name="T32" fmla="*/ 189 w 190"/>
                <a:gd name="T33" fmla="*/ 96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0"/>
                <a:gd name="T52" fmla="*/ 0 h 192"/>
                <a:gd name="T53" fmla="*/ 190 w 190"/>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0" h="192">
                  <a:moveTo>
                    <a:pt x="189" y="96"/>
                  </a:moveTo>
                  <a:lnTo>
                    <a:pt x="182" y="59"/>
                  </a:lnTo>
                  <a:lnTo>
                    <a:pt x="162" y="29"/>
                  </a:lnTo>
                  <a:lnTo>
                    <a:pt x="131" y="7"/>
                  </a:lnTo>
                  <a:lnTo>
                    <a:pt x="95" y="0"/>
                  </a:lnTo>
                  <a:lnTo>
                    <a:pt x="58" y="7"/>
                  </a:lnTo>
                  <a:lnTo>
                    <a:pt x="27" y="29"/>
                  </a:lnTo>
                  <a:lnTo>
                    <a:pt x="6" y="59"/>
                  </a:lnTo>
                  <a:lnTo>
                    <a:pt x="0" y="96"/>
                  </a:lnTo>
                  <a:lnTo>
                    <a:pt x="6" y="133"/>
                  </a:lnTo>
                  <a:lnTo>
                    <a:pt x="27" y="163"/>
                  </a:lnTo>
                  <a:lnTo>
                    <a:pt x="58" y="183"/>
                  </a:lnTo>
                  <a:lnTo>
                    <a:pt x="95" y="191"/>
                  </a:lnTo>
                  <a:lnTo>
                    <a:pt x="131" y="183"/>
                  </a:lnTo>
                  <a:lnTo>
                    <a:pt x="162" y="163"/>
                  </a:lnTo>
                  <a:lnTo>
                    <a:pt x="182" y="133"/>
                  </a:lnTo>
                  <a:lnTo>
                    <a:pt x="189" y="96"/>
                  </a:lnTo>
                </a:path>
              </a:pathLst>
            </a:custGeom>
            <a:solidFill>
              <a:schemeClr val="accent2"/>
            </a:solidFill>
            <a:ln w="25400" cap="rnd" cmpd="sng">
              <a:solidFill>
                <a:schemeClr val="tx1"/>
              </a:solidFill>
              <a:prstDash val="solid"/>
              <a:round/>
              <a:headEnd type="none" w="sm" len="sm"/>
              <a:tailEnd type="none" w="sm" len="sm"/>
            </a:ln>
          </p:spPr>
          <p:txBody>
            <a:bodyPr/>
            <a:lstStyle/>
            <a:p>
              <a:endParaRPr lang="en-SE"/>
            </a:p>
          </p:txBody>
        </p:sp>
        <p:sp>
          <p:nvSpPr>
            <p:cNvPr id="50039" name="Line 887">
              <a:extLst>
                <a:ext uri="{FF2B5EF4-FFF2-40B4-BE49-F238E27FC236}">
                  <a16:creationId xmlns:a16="http://schemas.microsoft.com/office/drawing/2014/main" id="{EE86BAE3-8D76-386B-11D2-315BC8C51AB8}"/>
                </a:ext>
              </a:extLst>
            </p:cNvPr>
            <p:cNvSpPr>
              <a:spLocks noChangeShapeType="1"/>
            </p:cNvSpPr>
            <p:nvPr/>
          </p:nvSpPr>
          <p:spPr bwMode="auto">
            <a:xfrm>
              <a:off x="3636" y="2418"/>
              <a:ext cx="0" cy="393"/>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40" name="Line 888">
              <a:extLst>
                <a:ext uri="{FF2B5EF4-FFF2-40B4-BE49-F238E27FC236}">
                  <a16:creationId xmlns:a16="http://schemas.microsoft.com/office/drawing/2014/main" id="{58A3C012-7B31-FA34-6BE6-EF0D5B47C7FE}"/>
                </a:ext>
              </a:extLst>
            </p:cNvPr>
            <p:cNvSpPr>
              <a:spLocks noChangeShapeType="1"/>
            </p:cNvSpPr>
            <p:nvPr/>
          </p:nvSpPr>
          <p:spPr bwMode="auto">
            <a:xfrm flipH="1">
              <a:off x="3297" y="2784"/>
              <a:ext cx="137" cy="113"/>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41" name="Line 889">
              <a:extLst>
                <a:ext uri="{FF2B5EF4-FFF2-40B4-BE49-F238E27FC236}">
                  <a16:creationId xmlns:a16="http://schemas.microsoft.com/office/drawing/2014/main" id="{AD5D80B0-0B6A-A581-CB05-A199ABEC81DB}"/>
                </a:ext>
              </a:extLst>
            </p:cNvPr>
            <p:cNvSpPr>
              <a:spLocks noChangeShapeType="1"/>
            </p:cNvSpPr>
            <p:nvPr/>
          </p:nvSpPr>
          <p:spPr bwMode="auto">
            <a:xfrm flipH="1">
              <a:off x="3089" y="2826"/>
              <a:ext cx="55" cy="46"/>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42" name="Line 890">
              <a:extLst>
                <a:ext uri="{FF2B5EF4-FFF2-40B4-BE49-F238E27FC236}">
                  <a16:creationId xmlns:a16="http://schemas.microsoft.com/office/drawing/2014/main" id="{4D73A2D3-C363-2157-8BD6-877D20993691}"/>
                </a:ext>
              </a:extLst>
            </p:cNvPr>
            <p:cNvSpPr>
              <a:spLocks noChangeShapeType="1"/>
            </p:cNvSpPr>
            <p:nvPr/>
          </p:nvSpPr>
          <p:spPr bwMode="auto">
            <a:xfrm flipH="1" flipV="1">
              <a:off x="3129" y="2800"/>
              <a:ext cx="116" cy="20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43" name="Line 891">
              <a:extLst>
                <a:ext uri="{FF2B5EF4-FFF2-40B4-BE49-F238E27FC236}">
                  <a16:creationId xmlns:a16="http://schemas.microsoft.com/office/drawing/2014/main" id="{4DB18883-DBFB-0E34-1216-B3C5D2B2D64B}"/>
                </a:ext>
              </a:extLst>
            </p:cNvPr>
            <p:cNvSpPr>
              <a:spLocks noChangeShapeType="1"/>
            </p:cNvSpPr>
            <p:nvPr/>
          </p:nvSpPr>
          <p:spPr bwMode="auto">
            <a:xfrm flipH="1">
              <a:off x="3185" y="2959"/>
              <a:ext cx="35" cy="29"/>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44" name="Freeform 892">
              <a:extLst>
                <a:ext uri="{FF2B5EF4-FFF2-40B4-BE49-F238E27FC236}">
                  <a16:creationId xmlns:a16="http://schemas.microsoft.com/office/drawing/2014/main" id="{D2DBF6FA-4117-D4C6-89D1-DF8B2D92E0E1}"/>
                </a:ext>
              </a:extLst>
            </p:cNvPr>
            <p:cNvSpPr>
              <a:spLocks/>
            </p:cNvSpPr>
            <p:nvPr/>
          </p:nvSpPr>
          <p:spPr bwMode="auto">
            <a:xfrm>
              <a:off x="3266" y="2990"/>
              <a:ext cx="17" cy="17"/>
            </a:xfrm>
            <a:custGeom>
              <a:avLst/>
              <a:gdLst>
                <a:gd name="T0" fmla="*/ 16 w 17"/>
                <a:gd name="T1" fmla="*/ 16 h 17"/>
                <a:gd name="T2" fmla="*/ 8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8"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045" name="Freeform 893">
              <a:extLst>
                <a:ext uri="{FF2B5EF4-FFF2-40B4-BE49-F238E27FC236}">
                  <a16:creationId xmlns:a16="http://schemas.microsoft.com/office/drawing/2014/main" id="{1C01828C-BE7B-5867-2CBB-563FD112E8E9}"/>
                </a:ext>
              </a:extLst>
            </p:cNvPr>
            <p:cNvSpPr>
              <a:spLocks/>
            </p:cNvSpPr>
            <p:nvPr/>
          </p:nvSpPr>
          <p:spPr bwMode="auto">
            <a:xfrm>
              <a:off x="3294" y="2990"/>
              <a:ext cx="17" cy="17"/>
            </a:xfrm>
            <a:custGeom>
              <a:avLst/>
              <a:gdLst>
                <a:gd name="T0" fmla="*/ 16 w 17"/>
                <a:gd name="T1" fmla="*/ 3 h 17"/>
                <a:gd name="T2" fmla="*/ 6 w 17"/>
                <a:gd name="T3" fmla="*/ 0 h 17"/>
                <a:gd name="T4" fmla="*/ 0 w 17"/>
                <a:gd name="T5" fmla="*/ 3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3"/>
                  </a:moveTo>
                  <a:lnTo>
                    <a:pt x="6" y="0"/>
                  </a:lnTo>
                  <a:lnTo>
                    <a:pt x="0" y="3"/>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046" name="Line 894">
              <a:extLst>
                <a:ext uri="{FF2B5EF4-FFF2-40B4-BE49-F238E27FC236}">
                  <a16:creationId xmlns:a16="http://schemas.microsoft.com/office/drawing/2014/main" id="{73B0DFDD-11B9-4DD0-7729-D56766CFC11E}"/>
                </a:ext>
              </a:extLst>
            </p:cNvPr>
            <p:cNvSpPr>
              <a:spLocks noChangeShapeType="1"/>
            </p:cNvSpPr>
            <p:nvPr/>
          </p:nvSpPr>
          <p:spPr bwMode="auto">
            <a:xfrm>
              <a:off x="3304" y="2993"/>
              <a:ext cx="0" cy="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47" name="Line 895">
              <a:extLst>
                <a:ext uri="{FF2B5EF4-FFF2-40B4-BE49-F238E27FC236}">
                  <a16:creationId xmlns:a16="http://schemas.microsoft.com/office/drawing/2014/main" id="{018754E4-41B0-9583-A800-D6958F8050B1}"/>
                </a:ext>
              </a:extLst>
            </p:cNvPr>
            <p:cNvSpPr>
              <a:spLocks noChangeShapeType="1"/>
            </p:cNvSpPr>
            <p:nvPr/>
          </p:nvSpPr>
          <p:spPr bwMode="auto">
            <a:xfrm flipH="1">
              <a:off x="3275" y="2993"/>
              <a:ext cx="1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48" name="Line 896">
              <a:extLst>
                <a:ext uri="{FF2B5EF4-FFF2-40B4-BE49-F238E27FC236}">
                  <a16:creationId xmlns:a16="http://schemas.microsoft.com/office/drawing/2014/main" id="{04A3D13C-A1FA-D796-3103-2F76DC768085}"/>
                </a:ext>
              </a:extLst>
            </p:cNvPr>
            <p:cNvSpPr>
              <a:spLocks noChangeShapeType="1"/>
            </p:cNvSpPr>
            <p:nvPr/>
          </p:nvSpPr>
          <p:spPr bwMode="auto">
            <a:xfrm>
              <a:off x="3271" y="2990"/>
              <a:ext cx="2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49" name="Line 897">
              <a:extLst>
                <a:ext uri="{FF2B5EF4-FFF2-40B4-BE49-F238E27FC236}">
                  <a16:creationId xmlns:a16="http://schemas.microsoft.com/office/drawing/2014/main" id="{0CC29B13-4390-6FFB-1DA8-5BAFF43EFC7B}"/>
                </a:ext>
              </a:extLst>
            </p:cNvPr>
            <p:cNvSpPr>
              <a:spLocks noChangeShapeType="1"/>
            </p:cNvSpPr>
            <p:nvPr/>
          </p:nvSpPr>
          <p:spPr bwMode="auto">
            <a:xfrm>
              <a:off x="3260" y="3005"/>
              <a:ext cx="5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50" name="Line 898">
              <a:extLst>
                <a:ext uri="{FF2B5EF4-FFF2-40B4-BE49-F238E27FC236}">
                  <a16:creationId xmlns:a16="http://schemas.microsoft.com/office/drawing/2014/main" id="{E3AE3DD5-6D0A-35AB-7F4D-270464A7D267}"/>
                </a:ext>
              </a:extLst>
            </p:cNvPr>
            <p:cNvSpPr>
              <a:spLocks noChangeShapeType="1"/>
            </p:cNvSpPr>
            <p:nvPr/>
          </p:nvSpPr>
          <p:spPr bwMode="auto">
            <a:xfrm>
              <a:off x="3295" y="2985"/>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51" name="Line 899">
              <a:extLst>
                <a:ext uri="{FF2B5EF4-FFF2-40B4-BE49-F238E27FC236}">
                  <a16:creationId xmlns:a16="http://schemas.microsoft.com/office/drawing/2014/main" id="{7E3AF5C2-4C7E-6449-41E5-857896110233}"/>
                </a:ext>
              </a:extLst>
            </p:cNvPr>
            <p:cNvSpPr>
              <a:spLocks noChangeShapeType="1"/>
            </p:cNvSpPr>
            <p:nvPr/>
          </p:nvSpPr>
          <p:spPr bwMode="auto">
            <a:xfrm>
              <a:off x="3277" y="2984"/>
              <a:ext cx="1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52" name="Line 900">
              <a:extLst>
                <a:ext uri="{FF2B5EF4-FFF2-40B4-BE49-F238E27FC236}">
                  <a16:creationId xmlns:a16="http://schemas.microsoft.com/office/drawing/2014/main" id="{269AE038-104A-68EB-ACC5-BD6A6CFBA6EB}"/>
                </a:ext>
              </a:extLst>
            </p:cNvPr>
            <p:cNvSpPr>
              <a:spLocks noChangeShapeType="1"/>
            </p:cNvSpPr>
            <p:nvPr/>
          </p:nvSpPr>
          <p:spPr bwMode="auto">
            <a:xfrm flipH="1">
              <a:off x="3275" y="2985"/>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53" name="Line 901">
              <a:extLst>
                <a:ext uri="{FF2B5EF4-FFF2-40B4-BE49-F238E27FC236}">
                  <a16:creationId xmlns:a16="http://schemas.microsoft.com/office/drawing/2014/main" id="{D5C40525-D31A-5D50-AC60-2B243939EF5B}"/>
                </a:ext>
              </a:extLst>
            </p:cNvPr>
            <p:cNvSpPr>
              <a:spLocks noChangeShapeType="1"/>
            </p:cNvSpPr>
            <p:nvPr/>
          </p:nvSpPr>
          <p:spPr bwMode="auto">
            <a:xfrm>
              <a:off x="3292" y="2984"/>
              <a:ext cx="3"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54" name="Line 902">
              <a:extLst>
                <a:ext uri="{FF2B5EF4-FFF2-40B4-BE49-F238E27FC236}">
                  <a16:creationId xmlns:a16="http://schemas.microsoft.com/office/drawing/2014/main" id="{536929A7-7238-E6D3-D71D-ED4B1857E69E}"/>
                </a:ext>
              </a:extLst>
            </p:cNvPr>
            <p:cNvSpPr>
              <a:spLocks noChangeShapeType="1"/>
            </p:cNvSpPr>
            <p:nvPr/>
          </p:nvSpPr>
          <p:spPr bwMode="auto">
            <a:xfrm>
              <a:off x="3262" y="3005"/>
              <a:ext cx="4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55" name="Line 903">
              <a:extLst>
                <a:ext uri="{FF2B5EF4-FFF2-40B4-BE49-F238E27FC236}">
                  <a16:creationId xmlns:a16="http://schemas.microsoft.com/office/drawing/2014/main" id="{433D58BA-0F9B-5C64-8C4D-B41AD1E5F713}"/>
                </a:ext>
              </a:extLst>
            </p:cNvPr>
            <p:cNvSpPr>
              <a:spLocks noChangeShapeType="1"/>
            </p:cNvSpPr>
            <p:nvPr/>
          </p:nvSpPr>
          <p:spPr bwMode="auto">
            <a:xfrm flipV="1">
              <a:off x="3127" y="2735"/>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56" name="Freeform 904">
              <a:extLst>
                <a:ext uri="{FF2B5EF4-FFF2-40B4-BE49-F238E27FC236}">
                  <a16:creationId xmlns:a16="http://schemas.microsoft.com/office/drawing/2014/main" id="{594A14AD-8FB3-6B10-052F-B879211D60F1}"/>
                </a:ext>
              </a:extLst>
            </p:cNvPr>
            <p:cNvSpPr>
              <a:spLocks/>
            </p:cNvSpPr>
            <p:nvPr/>
          </p:nvSpPr>
          <p:spPr bwMode="auto">
            <a:xfrm>
              <a:off x="3101" y="2739"/>
              <a:ext cx="17" cy="24"/>
            </a:xfrm>
            <a:custGeom>
              <a:avLst/>
              <a:gdLst>
                <a:gd name="T0" fmla="*/ 0 w 17"/>
                <a:gd name="T1" fmla="*/ 23 h 24"/>
                <a:gd name="T2" fmla="*/ 11 w 17"/>
                <a:gd name="T3" fmla="*/ 20 h 24"/>
                <a:gd name="T4" fmla="*/ 16 w 17"/>
                <a:gd name="T5" fmla="*/ 13 h 24"/>
                <a:gd name="T6" fmla="*/ 11 w 17"/>
                <a:gd name="T7" fmla="*/ 3 h 24"/>
                <a:gd name="T8" fmla="*/ 0 w 17"/>
                <a:gd name="T9" fmla="*/ 0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23"/>
                  </a:moveTo>
                  <a:lnTo>
                    <a:pt x="11" y="20"/>
                  </a:lnTo>
                  <a:lnTo>
                    <a:pt x="16" y="13"/>
                  </a:lnTo>
                  <a:lnTo>
                    <a:pt x="11" y="3"/>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057" name="Freeform 905">
              <a:extLst>
                <a:ext uri="{FF2B5EF4-FFF2-40B4-BE49-F238E27FC236}">
                  <a16:creationId xmlns:a16="http://schemas.microsoft.com/office/drawing/2014/main" id="{9569B433-537B-B31B-1C2D-5AF830C4B153}"/>
                </a:ext>
              </a:extLst>
            </p:cNvPr>
            <p:cNvSpPr>
              <a:spLocks/>
            </p:cNvSpPr>
            <p:nvPr/>
          </p:nvSpPr>
          <p:spPr bwMode="auto">
            <a:xfrm>
              <a:off x="3040" y="2739"/>
              <a:ext cx="17" cy="24"/>
            </a:xfrm>
            <a:custGeom>
              <a:avLst/>
              <a:gdLst>
                <a:gd name="T0" fmla="*/ 16 w 17"/>
                <a:gd name="T1" fmla="*/ 0 h 24"/>
                <a:gd name="T2" fmla="*/ 4 w 17"/>
                <a:gd name="T3" fmla="*/ 3 h 24"/>
                <a:gd name="T4" fmla="*/ 0 w 17"/>
                <a:gd name="T5" fmla="*/ 13 h 24"/>
                <a:gd name="T6" fmla="*/ 4 w 17"/>
                <a:gd name="T7" fmla="*/ 20 h 24"/>
                <a:gd name="T8" fmla="*/ 16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0"/>
                  </a:moveTo>
                  <a:lnTo>
                    <a:pt x="4" y="3"/>
                  </a:lnTo>
                  <a:lnTo>
                    <a:pt x="0" y="13"/>
                  </a:lnTo>
                  <a:lnTo>
                    <a:pt x="4" y="20"/>
                  </a:lnTo>
                  <a:lnTo>
                    <a:pt x="16" y="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058" name="Freeform 906">
              <a:extLst>
                <a:ext uri="{FF2B5EF4-FFF2-40B4-BE49-F238E27FC236}">
                  <a16:creationId xmlns:a16="http://schemas.microsoft.com/office/drawing/2014/main" id="{64AA37D0-A1D3-8C27-C9D9-5CDA88F7BF4C}"/>
                </a:ext>
              </a:extLst>
            </p:cNvPr>
            <p:cNvSpPr>
              <a:spLocks/>
            </p:cNvSpPr>
            <p:nvPr/>
          </p:nvSpPr>
          <p:spPr bwMode="auto">
            <a:xfrm>
              <a:off x="3060" y="2735"/>
              <a:ext cx="33" cy="33"/>
            </a:xfrm>
            <a:custGeom>
              <a:avLst/>
              <a:gdLst>
                <a:gd name="T0" fmla="*/ 32 w 33"/>
                <a:gd name="T1" fmla="*/ 17 h 33"/>
                <a:gd name="T2" fmla="*/ 28 w 33"/>
                <a:gd name="T3" fmla="*/ 4 h 33"/>
                <a:gd name="T4" fmla="*/ 15 w 33"/>
                <a:gd name="T5" fmla="*/ 0 h 33"/>
                <a:gd name="T6" fmla="*/ 5 w 33"/>
                <a:gd name="T7" fmla="*/ 4 h 33"/>
                <a:gd name="T8" fmla="*/ 0 w 33"/>
                <a:gd name="T9" fmla="*/ 17 h 33"/>
                <a:gd name="T10" fmla="*/ 5 w 33"/>
                <a:gd name="T11" fmla="*/ 27 h 33"/>
                <a:gd name="T12" fmla="*/ 15 w 33"/>
                <a:gd name="T13" fmla="*/ 32 h 33"/>
                <a:gd name="T14" fmla="*/ 28 w 33"/>
                <a:gd name="T15" fmla="*/ 27 h 33"/>
                <a:gd name="T16" fmla="*/ 32 w 33"/>
                <a:gd name="T17" fmla="*/ 1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32" y="17"/>
                  </a:moveTo>
                  <a:lnTo>
                    <a:pt x="28" y="4"/>
                  </a:lnTo>
                  <a:lnTo>
                    <a:pt x="15" y="0"/>
                  </a:lnTo>
                  <a:lnTo>
                    <a:pt x="5" y="4"/>
                  </a:lnTo>
                  <a:lnTo>
                    <a:pt x="0" y="17"/>
                  </a:lnTo>
                  <a:lnTo>
                    <a:pt x="5" y="27"/>
                  </a:lnTo>
                  <a:lnTo>
                    <a:pt x="15" y="32"/>
                  </a:lnTo>
                  <a:lnTo>
                    <a:pt x="28" y="27"/>
                  </a:lnTo>
                  <a:lnTo>
                    <a:pt x="32" y="1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059" name="Freeform 907">
              <a:extLst>
                <a:ext uri="{FF2B5EF4-FFF2-40B4-BE49-F238E27FC236}">
                  <a16:creationId xmlns:a16="http://schemas.microsoft.com/office/drawing/2014/main" id="{58BB5C12-BDF6-7535-77C8-AAD5E3661293}"/>
                </a:ext>
              </a:extLst>
            </p:cNvPr>
            <p:cNvSpPr>
              <a:spLocks/>
            </p:cNvSpPr>
            <p:nvPr/>
          </p:nvSpPr>
          <p:spPr bwMode="auto">
            <a:xfrm>
              <a:off x="3053" y="2727"/>
              <a:ext cx="48" cy="48"/>
            </a:xfrm>
            <a:custGeom>
              <a:avLst/>
              <a:gdLst>
                <a:gd name="T0" fmla="*/ 47 w 48"/>
                <a:gd name="T1" fmla="*/ 25 h 48"/>
                <a:gd name="T2" fmla="*/ 39 w 48"/>
                <a:gd name="T3" fmla="*/ 8 h 48"/>
                <a:gd name="T4" fmla="*/ 22 w 48"/>
                <a:gd name="T5" fmla="*/ 0 h 48"/>
                <a:gd name="T6" fmla="*/ 7 w 48"/>
                <a:gd name="T7" fmla="*/ 8 h 48"/>
                <a:gd name="T8" fmla="*/ 0 w 48"/>
                <a:gd name="T9" fmla="*/ 25 h 48"/>
                <a:gd name="T10" fmla="*/ 7 w 48"/>
                <a:gd name="T11" fmla="*/ 41 h 48"/>
                <a:gd name="T12" fmla="*/ 22 w 48"/>
                <a:gd name="T13" fmla="*/ 47 h 48"/>
                <a:gd name="T14" fmla="*/ 39 w 48"/>
                <a:gd name="T15" fmla="*/ 41 h 48"/>
                <a:gd name="T16" fmla="*/ 47 w 48"/>
                <a:gd name="T17" fmla="*/ 25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8"/>
                <a:gd name="T29" fmla="*/ 48 w 4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8">
                  <a:moveTo>
                    <a:pt x="47" y="25"/>
                  </a:moveTo>
                  <a:lnTo>
                    <a:pt x="39" y="8"/>
                  </a:lnTo>
                  <a:lnTo>
                    <a:pt x="22" y="0"/>
                  </a:lnTo>
                  <a:lnTo>
                    <a:pt x="7" y="8"/>
                  </a:lnTo>
                  <a:lnTo>
                    <a:pt x="0" y="25"/>
                  </a:lnTo>
                  <a:lnTo>
                    <a:pt x="7" y="41"/>
                  </a:lnTo>
                  <a:lnTo>
                    <a:pt x="22" y="47"/>
                  </a:lnTo>
                  <a:lnTo>
                    <a:pt x="39" y="41"/>
                  </a:lnTo>
                  <a:lnTo>
                    <a:pt x="47" y="2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060" name="Line 908">
              <a:extLst>
                <a:ext uri="{FF2B5EF4-FFF2-40B4-BE49-F238E27FC236}">
                  <a16:creationId xmlns:a16="http://schemas.microsoft.com/office/drawing/2014/main" id="{B8B427EB-3107-69F3-ADA3-909AEFC9AD95}"/>
                </a:ext>
              </a:extLst>
            </p:cNvPr>
            <p:cNvSpPr>
              <a:spLocks noChangeShapeType="1"/>
            </p:cNvSpPr>
            <p:nvPr/>
          </p:nvSpPr>
          <p:spPr bwMode="auto">
            <a:xfrm>
              <a:off x="3025" y="2726"/>
              <a:ext cx="0" cy="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61" name="Line 909">
              <a:extLst>
                <a:ext uri="{FF2B5EF4-FFF2-40B4-BE49-F238E27FC236}">
                  <a16:creationId xmlns:a16="http://schemas.microsoft.com/office/drawing/2014/main" id="{9DD618EB-BFE5-858C-A37B-4F4350D2B547}"/>
                </a:ext>
              </a:extLst>
            </p:cNvPr>
            <p:cNvSpPr>
              <a:spLocks noChangeShapeType="1"/>
            </p:cNvSpPr>
            <p:nvPr/>
          </p:nvSpPr>
          <p:spPr bwMode="auto">
            <a:xfrm>
              <a:off x="3051" y="2762"/>
              <a:ext cx="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62" name="Line 910">
              <a:extLst>
                <a:ext uri="{FF2B5EF4-FFF2-40B4-BE49-F238E27FC236}">
                  <a16:creationId xmlns:a16="http://schemas.microsoft.com/office/drawing/2014/main" id="{4D7A1046-45BF-EE61-0FA4-C5AE15AC05F2}"/>
                </a:ext>
              </a:extLst>
            </p:cNvPr>
            <p:cNvSpPr>
              <a:spLocks noChangeShapeType="1"/>
            </p:cNvSpPr>
            <p:nvPr/>
          </p:nvSpPr>
          <p:spPr bwMode="auto">
            <a:xfrm flipH="1">
              <a:off x="3051" y="2739"/>
              <a:ext cx="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63" name="Line 911">
              <a:extLst>
                <a:ext uri="{FF2B5EF4-FFF2-40B4-BE49-F238E27FC236}">
                  <a16:creationId xmlns:a16="http://schemas.microsoft.com/office/drawing/2014/main" id="{ECBF9036-305C-2989-0070-8366CF035939}"/>
                </a:ext>
              </a:extLst>
            </p:cNvPr>
            <p:cNvSpPr>
              <a:spLocks noChangeShapeType="1"/>
            </p:cNvSpPr>
            <p:nvPr/>
          </p:nvSpPr>
          <p:spPr bwMode="auto">
            <a:xfrm flipV="1">
              <a:off x="3118" y="2767"/>
              <a:ext cx="9"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64" name="Line 912">
              <a:extLst>
                <a:ext uri="{FF2B5EF4-FFF2-40B4-BE49-F238E27FC236}">
                  <a16:creationId xmlns:a16="http://schemas.microsoft.com/office/drawing/2014/main" id="{D4C1734F-D11A-D4AF-0F9C-78B2E4812AA8}"/>
                </a:ext>
              </a:extLst>
            </p:cNvPr>
            <p:cNvSpPr>
              <a:spLocks noChangeShapeType="1"/>
            </p:cNvSpPr>
            <p:nvPr/>
          </p:nvSpPr>
          <p:spPr bwMode="auto">
            <a:xfrm flipH="1" flipV="1">
              <a:off x="3118" y="2726"/>
              <a:ext cx="9"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65" name="Freeform 913">
              <a:extLst>
                <a:ext uri="{FF2B5EF4-FFF2-40B4-BE49-F238E27FC236}">
                  <a16:creationId xmlns:a16="http://schemas.microsoft.com/office/drawing/2014/main" id="{E0A5264A-8EB2-A944-0C10-0327BCD3A572}"/>
                </a:ext>
              </a:extLst>
            </p:cNvPr>
            <p:cNvSpPr>
              <a:spLocks/>
            </p:cNvSpPr>
            <p:nvPr/>
          </p:nvSpPr>
          <p:spPr bwMode="auto">
            <a:xfrm>
              <a:off x="3086" y="2776"/>
              <a:ext cx="44" cy="25"/>
            </a:xfrm>
            <a:custGeom>
              <a:avLst/>
              <a:gdLst>
                <a:gd name="T0" fmla="*/ 43 w 44"/>
                <a:gd name="T1" fmla="*/ 24 h 25"/>
                <a:gd name="T2" fmla="*/ 25 w 44"/>
                <a:gd name="T3" fmla="*/ 6 h 25"/>
                <a:gd name="T4" fmla="*/ 0 w 44"/>
                <a:gd name="T5" fmla="*/ 0 h 25"/>
                <a:gd name="T6" fmla="*/ 0 60000 65536"/>
                <a:gd name="T7" fmla="*/ 0 60000 65536"/>
                <a:gd name="T8" fmla="*/ 0 60000 65536"/>
                <a:gd name="T9" fmla="*/ 0 w 44"/>
                <a:gd name="T10" fmla="*/ 0 h 25"/>
                <a:gd name="T11" fmla="*/ 44 w 44"/>
                <a:gd name="T12" fmla="*/ 25 h 25"/>
              </a:gdLst>
              <a:ahLst/>
              <a:cxnLst>
                <a:cxn ang="T6">
                  <a:pos x="T0" y="T1"/>
                </a:cxn>
                <a:cxn ang="T7">
                  <a:pos x="T2" y="T3"/>
                </a:cxn>
                <a:cxn ang="T8">
                  <a:pos x="T4" y="T5"/>
                </a:cxn>
              </a:cxnLst>
              <a:rect l="T9" t="T10" r="T11" b="T12"/>
              <a:pathLst>
                <a:path w="44" h="25">
                  <a:moveTo>
                    <a:pt x="43" y="24"/>
                  </a:moveTo>
                  <a:lnTo>
                    <a:pt x="25" y="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066" name="Line 914">
              <a:extLst>
                <a:ext uri="{FF2B5EF4-FFF2-40B4-BE49-F238E27FC236}">
                  <a16:creationId xmlns:a16="http://schemas.microsoft.com/office/drawing/2014/main" id="{4FBB76FF-4038-3524-622E-24C182FA32F3}"/>
                </a:ext>
              </a:extLst>
            </p:cNvPr>
            <p:cNvSpPr>
              <a:spLocks noChangeShapeType="1"/>
            </p:cNvSpPr>
            <p:nvPr/>
          </p:nvSpPr>
          <p:spPr bwMode="auto">
            <a:xfrm flipV="1">
              <a:off x="3478" y="2386"/>
              <a:ext cx="3" cy="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67" name="Line 915">
              <a:extLst>
                <a:ext uri="{FF2B5EF4-FFF2-40B4-BE49-F238E27FC236}">
                  <a16:creationId xmlns:a16="http://schemas.microsoft.com/office/drawing/2014/main" id="{699CF20B-7BB3-81DA-7B5A-AFA6F358F54B}"/>
                </a:ext>
              </a:extLst>
            </p:cNvPr>
            <p:cNvSpPr>
              <a:spLocks noChangeShapeType="1"/>
            </p:cNvSpPr>
            <p:nvPr/>
          </p:nvSpPr>
          <p:spPr bwMode="auto">
            <a:xfrm flipV="1">
              <a:off x="3428" y="2423"/>
              <a:ext cx="2" cy="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68" name="Line 916">
              <a:extLst>
                <a:ext uri="{FF2B5EF4-FFF2-40B4-BE49-F238E27FC236}">
                  <a16:creationId xmlns:a16="http://schemas.microsoft.com/office/drawing/2014/main" id="{DA1C7A47-3561-F5E2-62F8-552EAD0417DE}"/>
                </a:ext>
              </a:extLst>
            </p:cNvPr>
            <p:cNvSpPr>
              <a:spLocks noChangeShapeType="1"/>
            </p:cNvSpPr>
            <p:nvPr/>
          </p:nvSpPr>
          <p:spPr bwMode="auto">
            <a:xfrm flipV="1">
              <a:off x="3475" y="2376"/>
              <a:ext cx="2"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69" name="Line 917">
              <a:extLst>
                <a:ext uri="{FF2B5EF4-FFF2-40B4-BE49-F238E27FC236}">
                  <a16:creationId xmlns:a16="http://schemas.microsoft.com/office/drawing/2014/main" id="{0CAFFB71-2520-AA0F-7938-437873E2644E}"/>
                </a:ext>
              </a:extLst>
            </p:cNvPr>
            <p:cNvSpPr>
              <a:spLocks noChangeShapeType="1"/>
            </p:cNvSpPr>
            <p:nvPr/>
          </p:nvSpPr>
          <p:spPr bwMode="auto">
            <a:xfrm flipV="1">
              <a:off x="3420" y="2417"/>
              <a:ext cx="2" cy="1"/>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70" name="Line 918">
              <a:extLst>
                <a:ext uri="{FF2B5EF4-FFF2-40B4-BE49-F238E27FC236}">
                  <a16:creationId xmlns:a16="http://schemas.microsoft.com/office/drawing/2014/main" id="{E666C901-CB56-57EB-AB02-9046F3A31430}"/>
                </a:ext>
              </a:extLst>
            </p:cNvPr>
            <p:cNvSpPr>
              <a:spLocks noChangeShapeType="1"/>
            </p:cNvSpPr>
            <p:nvPr/>
          </p:nvSpPr>
          <p:spPr bwMode="auto">
            <a:xfrm flipV="1">
              <a:off x="3468" y="2370"/>
              <a:ext cx="1" cy="1"/>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71" name="Line 919">
              <a:extLst>
                <a:ext uri="{FF2B5EF4-FFF2-40B4-BE49-F238E27FC236}">
                  <a16:creationId xmlns:a16="http://schemas.microsoft.com/office/drawing/2014/main" id="{363BEA0D-DC62-A86B-C77A-F4C101CA548E}"/>
                </a:ext>
              </a:extLst>
            </p:cNvPr>
            <p:cNvSpPr>
              <a:spLocks noChangeShapeType="1"/>
            </p:cNvSpPr>
            <p:nvPr/>
          </p:nvSpPr>
          <p:spPr bwMode="auto">
            <a:xfrm flipV="1">
              <a:off x="3416" y="2408"/>
              <a:ext cx="1" cy="1"/>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72" name="Line 920">
              <a:extLst>
                <a:ext uri="{FF2B5EF4-FFF2-40B4-BE49-F238E27FC236}">
                  <a16:creationId xmlns:a16="http://schemas.microsoft.com/office/drawing/2014/main" id="{AC6DC000-6784-317A-DFD5-414A4D18D379}"/>
                </a:ext>
              </a:extLst>
            </p:cNvPr>
            <p:cNvSpPr>
              <a:spLocks noChangeShapeType="1"/>
            </p:cNvSpPr>
            <p:nvPr/>
          </p:nvSpPr>
          <p:spPr bwMode="auto">
            <a:xfrm flipV="1">
              <a:off x="3459" y="2364"/>
              <a:ext cx="1"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73" name="Line 921">
              <a:extLst>
                <a:ext uri="{FF2B5EF4-FFF2-40B4-BE49-F238E27FC236}">
                  <a16:creationId xmlns:a16="http://schemas.microsoft.com/office/drawing/2014/main" id="{C5FA2D0F-C178-2BB1-497B-BDCAEABDD9BD}"/>
                </a:ext>
              </a:extLst>
            </p:cNvPr>
            <p:cNvSpPr>
              <a:spLocks noChangeShapeType="1"/>
            </p:cNvSpPr>
            <p:nvPr/>
          </p:nvSpPr>
          <p:spPr bwMode="auto">
            <a:xfrm flipV="1">
              <a:off x="3413" y="2396"/>
              <a:ext cx="3" cy="1"/>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74" name="Line 922">
              <a:extLst>
                <a:ext uri="{FF2B5EF4-FFF2-40B4-BE49-F238E27FC236}">
                  <a16:creationId xmlns:a16="http://schemas.microsoft.com/office/drawing/2014/main" id="{171EF833-FF79-BC3C-59D9-F7ABB3771DC8}"/>
                </a:ext>
              </a:extLst>
            </p:cNvPr>
            <p:cNvSpPr>
              <a:spLocks noChangeShapeType="1"/>
            </p:cNvSpPr>
            <p:nvPr/>
          </p:nvSpPr>
          <p:spPr bwMode="auto">
            <a:xfrm flipV="1">
              <a:off x="3446" y="2362"/>
              <a:ext cx="3" cy="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75" name="Line 923">
              <a:extLst>
                <a:ext uri="{FF2B5EF4-FFF2-40B4-BE49-F238E27FC236}">
                  <a16:creationId xmlns:a16="http://schemas.microsoft.com/office/drawing/2014/main" id="{64BB91AF-E7C2-11ED-5AA4-90F5E5B4F133}"/>
                </a:ext>
              </a:extLst>
            </p:cNvPr>
            <p:cNvSpPr>
              <a:spLocks noChangeShapeType="1"/>
            </p:cNvSpPr>
            <p:nvPr/>
          </p:nvSpPr>
          <p:spPr bwMode="auto">
            <a:xfrm flipV="1">
              <a:off x="3417" y="2367"/>
              <a:ext cx="13" cy="1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76" name="Line 924">
              <a:extLst>
                <a:ext uri="{FF2B5EF4-FFF2-40B4-BE49-F238E27FC236}">
                  <a16:creationId xmlns:a16="http://schemas.microsoft.com/office/drawing/2014/main" id="{7A466543-B1AC-749B-239C-9467206B1311}"/>
                </a:ext>
              </a:extLst>
            </p:cNvPr>
            <p:cNvSpPr>
              <a:spLocks noChangeShapeType="1"/>
            </p:cNvSpPr>
            <p:nvPr/>
          </p:nvSpPr>
          <p:spPr bwMode="auto">
            <a:xfrm flipV="1">
              <a:off x="3480" y="2399"/>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77" name="Line 925">
              <a:extLst>
                <a:ext uri="{FF2B5EF4-FFF2-40B4-BE49-F238E27FC236}">
                  <a16:creationId xmlns:a16="http://schemas.microsoft.com/office/drawing/2014/main" id="{9DC33F4B-D039-8E67-D3F0-5E4571C02A45}"/>
                </a:ext>
              </a:extLst>
            </p:cNvPr>
            <p:cNvSpPr>
              <a:spLocks noChangeShapeType="1"/>
            </p:cNvSpPr>
            <p:nvPr/>
          </p:nvSpPr>
          <p:spPr bwMode="auto">
            <a:xfrm>
              <a:off x="3422" y="2458"/>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78" name="Line 926">
              <a:extLst>
                <a:ext uri="{FF2B5EF4-FFF2-40B4-BE49-F238E27FC236}">
                  <a16:creationId xmlns:a16="http://schemas.microsoft.com/office/drawing/2014/main" id="{A616A90F-2977-302C-2B89-B5129130B880}"/>
                </a:ext>
              </a:extLst>
            </p:cNvPr>
            <p:cNvSpPr>
              <a:spLocks noChangeShapeType="1"/>
            </p:cNvSpPr>
            <p:nvPr/>
          </p:nvSpPr>
          <p:spPr bwMode="auto">
            <a:xfrm flipH="1">
              <a:off x="3425" y="2362"/>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79" name="Line 927">
              <a:extLst>
                <a:ext uri="{FF2B5EF4-FFF2-40B4-BE49-F238E27FC236}">
                  <a16:creationId xmlns:a16="http://schemas.microsoft.com/office/drawing/2014/main" id="{DA423E02-AB64-7570-AB37-32E88C0E49CE}"/>
                </a:ext>
              </a:extLst>
            </p:cNvPr>
            <p:cNvSpPr>
              <a:spLocks noChangeShapeType="1"/>
            </p:cNvSpPr>
            <p:nvPr/>
          </p:nvSpPr>
          <p:spPr bwMode="auto">
            <a:xfrm>
              <a:off x="3425" y="2431"/>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80" name="Line 928">
              <a:extLst>
                <a:ext uri="{FF2B5EF4-FFF2-40B4-BE49-F238E27FC236}">
                  <a16:creationId xmlns:a16="http://schemas.microsoft.com/office/drawing/2014/main" id="{1E9A6F6E-EEB8-28AA-EC42-0F7AAE00DBE0}"/>
                </a:ext>
              </a:extLst>
            </p:cNvPr>
            <p:cNvSpPr>
              <a:spLocks noChangeShapeType="1"/>
            </p:cNvSpPr>
            <p:nvPr/>
          </p:nvSpPr>
          <p:spPr bwMode="auto">
            <a:xfrm>
              <a:off x="3425" y="2438"/>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81" name="Freeform 929">
              <a:extLst>
                <a:ext uri="{FF2B5EF4-FFF2-40B4-BE49-F238E27FC236}">
                  <a16:creationId xmlns:a16="http://schemas.microsoft.com/office/drawing/2014/main" id="{9A101FCB-59F9-387D-12DD-C13D6B4EC844}"/>
                </a:ext>
              </a:extLst>
            </p:cNvPr>
            <p:cNvSpPr>
              <a:spLocks/>
            </p:cNvSpPr>
            <p:nvPr/>
          </p:nvSpPr>
          <p:spPr bwMode="auto">
            <a:xfrm>
              <a:off x="3413" y="2362"/>
              <a:ext cx="71" cy="71"/>
            </a:xfrm>
            <a:custGeom>
              <a:avLst/>
              <a:gdLst>
                <a:gd name="T0" fmla="*/ 70 w 71"/>
                <a:gd name="T1" fmla="*/ 35 h 71"/>
                <a:gd name="T2" fmla="*/ 59 w 71"/>
                <a:gd name="T3" fmla="*/ 9 h 71"/>
                <a:gd name="T4" fmla="*/ 35 w 71"/>
                <a:gd name="T5" fmla="*/ 0 h 71"/>
                <a:gd name="T6" fmla="*/ 10 w 71"/>
                <a:gd name="T7" fmla="*/ 9 h 71"/>
                <a:gd name="T8" fmla="*/ 0 w 71"/>
                <a:gd name="T9" fmla="*/ 35 h 71"/>
                <a:gd name="T10" fmla="*/ 10 w 71"/>
                <a:gd name="T11" fmla="*/ 60 h 71"/>
                <a:gd name="T12" fmla="*/ 35 w 71"/>
                <a:gd name="T13" fmla="*/ 70 h 71"/>
                <a:gd name="T14" fmla="*/ 59 w 71"/>
                <a:gd name="T15" fmla="*/ 60 h 71"/>
                <a:gd name="T16" fmla="*/ 70 w 71"/>
                <a:gd name="T17" fmla="*/ 35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71"/>
                <a:gd name="T29" fmla="*/ 71 w 71"/>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71">
                  <a:moveTo>
                    <a:pt x="70" y="35"/>
                  </a:moveTo>
                  <a:lnTo>
                    <a:pt x="59" y="9"/>
                  </a:lnTo>
                  <a:lnTo>
                    <a:pt x="35" y="0"/>
                  </a:lnTo>
                  <a:lnTo>
                    <a:pt x="10" y="9"/>
                  </a:lnTo>
                  <a:lnTo>
                    <a:pt x="0" y="35"/>
                  </a:lnTo>
                  <a:lnTo>
                    <a:pt x="10" y="60"/>
                  </a:lnTo>
                  <a:lnTo>
                    <a:pt x="35" y="70"/>
                  </a:lnTo>
                  <a:lnTo>
                    <a:pt x="59" y="60"/>
                  </a:lnTo>
                  <a:lnTo>
                    <a:pt x="70" y="3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082" name="Freeform 930">
              <a:extLst>
                <a:ext uri="{FF2B5EF4-FFF2-40B4-BE49-F238E27FC236}">
                  <a16:creationId xmlns:a16="http://schemas.microsoft.com/office/drawing/2014/main" id="{C1037855-A302-9A89-1C68-00385D8AEFC3}"/>
                </a:ext>
              </a:extLst>
            </p:cNvPr>
            <p:cNvSpPr>
              <a:spLocks/>
            </p:cNvSpPr>
            <p:nvPr/>
          </p:nvSpPr>
          <p:spPr bwMode="auto">
            <a:xfrm>
              <a:off x="3416" y="2364"/>
              <a:ext cx="65" cy="66"/>
            </a:xfrm>
            <a:custGeom>
              <a:avLst/>
              <a:gdLst>
                <a:gd name="T0" fmla="*/ 64 w 65"/>
                <a:gd name="T1" fmla="*/ 33 h 66"/>
                <a:gd name="T2" fmla="*/ 55 w 65"/>
                <a:gd name="T3" fmla="*/ 9 h 66"/>
                <a:gd name="T4" fmla="*/ 32 w 65"/>
                <a:gd name="T5" fmla="*/ 0 h 66"/>
                <a:gd name="T6" fmla="*/ 9 w 65"/>
                <a:gd name="T7" fmla="*/ 9 h 66"/>
                <a:gd name="T8" fmla="*/ 0 w 65"/>
                <a:gd name="T9" fmla="*/ 33 h 66"/>
                <a:gd name="T10" fmla="*/ 9 w 65"/>
                <a:gd name="T11" fmla="*/ 56 h 66"/>
                <a:gd name="T12" fmla="*/ 32 w 65"/>
                <a:gd name="T13" fmla="*/ 65 h 66"/>
                <a:gd name="T14" fmla="*/ 55 w 65"/>
                <a:gd name="T15" fmla="*/ 56 h 66"/>
                <a:gd name="T16" fmla="*/ 64 w 65"/>
                <a:gd name="T17" fmla="*/ 3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66"/>
                <a:gd name="T29" fmla="*/ 65 w 6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66">
                  <a:moveTo>
                    <a:pt x="64" y="33"/>
                  </a:moveTo>
                  <a:lnTo>
                    <a:pt x="55" y="9"/>
                  </a:lnTo>
                  <a:lnTo>
                    <a:pt x="32" y="0"/>
                  </a:lnTo>
                  <a:lnTo>
                    <a:pt x="9" y="9"/>
                  </a:lnTo>
                  <a:lnTo>
                    <a:pt x="0" y="33"/>
                  </a:lnTo>
                  <a:lnTo>
                    <a:pt x="9" y="56"/>
                  </a:lnTo>
                  <a:lnTo>
                    <a:pt x="32" y="65"/>
                  </a:lnTo>
                  <a:lnTo>
                    <a:pt x="55" y="56"/>
                  </a:lnTo>
                  <a:lnTo>
                    <a:pt x="64" y="3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083" name="Line 931">
              <a:extLst>
                <a:ext uri="{FF2B5EF4-FFF2-40B4-BE49-F238E27FC236}">
                  <a16:creationId xmlns:a16="http://schemas.microsoft.com/office/drawing/2014/main" id="{C2FE5715-CCE0-242D-3DB1-1ADF05D0EBE1}"/>
                </a:ext>
              </a:extLst>
            </p:cNvPr>
            <p:cNvSpPr>
              <a:spLocks noChangeShapeType="1"/>
            </p:cNvSpPr>
            <p:nvPr/>
          </p:nvSpPr>
          <p:spPr bwMode="auto">
            <a:xfrm>
              <a:off x="3422" y="2484"/>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84" name="Line 932">
              <a:extLst>
                <a:ext uri="{FF2B5EF4-FFF2-40B4-BE49-F238E27FC236}">
                  <a16:creationId xmlns:a16="http://schemas.microsoft.com/office/drawing/2014/main" id="{F6C0A6D1-B5D7-FD48-9991-8F6B2FD6BB3D}"/>
                </a:ext>
              </a:extLst>
            </p:cNvPr>
            <p:cNvSpPr>
              <a:spLocks noChangeShapeType="1"/>
            </p:cNvSpPr>
            <p:nvPr/>
          </p:nvSpPr>
          <p:spPr bwMode="auto">
            <a:xfrm flipH="1">
              <a:off x="3298" y="2521"/>
              <a:ext cx="2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85" name="Freeform 933">
              <a:extLst>
                <a:ext uri="{FF2B5EF4-FFF2-40B4-BE49-F238E27FC236}">
                  <a16:creationId xmlns:a16="http://schemas.microsoft.com/office/drawing/2014/main" id="{4ACB6947-BFBF-0DEF-3448-F5EA276F9027}"/>
                </a:ext>
              </a:extLst>
            </p:cNvPr>
            <p:cNvSpPr>
              <a:spLocks/>
            </p:cNvSpPr>
            <p:nvPr/>
          </p:nvSpPr>
          <p:spPr bwMode="auto">
            <a:xfrm>
              <a:off x="3037" y="2603"/>
              <a:ext cx="27" cy="26"/>
            </a:xfrm>
            <a:custGeom>
              <a:avLst/>
              <a:gdLst>
                <a:gd name="T0" fmla="*/ 0 w 27"/>
                <a:gd name="T1" fmla="*/ 25 h 26"/>
                <a:gd name="T2" fmla="*/ 19 w 27"/>
                <a:gd name="T3" fmla="*/ 19 h 26"/>
                <a:gd name="T4" fmla="*/ 26 w 27"/>
                <a:gd name="T5" fmla="*/ 0 h 26"/>
                <a:gd name="T6" fmla="*/ 0 60000 65536"/>
                <a:gd name="T7" fmla="*/ 0 60000 65536"/>
                <a:gd name="T8" fmla="*/ 0 60000 65536"/>
                <a:gd name="T9" fmla="*/ 0 w 27"/>
                <a:gd name="T10" fmla="*/ 0 h 26"/>
                <a:gd name="T11" fmla="*/ 27 w 27"/>
                <a:gd name="T12" fmla="*/ 26 h 26"/>
              </a:gdLst>
              <a:ahLst/>
              <a:cxnLst>
                <a:cxn ang="T6">
                  <a:pos x="T0" y="T1"/>
                </a:cxn>
                <a:cxn ang="T7">
                  <a:pos x="T2" y="T3"/>
                </a:cxn>
                <a:cxn ang="T8">
                  <a:pos x="T4" y="T5"/>
                </a:cxn>
              </a:cxnLst>
              <a:rect l="T9" t="T10" r="T11" b="T12"/>
              <a:pathLst>
                <a:path w="27" h="26">
                  <a:moveTo>
                    <a:pt x="0" y="25"/>
                  </a:moveTo>
                  <a:lnTo>
                    <a:pt x="19" y="19"/>
                  </a:lnTo>
                  <a:lnTo>
                    <a:pt x="2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086" name="Line 934">
              <a:extLst>
                <a:ext uri="{FF2B5EF4-FFF2-40B4-BE49-F238E27FC236}">
                  <a16:creationId xmlns:a16="http://schemas.microsoft.com/office/drawing/2014/main" id="{2003B9B6-EF1A-5F82-9886-594A83C2CB28}"/>
                </a:ext>
              </a:extLst>
            </p:cNvPr>
            <p:cNvSpPr>
              <a:spLocks noChangeShapeType="1"/>
            </p:cNvSpPr>
            <p:nvPr/>
          </p:nvSpPr>
          <p:spPr bwMode="auto">
            <a:xfrm>
              <a:off x="3063" y="2582"/>
              <a:ext cx="0"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87" name="Line 935">
              <a:extLst>
                <a:ext uri="{FF2B5EF4-FFF2-40B4-BE49-F238E27FC236}">
                  <a16:creationId xmlns:a16="http://schemas.microsoft.com/office/drawing/2014/main" id="{E5507B10-B043-34EC-2E94-E3AEE5C6368D}"/>
                </a:ext>
              </a:extLst>
            </p:cNvPr>
            <p:cNvSpPr>
              <a:spLocks noChangeShapeType="1"/>
            </p:cNvSpPr>
            <p:nvPr/>
          </p:nvSpPr>
          <p:spPr bwMode="auto">
            <a:xfrm>
              <a:off x="3063" y="2582"/>
              <a:ext cx="0" cy="2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88" name="Line 936">
              <a:extLst>
                <a:ext uri="{FF2B5EF4-FFF2-40B4-BE49-F238E27FC236}">
                  <a16:creationId xmlns:a16="http://schemas.microsoft.com/office/drawing/2014/main" id="{39CE58FB-55CF-C1D9-8F16-7ACAA6256D29}"/>
                </a:ext>
              </a:extLst>
            </p:cNvPr>
            <p:cNvSpPr>
              <a:spLocks noChangeShapeType="1"/>
            </p:cNvSpPr>
            <p:nvPr/>
          </p:nvSpPr>
          <p:spPr bwMode="auto">
            <a:xfrm>
              <a:off x="3237" y="2667"/>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89" name="Line 937">
              <a:extLst>
                <a:ext uri="{FF2B5EF4-FFF2-40B4-BE49-F238E27FC236}">
                  <a16:creationId xmlns:a16="http://schemas.microsoft.com/office/drawing/2014/main" id="{B3E1B998-CB36-F954-0455-CD1DA2B394CC}"/>
                </a:ext>
              </a:extLst>
            </p:cNvPr>
            <p:cNvSpPr>
              <a:spLocks noChangeShapeType="1"/>
            </p:cNvSpPr>
            <p:nvPr/>
          </p:nvSpPr>
          <p:spPr bwMode="auto">
            <a:xfrm>
              <a:off x="3237" y="2613"/>
              <a:ext cx="0" cy="5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90" name="Line 938">
              <a:extLst>
                <a:ext uri="{FF2B5EF4-FFF2-40B4-BE49-F238E27FC236}">
                  <a16:creationId xmlns:a16="http://schemas.microsoft.com/office/drawing/2014/main" id="{E1D82D1E-DCFA-CF44-9E9B-FD01B891B48F}"/>
                </a:ext>
              </a:extLst>
            </p:cNvPr>
            <p:cNvSpPr>
              <a:spLocks noChangeShapeType="1"/>
            </p:cNvSpPr>
            <p:nvPr/>
          </p:nvSpPr>
          <p:spPr bwMode="auto">
            <a:xfrm flipH="1">
              <a:off x="3237" y="2596"/>
              <a:ext cx="5" cy="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91" name="Line 939">
              <a:extLst>
                <a:ext uri="{FF2B5EF4-FFF2-40B4-BE49-F238E27FC236}">
                  <a16:creationId xmlns:a16="http://schemas.microsoft.com/office/drawing/2014/main" id="{322B8798-DA0D-243C-029B-6823E068A64A}"/>
                </a:ext>
              </a:extLst>
            </p:cNvPr>
            <p:cNvSpPr>
              <a:spLocks noChangeShapeType="1"/>
            </p:cNvSpPr>
            <p:nvPr/>
          </p:nvSpPr>
          <p:spPr bwMode="auto">
            <a:xfrm flipV="1">
              <a:off x="3242" y="2528"/>
              <a:ext cx="56" cy="6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92" name="Line 940">
              <a:extLst>
                <a:ext uri="{FF2B5EF4-FFF2-40B4-BE49-F238E27FC236}">
                  <a16:creationId xmlns:a16="http://schemas.microsoft.com/office/drawing/2014/main" id="{78168FEE-D513-C04F-2519-A441B9E65F13}"/>
                </a:ext>
              </a:extLst>
            </p:cNvPr>
            <p:cNvSpPr>
              <a:spLocks noChangeShapeType="1"/>
            </p:cNvSpPr>
            <p:nvPr/>
          </p:nvSpPr>
          <p:spPr bwMode="auto">
            <a:xfrm flipV="1">
              <a:off x="3196" y="2484"/>
              <a:ext cx="11"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93" name="Line 941">
              <a:extLst>
                <a:ext uri="{FF2B5EF4-FFF2-40B4-BE49-F238E27FC236}">
                  <a16:creationId xmlns:a16="http://schemas.microsoft.com/office/drawing/2014/main" id="{E7D89517-4355-5D86-75AC-D4C50F602AEA}"/>
                </a:ext>
              </a:extLst>
            </p:cNvPr>
            <p:cNvSpPr>
              <a:spLocks noChangeShapeType="1"/>
            </p:cNvSpPr>
            <p:nvPr/>
          </p:nvSpPr>
          <p:spPr bwMode="auto">
            <a:xfrm>
              <a:off x="3191" y="2489"/>
              <a:ext cx="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94" name="Line 942">
              <a:extLst>
                <a:ext uri="{FF2B5EF4-FFF2-40B4-BE49-F238E27FC236}">
                  <a16:creationId xmlns:a16="http://schemas.microsoft.com/office/drawing/2014/main" id="{1BEB8B71-CB3A-C458-F83A-F86CC0C5900F}"/>
                </a:ext>
              </a:extLst>
            </p:cNvPr>
            <p:cNvSpPr>
              <a:spLocks noChangeShapeType="1"/>
            </p:cNvSpPr>
            <p:nvPr/>
          </p:nvSpPr>
          <p:spPr bwMode="auto">
            <a:xfrm flipH="1">
              <a:off x="3318" y="2521"/>
              <a:ext cx="9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95" name="Line 943">
              <a:extLst>
                <a:ext uri="{FF2B5EF4-FFF2-40B4-BE49-F238E27FC236}">
                  <a16:creationId xmlns:a16="http://schemas.microsoft.com/office/drawing/2014/main" id="{64669675-8D42-05C6-D4ED-7A370677753B}"/>
                </a:ext>
              </a:extLst>
            </p:cNvPr>
            <p:cNvSpPr>
              <a:spLocks noChangeShapeType="1"/>
            </p:cNvSpPr>
            <p:nvPr/>
          </p:nvSpPr>
          <p:spPr bwMode="auto">
            <a:xfrm>
              <a:off x="3417" y="2449"/>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96" name="Line 944">
              <a:extLst>
                <a:ext uri="{FF2B5EF4-FFF2-40B4-BE49-F238E27FC236}">
                  <a16:creationId xmlns:a16="http://schemas.microsoft.com/office/drawing/2014/main" id="{31458BCA-4A2E-ED43-6F1E-A3252F5FB5ED}"/>
                </a:ext>
              </a:extLst>
            </p:cNvPr>
            <p:cNvSpPr>
              <a:spLocks noChangeShapeType="1"/>
            </p:cNvSpPr>
            <p:nvPr/>
          </p:nvSpPr>
          <p:spPr bwMode="auto">
            <a:xfrm>
              <a:off x="3417" y="2449"/>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097" name="Freeform 945">
              <a:extLst>
                <a:ext uri="{FF2B5EF4-FFF2-40B4-BE49-F238E27FC236}">
                  <a16:creationId xmlns:a16="http://schemas.microsoft.com/office/drawing/2014/main" id="{620DEB8E-A8F7-98FB-D0AD-8440BDAEE6F8}"/>
                </a:ext>
              </a:extLst>
            </p:cNvPr>
            <p:cNvSpPr>
              <a:spLocks/>
            </p:cNvSpPr>
            <p:nvPr/>
          </p:nvSpPr>
          <p:spPr bwMode="auto">
            <a:xfrm>
              <a:off x="3420" y="2449"/>
              <a:ext cx="17" cy="17"/>
            </a:xfrm>
            <a:custGeom>
              <a:avLst/>
              <a:gdLst>
                <a:gd name="T0" fmla="*/ 16 w 17"/>
                <a:gd name="T1" fmla="*/ 16 h 17"/>
                <a:gd name="T2" fmla="*/ 16 w 17"/>
                <a:gd name="T3" fmla="*/ 0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098" name="Freeform 946">
              <a:extLst>
                <a:ext uri="{FF2B5EF4-FFF2-40B4-BE49-F238E27FC236}">
                  <a16:creationId xmlns:a16="http://schemas.microsoft.com/office/drawing/2014/main" id="{E5107C0A-0CB2-1296-FB3B-2962F4DF3733}"/>
                </a:ext>
              </a:extLst>
            </p:cNvPr>
            <p:cNvSpPr>
              <a:spLocks/>
            </p:cNvSpPr>
            <p:nvPr/>
          </p:nvSpPr>
          <p:spPr bwMode="auto">
            <a:xfrm>
              <a:off x="3417" y="2438"/>
              <a:ext cx="17" cy="17"/>
            </a:xfrm>
            <a:custGeom>
              <a:avLst/>
              <a:gdLst>
                <a:gd name="T0" fmla="*/ 16 w 17"/>
                <a:gd name="T1" fmla="*/ 0 h 17"/>
                <a:gd name="T2" fmla="*/ 6 w 17"/>
                <a:gd name="T3" fmla="*/ 6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6" y="6"/>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099" name="Freeform 947">
              <a:extLst>
                <a:ext uri="{FF2B5EF4-FFF2-40B4-BE49-F238E27FC236}">
                  <a16:creationId xmlns:a16="http://schemas.microsoft.com/office/drawing/2014/main" id="{B9EECEB0-82D8-9D69-363F-15A73AE74FDB}"/>
                </a:ext>
              </a:extLst>
            </p:cNvPr>
            <p:cNvSpPr>
              <a:spLocks/>
            </p:cNvSpPr>
            <p:nvPr/>
          </p:nvSpPr>
          <p:spPr bwMode="auto">
            <a:xfrm>
              <a:off x="3356" y="2428"/>
              <a:ext cx="33" cy="33"/>
            </a:xfrm>
            <a:custGeom>
              <a:avLst/>
              <a:gdLst>
                <a:gd name="T0" fmla="*/ 32 w 33"/>
                <a:gd name="T1" fmla="*/ 16 h 33"/>
                <a:gd name="T2" fmla="*/ 28 w 33"/>
                <a:gd name="T3" fmla="*/ 4 h 33"/>
                <a:gd name="T4" fmla="*/ 17 w 33"/>
                <a:gd name="T5" fmla="*/ 0 h 33"/>
                <a:gd name="T6" fmla="*/ 5 w 33"/>
                <a:gd name="T7" fmla="*/ 4 h 33"/>
                <a:gd name="T8" fmla="*/ 0 w 33"/>
                <a:gd name="T9" fmla="*/ 16 h 33"/>
                <a:gd name="T10" fmla="*/ 5 w 33"/>
                <a:gd name="T11" fmla="*/ 27 h 33"/>
                <a:gd name="T12" fmla="*/ 17 w 33"/>
                <a:gd name="T13" fmla="*/ 32 h 33"/>
                <a:gd name="T14" fmla="*/ 28 w 33"/>
                <a:gd name="T15" fmla="*/ 27 h 33"/>
                <a:gd name="T16" fmla="*/ 32 w 33"/>
                <a:gd name="T17" fmla="*/ 16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32" y="16"/>
                  </a:moveTo>
                  <a:lnTo>
                    <a:pt x="28" y="4"/>
                  </a:lnTo>
                  <a:lnTo>
                    <a:pt x="17" y="0"/>
                  </a:lnTo>
                  <a:lnTo>
                    <a:pt x="5" y="4"/>
                  </a:lnTo>
                  <a:lnTo>
                    <a:pt x="0" y="16"/>
                  </a:lnTo>
                  <a:lnTo>
                    <a:pt x="5" y="27"/>
                  </a:lnTo>
                  <a:lnTo>
                    <a:pt x="17" y="32"/>
                  </a:lnTo>
                  <a:lnTo>
                    <a:pt x="28" y="27"/>
                  </a:lnTo>
                  <a:lnTo>
                    <a:pt x="32"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100" name="Line 948">
              <a:extLst>
                <a:ext uri="{FF2B5EF4-FFF2-40B4-BE49-F238E27FC236}">
                  <a16:creationId xmlns:a16="http://schemas.microsoft.com/office/drawing/2014/main" id="{997FF807-95DC-DD8F-601B-A7451C0F7579}"/>
                </a:ext>
              </a:extLst>
            </p:cNvPr>
            <p:cNvSpPr>
              <a:spLocks noChangeShapeType="1"/>
            </p:cNvSpPr>
            <p:nvPr/>
          </p:nvSpPr>
          <p:spPr bwMode="auto">
            <a:xfrm>
              <a:off x="3318" y="2463"/>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01" name="Line 949">
              <a:extLst>
                <a:ext uri="{FF2B5EF4-FFF2-40B4-BE49-F238E27FC236}">
                  <a16:creationId xmlns:a16="http://schemas.microsoft.com/office/drawing/2014/main" id="{8FBDB1B5-48C8-6CA4-3119-13C0D8F0B1B2}"/>
                </a:ext>
              </a:extLst>
            </p:cNvPr>
            <p:cNvSpPr>
              <a:spLocks noChangeShapeType="1"/>
            </p:cNvSpPr>
            <p:nvPr/>
          </p:nvSpPr>
          <p:spPr bwMode="auto">
            <a:xfrm flipH="1">
              <a:off x="3306" y="2466"/>
              <a:ext cx="12" cy="0"/>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02" name="Line 950">
              <a:extLst>
                <a:ext uri="{FF2B5EF4-FFF2-40B4-BE49-F238E27FC236}">
                  <a16:creationId xmlns:a16="http://schemas.microsoft.com/office/drawing/2014/main" id="{5189C572-5A07-B2C5-70AF-93B5DBCB8A22}"/>
                </a:ext>
              </a:extLst>
            </p:cNvPr>
            <p:cNvSpPr>
              <a:spLocks noChangeShapeType="1"/>
            </p:cNvSpPr>
            <p:nvPr/>
          </p:nvSpPr>
          <p:spPr bwMode="auto">
            <a:xfrm>
              <a:off x="3318" y="2458"/>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03" name="Line 951">
              <a:extLst>
                <a:ext uri="{FF2B5EF4-FFF2-40B4-BE49-F238E27FC236}">
                  <a16:creationId xmlns:a16="http://schemas.microsoft.com/office/drawing/2014/main" id="{17907E64-D67D-4AAE-C1EB-5842E9455793}"/>
                </a:ext>
              </a:extLst>
            </p:cNvPr>
            <p:cNvSpPr>
              <a:spLocks noChangeShapeType="1"/>
            </p:cNvSpPr>
            <p:nvPr/>
          </p:nvSpPr>
          <p:spPr bwMode="auto">
            <a:xfrm>
              <a:off x="3307" y="2464"/>
              <a:ext cx="1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04" name="Line 952">
              <a:extLst>
                <a:ext uri="{FF2B5EF4-FFF2-40B4-BE49-F238E27FC236}">
                  <a16:creationId xmlns:a16="http://schemas.microsoft.com/office/drawing/2014/main" id="{35139B33-F046-3118-2FE9-B9B999C0A97D}"/>
                </a:ext>
              </a:extLst>
            </p:cNvPr>
            <p:cNvSpPr>
              <a:spLocks noChangeShapeType="1"/>
            </p:cNvSpPr>
            <p:nvPr/>
          </p:nvSpPr>
          <p:spPr bwMode="auto">
            <a:xfrm flipV="1">
              <a:off x="3306" y="2464"/>
              <a:ext cx="1" cy="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05" name="Line 953">
              <a:extLst>
                <a:ext uri="{FF2B5EF4-FFF2-40B4-BE49-F238E27FC236}">
                  <a16:creationId xmlns:a16="http://schemas.microsoft.com/office/drawing/2014/main" id="{5B84D19F-8AF9-920A-3029-C63794F14972}"/>
                </a:ext>
              </a:extLst>
            </p:cNvPr>
            <p:cNvSpPr>
              <a:spLocks noChangeShapeType="1"/>
            </p:cNvSpPr>
            <p:nvPr/>
          </p:nvSpPr>
          <p:spPr bwMode="auto">
            <a:xfrm flipV="1">
              <a:off x="3373" y="2379"/>
              <a:ext cx="15"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06" name="Line 954">
              <a:extLst>
                <a:ext uri="{FF2B5EF4-FFF2-40B4-BE49-F238E27FC236}">
                  <a16:creationId xmlns:a16="http://schemas.microsoft.com/office/drawing/2014/main" id="{DB90637C-C546-CB30-1823-F1C2232132D1}"/>
                </a:ext>
              </a:extLst>
            </p:cNvPr>
            <p:cNvSpPr>
              <a:spLocks noChangeShapeType="1"/>
            </p:cNvSpPr>
            <p:nvPr/>
          </p:nvSpPr>
          <p:spPr bwMode="auto">
            <a:xfrm>
              <a:off x="3356" y="2379"/>
              <a:ext cx="17"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07" name="Freeform 955">
              <a:extLst>
                <a:ext uri="{FF2B5EF4-FFF2-40B4-BE49-F238E27FC236}">
                  <a16:creationId xmlns:a16="http://schemas.microsoft.com/office/drawing/2014/main" id="{26CF8A74-8041-EB59-F6F4-5E7026793FAC}"/>
                </a:ext>
              </a:extLst>
            </p:cNvPr>
            <p:cNvSpPr>
              <a:spLocks/>
            </p:cNvSpPr>
            <p:nvPr/>
          </p:nvSpPr>
          <p:spPr bwMode="auto">
            <a:xfrm>
              <a:off x="3373" y="2425"/>
              <a:ext cx="17" cy="30"/>
            </a:xfrm>
            <a:custGeom>
              <a:avLst/>
              <a:gdLst>
                <a:gd name="T0" fmla="*/ 16 w 17"/>
                <a:gd name="T1" fmla="*/ 29 h 30"/>
                <a:gd name="T2" fmla="*/ 16 w 17"/>
                <a:gd name="T3" fmla="*/ 10 h 30"/>
                <a:gd name="T4" fmla="*/ 0 w 17"/>
                <a:gd name="T5" fmla="*/ 0 h 30"/>
                <a:gd name="T6" fmla="*/ 0 60000 65536"/>
                <a:gd name="T7" fmla="*/ 0 60000 65536"/>
                <a:gd name="T8" fmla="*/ 0 60000 65536"/>
                <a:gd name="T9" fmla="*/ 0 w 17"/>
                <a:gd name="T10" fmla="*/ 0 h 30"/>
                <a:gd name="T11" fmla="*/ 17 w 17"/>
                <a:gd name="T12" fmla="*/ 30 h 30"/>
              </a:gdLst>
              <a:ahLst/>
              <a:cxnLst>
                <a:cxn ang="T6">
                  <a:pos x="T0" y="T1"/>
                </a:cxn>
                <a:cxn ang="T7">
                  <a:pos x="T2" y="T3"/>
                </a:cxn>
                <a:cxn ang="T8">
                  <a:pos x="T4" y="T5"/>
                </a:cxn>
              </a:cxnLst>
              <a:rect l="T9" t="T10" r="T11" b="T12"/>
              <a:pathLst>
                <a:path w="17" h="30">
                  <a:moveTo>
                    <a:pt x="16" y="29"/>
                  </a:moveTo>
                  <a:lnTo>
                    <a:pt x="16" y="1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108" name="Line 956">
              <a:extLst>
                <a:ext uri="{FF2B5EF4-FFF2-40B4-BE49-F238E27FC236}">
                  <a16:creationId xmlns:a16="http://schemas.microsoft.com/office/drawing/2014/main" id="{1D7C4569-F4A9-7AF8-489C-A11E1B5F175E}"/>
                </a:ext>
              </a:extLst>
            </p:cNvPr>
            <p:cNvSpPr>
              <a:spLocks noChangeShapeType="1"/>
            </p:cNvSpPr>
            <p:nvPr/>
          </p:nvSpPr>
          <p:spPr bwMode="auto">
            <a:xfrm>
              <a:off x="3333" y="2449"/>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09" name="Line 957">
              <a:extLst>
                <a:ext uri="{FF2B5EF4-FFF2-40B4-BE49-F238E27FC236}">
                  <a16:creationId xmlns:a16="http://schemas.microsoft.com/office/drawing/2014/main" id="{9CE6BD3B-D256-9ADF-7B6E-139E0025B436}"/>
                </a:ext>
              </a:extLst>
            </p:cNvPr>
            <p:cNvSpPr>
              <a:spLocks noChangeShapeType="1"/>
            </p:cNvSpPr>
            <p:nvPr/>
          </p:nvSpPr>
          <p:spPr bwMode="auto">
            <a:xfrm>
              <a:off x="3356" y="2435"/>
              <a:ext cx="0" cy="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10" name="Freeform 958">
              <a:extLst>
                <a:ext uri="{FF2B5EF4-FFF2-40B4-BE49-F238E27FC236}">
                  <a16:creationId xmlns:a16="http://schemas.microsoft.com/office/drawing/2014/main" id="{23224512-0057-DC6D-41C1-179B67CB9FD5}"/>
                </a:ext>
              </a:extLst>
            </p:cNvPr>
            <p:cNvSpPr>
              <a:spLocks/>
            </p:cNvSpPr>
            <p:nvPr/>
          </p:nvSpPr>
          <p:spPr bwMode="auto">
            <a:xfrm>
              <a:off x="3330" y="2449"/>
              <a:ext cx="17" cy="17"/>
            </a:xfrm>
            <a:custGeom>
              <a:avLst/>
              <a:gdLst>
                <a:gd name="T0" fmla="*/ 16 w 17"/>
                <a:gd name="T1" fmla="*/ 0 h 17"/>
                <a:gd name="T2" fmla="*/ 0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111" name="Line 959">
              <a:extLst>
                <a:ext uri="{FF2B5EF4-FFF2-40B4-BE49-F238E27FC236}">
                  <a16:creationId xmlns:a16="http://schemas.microsoft.com/office/drawing/2014/main" id="{2973FD04-0BDB-30B7-71C0-1C8ADED72222}"/>
                </a:ext>
              </a:extLst>
            </p:cNvPr>
            <p:cNvSpPr>
              <a:spLocks noChangeShapeType="1"/>
            </p:cNvSpPr>
            <p:nvPr/>
          </p:nvSpPr>
          <p:spPr bwMode="auto">
            <a:xfrm flipH="1">
              <a:off x="3356" y="2425"/>
              <a:ext cx="17" cy="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12" name="Freeform 960">
              <a:extLst>
                <a:ext uri="{FF2B5EF4-FFF2-40B4-BE49-F238E27FC236}">
                  <a16:creationId xmlns:a16="http://schemas.microsoft.com/office/drawing/2014/main" id="{92C5E9A4-00A9-1AAA-683F-10ACEBF29440}"/>
                </a:ext>
              </a:extLst>
            </p:cNvPr>
            <p:cNvSpPr>
              <a:spLocks/>
            </p:cNvSpPr>
            <p:nvPr/>
          </p:nvSpPr>
          <p:spPr bwMode="auto">
            <a:xfrm>
              <a:off x="3410" y="2431"/>
              <a:ext cx="17" cy="17"/>
            </a:xfrm>
            <a:custGeom>
              <a:avLst/>
              <a:gdLst>
                <a:gd name="T0" fmla="*/ 16 w 17"/>
                <a:gd name="T1" fmla="*/ 0 h 17"/>
                <a:gd name="T2" fmla="*/ 4 w 17"/>
                <a:gd name="T3" fmla="*/ 4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4" y="4"/>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113" name="Line 961">
              <a:extLst>
                <a:ext uri="{FF2B5EF4-FFF2-40B4-BE49-F238E27FC236}">
                  <a16:creationId xmlns:a16="http://schemas.microsoft.com/office/drawing/2014/main" id="{B5C5172E-CA97-C732-4AC1-A9C95EC57256}"/>
                </a:ext>
              </a:extLst>
            </p:cNvPr>
            <p:cNvSpPr>
              <a:spLocks noChangeShapeType="1"/>
            </p:cNvSpPr>
            <p:nvPr/>
          </p:nvSpPr>
          <p:spPr bwMode="auto">
            <a:xfrm flipH="1">
              <a:off x="3417" y="2493"/>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14" name="Line 962">
              <a:extLst>
                <a:ext uri="{FF2B5EF4-FFF2-40B4-BE49-F238E27FC236}">
                  <a16:creationId xmlns:a16="http://schemas.microsoft.com/office/drawing/2014/main" id="{678A373E-39FD-9DCB-D218-4C86575125F5}"/>
                </a:ext>
              </a:extLst>
            </p:cNvPr>
            <p:cNvSpPr>
              <a:spLocks noChangeShapeType="1"/>
            </p:cNvSpPr>
            <p:nvPr/>
          </p:nvSpPr>
          <p:spPr bwMode="auto">
            <a:xfrm flipH="1">
              <a:off x="3417" y="2493"/>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15" name="Line 963">
              <a:extLst>
                <a:ext uri="{FF2B5EF4-FFF2-40B4-BE49-F238E27FC236}">
                  <a16:creationId xmlns:a16="http://schemas.microsoft.com/office/drawing/2014/main" id="{2AD4E282-0671-965C-FCF4-BAB771F758DE}"/>
                </a:ext>
              </a:extLst>
            </p:cNvPr>
            <p:cNvSpPr>
              <a:spLocks noChangeShapeType="1"/>
            </p:cNvSpPr>
            <p:nvPr/>
          </p:nvSpPr>
          <p:spPr bwMode="auto">
            <a:xfrm flipH="1">
              <a:off x="3410" y="2496"/>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16" name="Line 964">
              <a:extLst>
                <a:ext uri="{FF2B5EF4-FFF2-40B4-BE49-F238E27FC236}">
                  <a16:creationId xmlns:a16="http://schemas.microsoft.com/office/drawing/2014/main" id="{8B2C77AD-B7B7-156A-20A1-21A2E8FD2B45}"/>
                </a:ext>
              </a:extLst>
            </p:cNvPr>
            <p:cNvSpPr>
              <a:spLocks noChangeShapeType="1"/>
            </p:cNvSpPr>
            <p:nvPr/>
          </p:nvSpPr>
          <p:spPr bwMode="auto">
            <a:xfrm>
              <a:off x="3417" y="2493"/>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17" name="Line 965">
              <a:extLst>
                <a:ext uri="{FF2B5EF4-FFF2-40B4-BE49-F238E27FC236}">
                  <a16:creationId xmlns:a16="http://schemas.microsoft.com/office/drawing/2014/main" id="{3E302E61-B14D-5E0D-ECDD-5C3D8A4D92FA}"/>
                </a:ext>
              </a:extLst>
            </p:cNvPr>
            <p:cNvSpPr>
              <a:spLocks noChangeShapeType="1"/>
            </p:cNvSpPr>
            <p:nvPr/>
          </p:nvSpPr>
          <p:spPr bwMode="auto">
            <a:xfrm flipV="1">
              <a:off x="3422" y="2484"/>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18" name="Freeform 966">
              <a:extLst>
                <a:ext uri="{FF2B5EF4-FFF2-40B4-BE49-F238E27FC236}">
                  <a16:creationId xmlns:a16="http://schemas.microsoft.com/office/drawing/2014/main" id="{C47DBDDF-F5B7-815D-801F-A5B0CA25A93D}"/>
                </a:ext>
              </a:extLst>
            </p:cNvPr>
            <p:cNvSpPr>
              <a:spLocks/>
            </p:cNvSpPr>
            <p:nvPr/>
          </p:nvSpPr>
          <p:spPr bwMode="auto">
            <a:xfrm>
              <a:off x="3420" y="2492"/>
              <a:ext cx="17" cy="17"/>
            </a:xfrm>
            <a:custGeom>
              <a:avLst/>
              <a:gdLst>
                <a:gd name="T0" fmla="*/ 0 w 17"/>
                <a:gd name="T1" fmla="*/ 16 h 17"/>
                <a:gd name="T2" fmla="*/ 16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119" name="Line 967">
              <a:extLst>
                <a:ext uri="{FF2B5EF4-FFF2-40B4-BE49-F238E27FC236}">
                  <a16:creationId xmlns:a16="http://schemas.microsoft.com/office/drawing/2014/main" id="{E3DA8AC9-3D7C-9D7A-A284-B279A548DBDB}"/>
                </a:ext>
              </a:extLst>
            </p:cNvPr>
            <p:cNvSpPr>
              <a:spLocks noChangeShapeType="1"/>
            </p:cNvSpPr>
            <p:nvPr/>
          </p:nvSpPr>
          <p:spPr bwMode="auto">
            <a:xfrm>
              <a:off x="3333" y="2493"/>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20" name="Line 968">
              <a:extLst>
                <a:ext uri="{FF2B5EF4-FFF2-40B4-BE49-F238E27FC236}">
                  <a16:creationId xmlns:a16="http://schemas.microsoft.com/office/drawing/2014/main" id="{A93A6029-3A8B-27DD-2F66-066305EC79F6}"/>
                </a:ext>
              </a:extLst>
            </p:cNvPr>
            <p:cNvSpPr>
              <a:spLocks noChangeShapeType="1"/>
            </p:cNvSpPr>
            <p:nvPr/>
          </p:nvSpPr>
          <p:spPr bwMode="auto">
            <a:xfrm>
              <a:off x="3318" y="2480"/>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21" name="Line 969">
              <a:extLst>
                <a:ext uri="{FF2B5EF4-FFF2-40B4-BE49-F238E27FC236}">
                  <a16:creationId xmlns:a16="http://schemas.microsoft.com/office/drawing/2014/main" id="{377B1DC7-123F-3E8A-DC08-B3C84C340763}"/>
                </a:ext>
              </a:extLst>
            </p:cNvPr>
            <p:cNvSpPr>
              <a:spLocks noChangeShapeType="1"/>
            </p:cNvSpPr>
            <p:nvPr/>
          </p:nvSpPr>
          <p:spPr bwMode="auto">
            <a:xfrm flipH="1">
              <a:off x="3306" y="2477"/>
              <a:ext cx="12" cy="0"/>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22" name="Line 970">
              <a:extLst>
                <a:ext uri="{FF2B5EF4-FFF2-40B4-BE49-F238E27FC236}">
                  <a16:creationId xmlns:a16="http://schemas.microsoft.com/office/drawing/2014/main" id="{8FC0CD44-8444-27FF-F82A-392A7C95CC5B}"/>
                </a:ext>
              </a:extLst>
            </p:cNvPr>
            <p:cNvSpPr>
              <a:spLocks noChangeShapeType="1"/>
            </p:cNvSpPr>
            <p:nvPr/>
          </p:nvSpPr>
          <p:spPr bwMode="auto">
            <a:xfrm>
              <a:off x="3318" y="2486"/>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23" name="Line 971">
              <a:extLst>
                <a:ext uri="{FF2B5EF4-FFF2-40B4-BE49-F238E27FC236}">
                  <a16:creationId xmlns:a16="http://schemas.microsoft.com/office/drawing/2014/main" id="{7DBAC524-223C-9BE6-05E5-F0926965B15C}"/>
                </a:ext>
              </a:extLst>
            </p:cNvPr>
            <p:cNvSpPr>
              <a:spLocks noChangeShapeType="1"/>
            </p:cNvSpPr>
            <p:nvPr/>
          </p:nvSpPr>
          <p:spPr bwMode="auto">
            <a:xfrm flipH="1" flipV="1">
              <a:off x="3306" y="2477"/>
              <a:ext cx="1"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24" name="Line 972">
              <a:extLst>
                <a:ext uri="{FF2B5EF4-FFF2-40B4-BE49-F238E27FC236}">
                  <a16:creationId xmlns:a16="http://schemas.microsoft.com/office/drawing/2014/main" id="{A0FB26FB-4025-B43C-67F0-9DC758049FF1}"/>
                </a:ext>
              </a:extLst>
            </p:cNvPr>
            <p:cNvSpPr>
              <a:spLocks noChangeShapeType="1"/>
            </p:cNvSpPr>
            <p:nvPr/>
          </p:nvSpPr>
          <p:spPr bwMode="auto">
            <a:xfrm flipH="1">
              <a:off x="3307" y="2480"/>
              <a:ext cx="1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25" name="Freeform 973">
              <a:extLst>
                <a:ext uri="{FF2B5EF4-FFF2-40B4-BE49-F238E27FC236}">
                  <a16:creationId xmlns:a16="http://schemas.microsoft.com/office/drawing/2014/main" id="{C2B0BB88-D0B8-4333-C3D0-0B2753EB61C8}"/>
                </a:ext>
              </a:extLst>
            </p:cNvPr>
            <p:cNvSpPr>
              <a:spLocks/>
            </p:cNvSpPr>
            <p:nvPr/>
          </p:nvSpPr>
          <p:spPr bwMode="auto">
            <a:xfrm>
              <a:off x="3330" y="2492"/>
              <a:ext cx="17" cy="17"/>
            </a:xfrm>
            <a:custGeom>
              <a:avLst/>
              <a:gdLst>
                <a:gd name="T0" fmla="*/ 0 w 17"/>
                <a:gd name="T1" fmla="*/ 0 h 17"/>
                <a:gd name="T2" fmla="*/ 0 w 17"/>
                <a:gd name="T3" fmla="*/ 16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0" y="16"/>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126" name="Line 974">
              <a:extLst>
                <a:ext uri="{FF2B5EF4-FFF2-40B4-BE49-F238E27FC236}">
                  <a16:creationId xmlns:a16="http://schemas.microsoft.com/office/drawing/2014/main" id="{1FC16022-ABDE-5216-88DD-16F9A51E62E8}"/>
                </a:ext>
              </a:extLst>
            </p:cNvPr>
            <p:cNvSpPr>
              <a:spLocks noChangeShapeType="1"/>
            </p:cNvSpPr>
            <p:nvPr/>
          </p:nvSpPr>
          <p:spPr bwMode="auto">
            <a:xfrm flipV="1">
              <a:off x="3417" y="2446"/>
              <a:ext cx="0" cy="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27" name="Line 975">
              <a:extLst>
                <a:ext uri="{FF2B5EF4-FFF2-40B4-BE49-F238E27FC236}">
                  <a16:creationId xmlns:a16="http://schemas.microsoft.com/office/drawing/2014/main" id="{65DADFEA-F41E-F2E3-AA3F-F249ABA9FE65}"/>
                </a:ext>
              </a:extLst>
            </p:cNvPr>
            <p:cNvSpPr>
              <a:spLocks noChangeShapeType="1"/>
            </p:cNvSpPr>
            <p:nvPr/>
          </p:nvSpPr>
          <p:spPr bwMode="auto">
            <a:xfrm>
              <a:off x="3422" y="2452"/>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28" name="Line 976">
              <a:extLst>
                <a:ext uri="{FF2B5EF4-FFF2-40B4-BE49-F238E27FC236}">
                  <a16:creationId xmlns:a16="http://schemas.microsoft.com/office/drawing/2014/main" id="{0E4CB9B3-7A35-85CA-61C5-4853D598EB99}"/>
                </a:ext>
              </a:extLst>
            </p:cNvPr>
            <p:cNvSpPr>
              <a:spLocks noChangeShapeType="1"/>
            </p:cNvSpPr>
            <p:nvPr/>
          </p:nvSpPr>
          <p:spPr bwMode="auto">
            <a:xfrm flipV="1">
              <a:off x="3330" y="2452"/>
              <a:ext cx="0" cy="4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29" name="Line 977">
              <a:extLst>
                <a:ext uri="{FF2B5EF4-FFF2-40B4-BE49-F238E27FC236}">
                  <a16:creationId xmlns:a16="http://schemas.microsoft.com/office/drawing/2014/main" id="{D9BCED4D-A56C-BE4C-BF15-4478F2564873}"/>
                </a:ext>
              </a:extLst>
            </p:cNvPr>
            <p:cNvSpPr>
              <a:spLocks noChangeShapeType="1"/>
            </p:cNvSpPr>
            <p:nvPr/>
          </p:nvSpPr>
          <p:spPr bwMode="auto">
            <a:xfrm flipV="1">
              <a:off x="3318" y="2458"/>
              <a:ext cx="0" cy="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30" name="Line 978">
              <a:extLst>
                <a:ext uri="{FF2B5EF4-FFF2-40B4-BE49-F238E27FC236}">
                  <a16:creationId xmlns:a16="http://schemas.microsoft.com/office/drawing/2014/main" id="{38051146-6189-CF5A-06FE-2AE4908033AE}"/>
                </a:ext>
              </a:extLst>
            </p:cNvPr>
            <p:cNvSpPr>
              <a:spLocks noChangeShapeType="1"/>
            </p:cNvSpPr>
            <p:nvPr/>
          </p:nvSpPr>
          <p:spPr bwMode="auto">
            <a:xfrm flipV="1">
              <a:off x="3307" y="2464"/>
              <a:ext cx="0" cy="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31" name="Line 979">
              <a:extLst>
                <a:ext uri="{FF2B5EF4-FFF2-40B4-BE49-F238E27FC236}">
                  <a16:creationId xmlns:a16="http://schemas.microsoft.com/office/drawing/2014/main" id="{A8AE39F7-18B9-6CF3-FEEA-F76D9FCF9144}"/>
                </a:ext>
              </a:extLst>
            </p:cNvPr>
            <p:cNvSpPr>
              <a:spLocks noChangeShapeType="1"/>
            </p:cNvSpPr>
            <p:nvPr/>
          </p:nvSpPr>
          <p:spPr bwMode="auto">
            <a:xfrm flipV="1">
              <a:off x="3306" y="2466"/>
              <a:ext cx="0"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32" name="Line 980">
              <a:extLst>
                <a:ext uri="{FF2B5EF4-FFF2-40B4-BE49-F238E27FC236}">
                  <a16:creationId xmlns:a16="http://schemas.microsoft.com/office/drawing/2014/main" id="{EE753496-FD8E-788F-CB9A-4ED6237E5B7D}"/>
                </a:ext>
              </a:extLst>
            </p:cNvPr>
            <p:cNvSpPr>
              <a:spLocks noChangeShapeType="1"/>
            </p:cNvSpPr>
            <p:nvPr/>
          </p:nvSpPr>
          <p:spPr bwMode="auto">
            <a:xfrm>
              <a:off x="3613" y="2448"/>
              <a:ext cx="1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33" name="Freeform 981">
              <a:extLst>
                <a:ext uri="{FF2B5EF4-FFF2-40B4-BE49-F238E27FC236}">
                  <a16:creationId xmlns:a16="http://schemas.microsoft.com/office/drawing/2014/main" id="{6A427431-9B5A-052F-51AD-2600C9800539}"/>
                </a:ext>
              </a:extLst>
            </p:cNvPr>
            <p:cNvSpPr>
              <a:spLocks/>
            </p:cNvSpPr>
            <p:nvPr/>
          </p:nvSpPr>
          <p:spPr bwMode="auto">
            <a:xfrm>
              <a:off x="3436" y="2458"/>
              <a:ext cx="17" cy="17"/>
            </a:xfrm>
            <a:custGeom>
              <a:avLst/>
              <a:gdLst>
                <a:gd name="T0" fmla="*/ 16 w 17"/>
                <a:gd name="T1" fmla="*/ 16 h 17"/>
                <a:gd name="T2" fmla="*/ 16 w 17"/>
                <a:gd name="T3" fmla="*/ 10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16" y="1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134" name="Freeform 982">
              <a:extLst>
                <a:ext uri="{FF2B5EF4-FFF2-40B4-BE49-F238E27FC236}">
                  <a16:creationId xmlns:a16="http://schemas.microsoft.com/office/drawing/2014/main" id="{C39099CE-D660-E142-517E-A4F14C5C2BF7}"/>
                </a:ext>
              </a:extLst>
            </p:cNvPr>
            <p:cNvSpPr>
              <a:spLocks/>
            </p:cNvSpPr>
            <p:nvPr/>
          </p:nvSpPr>
          <p:spPr bwMode="auto">
            <a:xfrm>
              <a:off x="3436" y="2481"/>
              <a:ext cx="17" cy="17"/>
            </a:xfrm>
            <a:custGeom>
              <a:avLst/>
              <a:gdLst>
                <a:gd name="T0" fmla="*/ 0 w 17"/>
                <a:gd name="T1" fmla="*/ 16 h 17"/>
                <a:gd name="T2" fmla="*/ 16 w 17"/>
                <a:gd name="T3" fmla="*/ 10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10"/>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135" name="Freeform 983">
              <a:extLst>
                <a:ext uri="{FF2B5EF4-FFF2-40B4-BE49-F238E27FC236}">
                  <a16:creationId xmlns:a16="http://schemas.microsoft.com/office/drawing/2014/main" id="{4E97341A-636A-3B3D-7E60-1FE33319DE9F}"/>
                </a:ext>
              </a:extLst>
            </p:cNvPr>
            <p:cNvSpPr>
              <a:spLocks/>
            </p:cNvSpPr>
            <p:nvPr/>
          </p:nvSpPr>
          <p:spPr bwMode="auto">
            <a:xfrm>
              <a:off x="3436" y="2481"/>
              <a:ext cx="17" cy="17"/>
            </a:xfrm>
            <a:custGeom>
              <a:avLst/>
              <a:gdLst>
                <a:gd name="T0" fmla="*/ 0 w 17"/>
                <a:gd name="T1" fmla="*/ 16 h 17"/>
                <a:gd name="T2" fmla="*/ 16 w 17"/>
                <a:gd name="T3" fmla="*/ 10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10"/>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136" name="Line 984">
              <a:extLst>
                <a:ext uri="{FF2B5EF4-FFF2-40B4-BE49-F238E27FC236}">
                  <a16:creationId xmlns:a16="http://schemas.microsoft.com/office/drawing/2014/main" id="{49F816C8-8066-A2BE-CA7E-F65292C46F45}"/>
                </a:ext>
              </a:extLst>
            </p:cNvPr>
            <p:cNvSpPr>
              <a:spLocks noChangeShapeType="1"/>
            </p:cNvSpPr>
            <p:nvPr/>
          </p:nvSpPr>
          <p:spPr bwMode="auto">
            <a:xfrm>
              <a:off x="3437" y="2461"/>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37" name="Line 985">
              <a:extLst>
                <a:ext uri="{FF2B5EF4-FFF2-40B4-BE49-F238E27FC236}">
                  <a16:creationId xmlns:a16="http://schemas.microsoft.com/office/drawing/2014/main" id="{FBC8CF00-DE83-77E8-3BD9-26C7BA927826}"/>
                </a:ext>
              </a:extLst>
            </p:cNvPr>
            <p:cNvSpPr>
              <a:spLocks noChangeShapeType="1"/>
            </p:cNvSpPr>
            <p:nvPr/>
          </p:nvSpPr>
          <p:spPr bwMode="auto">
            <a:xfrm flipV="1">
              <a:off x="2921" y="1768"/>
              <a:ext cx="2"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38" name="Line 986">
              <a:extLst>
                <a:ext uri="{FF2B5EF4-FFF2-40B4-BE49-F238E27FC236}">
                  <a16:creationId xmlns:a16="http://schemas.microsoft.com/office/drawing/2014/main" id="{A313B0B2-1612-3BB5-9E36-8B7601D7904B}"/>
                </a:ext>
              </a:extLst>
            </p:cNvPr>
            <p:cNvSpPr>
              <a:spLocks noChangeShapeType="1"/>
            </p:cNvSpPr>
            <p:nvPr/>
          </p:nvSpPr>
          <p:spPr bwMode="auto">
            <a:xfrm>
              <a:off x="2476" y="1814"/>
              <a:ext cx="8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39" name="Line 987">
              <a:extLst>
                <a:ext uri="{FF2B5EF4-FFF2-40B4-BE49-F238E27FC236}">
                  <a16:creationId xmlns:a16="http://schemas.microsoft.com/office/drawing/2014/main" id="{9B788643-6A39-2D0E-DBF8-173E92EB7E7D}"/>
                </a:ext>
              </a:extLst>
            </p:cNvPr>
            <p:cNvSpPr>
              <a:spLocks noChangeShapeType="1"/>
            </p:cNvSpPr>
            <p:nvPr/>
          </p:nvSpPr>
          <p:spPr bwMode="auto">
            <a:xfrm>
              <a:off x="2350" y="1743"/>
              <a:ext cx="11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40" name="Line 988">
              <a:extLst>
                <a:ext uri="{FF2B5EF4-FFF2-40B4-BE49-F238E27FC236}">
                  <a16:creationId xmlns:a16="http://schemas.microsoft.com/office/drawing/2014/main" id="{174040A0-0EFC-0888-BA44-F18F2FDF4A55}"/>
                </a:ext>
              </a:extLst>
            </p:cNvPr>
            <p:cNvSpPr>
              <a:spLocks noChangeShapeType="1"/>
            </p:cNvSpPr>
            <p:nvPr/>
          </p:nvSpPr>
          <p:spPr bwMode="auto">
            <a:xfrm>
              <a:off x="2476" y="1858"/>
              <a:ext cx="8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41" name="Line 989">
              <a:extLst>
                <a:ext uri="{FF2B5EF4-FFF2-40B4-BE49-F238E27FC236}">
                  <a16:creationId xmlns:a16="http://schemas.microsoft.com/office/drawing/2014/main" id="{DEE58580-544E-7C1D-9167-1868E4EC7579}"/>
                </a:ext>
              </a:extLst>
            </p:cNvPr>
            <p:cNvSpPr>
              <a:spLocks noChangeShapeType="1"/>
            </p:cNvSpPr>
            <p:nvPr/>
          </p:nvSpPr>
          <p:spPr bwMode="auto">
            <a:xfrm>
              <a:off x="1940" y="2133"/>
              <a:ext cx="0" cy="114"/>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42" name="Line 990">
              <a:extLst>
                <a:ext uri="{FF2B5EF4-FFF2-40B4-BE49-F238E27FC236}">
                  <a16:creationId xmlns:a16="http://schemas.microsoft.com/office/drawing/2014/main" id="{439862D1-54B3-B28D-A0E8-21E147139B85}"/>
                </a:ext>
              </a:extLst>
            </p:cNvPr>
            <p:cNvSpPr>
              <a:spLocks noChangeShapeType="1"/>
            </p:cNvSpPr>
            <p:nvPr/>
          </p:nvSpPr>
          <p:spPr bwMode="auto">
            <a:xfrm flipH="1">
              <a:off x="2210" y="1714"/>
              <a:ext cx="92" cy="194"/>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43" name="Line 991">
              <a:extLst>
                <a:ext uri="{FF2B5EF4-FFF2-40B4-BE49-F238E27FC236}">
                  <a16:creationId xmlns:a16="http://schemas.microsoft.com/office/drawing/2014/main" id="{E82B5333-F53F-68A7-B86E-9E501A953565}"/>
                </a:ext>
              </a:extLst>
            </p:cNvPr>
            <p:cNvSpPr>
              <a:spLocks noChangeShapeType="1"/>
            </p:cNvSpPr>
            <p:nvPr/>
          </p:nvSpPr>
          <p:spPr bwMode="auto">
            <a:xfrm flipH="1">
              <a:off x="2198" y="1908"/>
              <a:ext cx="12" cy="6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44" name="Line 992">
              <a:extLst>
                <a:ext uri="{FF2B5EF4-FFF2-40B4-BE49-F238E27FC236}">
                  <a16:creationId xmlns:a16="http://schemas.microsoft.com/office/drawing/2014/main" id="{2DDC0B7E-E39A-D105-833E-A775D0C1B60F}"/>
                </a:ext>
              </a:extLst>
            </p:cNvPr>
            <p:cNvSpPr>
              <a:spLocks noChangeShapeType="1"/>
            </p:cNvSpPr>
            <p:nvPr/>
          </p:nvSpPr>
          <p:spPr bwMode="auto">
            <a:xfrm>
              <a:off x="2688" y="1858"/>
              <a:ext cx="0" cy="7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45" name="Line 993">
              <a:extLst>
                <a:ext uri="{FF2B5EF4-FFF2-40B4-BE49-F238E27FC236}">
                  <a16:creationId xmlns:a16="http://schemas.microsoft.com/office/drawing/2014/main" id="{2F8CE0FA-BB28-9A6D-60C1-77369C816CC0}"/>
                </a:ext>
              </a:extLst>
            </p:cNvPr>
            <p:cNvSpPr>
              <a:spLocks noChangeShapeType="1"/>
            </p:cNvSpPr>
            <p:nvPr/>
          </p:nvSpPr>
          <p:spPr bwMode="auto">
            <a:xfrm>
              <a:off x="2476" y="1814"/>
              <a:ext cx="0" cy="1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46" name="Line 994">
              <a:extLst>
                <a:ext uri="{FF2B5EF4-FFF2-40B4-BE49-F238E27FC236}">
                  <a16:creationId xmlns:a16="http://schemas.microsoft.com/office/drawing/2014/main" id="{A7034D6A-17AA-7909-D928-6F91135DDF50}"/>
                </a:ext>
              </a:extLst>
            </p:cNvPr>
            <p:cNvSpPr>
              <a:spLocks noChangeShapeType="1"/>
            </p:cNvSpPr>
            <p:nvPr/>
          </p:nvSpPr>
          <p:spPr bwMode="auto">
            <a:xfrm>
              <a:off x="2564" y="2008"/>
              <a:ext cx="5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47" name="Line 995">
              <a:extLst>
                <a:ext uri="{FF2B5EF4-FFF2-40B4-BE49-F238E27FC236}">
                  <a16:creationId xmlns:a16="http://schemas.microsoft.com/office/drawing/2014/main" id="{C12C44A3-6AC9-3647-5E9B-20EB30CD1F75}"/>
                </a:ext>
              </a:extLst>
            </p:cNvPr>
            <p:cNvSpPr>
              <a:spLocks noChangeShapeType="1"/>
            </p:cNvSpPr>
            <p:nvPr/>
          </p:nvSpPr>
          <p:spPr bwMode="auto">
            <a:xfrm>
              <a:off x="2476" y="1933"/>
              <a:ext cx="88" cy="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48" name="Line 996">
              <a:extLst>
                <a:ext uri="{FF2B5EF4-FFF2-40B4-BE49-F238E27FC236}">
                  <a16:creationId xmlns:a16="http://schemas.microsoft.com/office/drawing/2014/main" id="{B6DDB9FF-2C78-2153-DC1C-1CF1191EDAC8}"/>
                </a:ext>
              </a:extLst>
            </p:cNvPr>
            <p:cNvSpPr>
              <a:spLocks noChangeShapeType="1"/>
            </p:cNvSpPr>
            <p:nvPr/>
          </p:nvSpPr>
          <p:spPr bwMode="auto">
            <a:xfrm flipH="1" flipV="1">
              <a:off x="2898" y="1824"/>
              <a:ext cx="5"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49" name="Line 997">
              <a:extLst>
                <a:ext uri="{FF2B5EF4-FFF2-40B4-BE49-F238E27FC236}">
                  <a16:creationId xmlns:a16="http://schemas.microsoft.com/office/drawing/2014/main" id="{065C121B-B645-F34A-B4C4-AFF57AB27521}"/>
                </a:ext>
              </a:extLst>
            </p:cNvPr>
            <p:cNvSpPr>
              <a:spLocks noChangeShapeType="1"/>
            </p:cNvSpPr>
            <p:nvPr/>
          </p:nvSpPr>
          <p:spPr bwMode="auto">
            <a:xfrm flipV="1">
              <a:off x="2476" y="1768"/>
              <a:ext cx="0" cy="4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50" name="Line 998">
              <a:extLst>
                <a:ext uri="{FF2B5EF4-FFF2-40B4-BE49-F238E27FC236}">
                  <a16:creationId xmlns:a16="http://schemas.microsoft.com/office/drawing/2014/main" id="{95C4E6C2-8EB3-62FC-33EE-A25117E75A93}"/>
                </a:ext>
              </a:extLst>
            </p:cNvPr>
            <p:cNvSpPr>
              <a:spLocks noChangeShapeType="1"/>
            </p:cNvSpPr>
            <p:nvPr/>
          </p:nvSpPr>
          <p:spPr bwMode="auto">
            <a:xfrm>
              <a:off x="2537" y="1743"/>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51" name="Line 999">
              <a:extLst>
                <a:ext uri="{FF2B5EF4-FFF2-40B4-BE49-F238E27FC236}">
                  <a16:creationId xmlns:a16="http://schemas.microsoft.com/office/drawing/2014/main" id="{CD5ACFD2-1B71-E455-CED7-574CD779F838}"/>
                </a:ext>
              </a:extLst>
            </p:cNvPr>
            <p:cNvSpPr>
              <a:spLocks noChangeShapeType="1"/>
            </p:cNvSpPr>
            <p:nvPr/>
          </p:nvSpPr>
          <p:spPr bwMode="auto">
            <a:xfrm>
              <a:off x="2923" y="1806"/>
              <a:ext cx="0" cy="8"/>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52" name="Line 1000">
              <a:extLst>
                <a:ext uri="{FF2B5EF4-FFF2-40B4-BE49-F238E27FC236}">
                  <a16:creationId xmlns:a16="http://schemas.microsoft.com/office/drawing/2014/main" id="{AC0F097B-6C70-423A-DEF5-845B8406004D}"/>
                </a:ext>
              </a:extLst>
            </p:cNvPr>
            <p:cNvSpPr>
              <a:spLocks noChangeShapeType="1"/>
            </p:cNvSpPr>
            <p:nvPr/>
          </p:nvSpPr>
          <p:spPr bwMode="auto">
            <a:xfrm>
              <a:off x="2921" y="1806"/>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53" name="Line 1001">
              <a:extLst>
                <a:ext uri="{FF2B5EF4-FFF2-40B4-BE49-F238E27FC236}">
                  <a16:creationId xmlns:a16="http://schemas.microsoft.com/office/drawing/2014/main" id="{02243177-41DB-062F-9EF1-FD6CFB199410}"/>
                </a:ext>
              </a:extLst>
            </p:cNvPr>
            <p:cNvSpPr>
              <a:spLocks noChangeShapeType="1"/>
            </p:cNvSpPr>
            <p:nvPr/>
          </p:nvSpPr>
          <p:spPr bwMode="auto">
            <a:xfrm>
              <a:off x="2920" y="1806"/>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54" name="Line 1002">
              <a:extLst>
                <a:ext uri="{FF2B5EF4-FFF2-40B4-BE49-F238E27FC236}">
                  <a16:creationId xmlns:a16="http://schemas.microsoft.com/office/drawing/2014/main" id="{4AC76482-AB64-44B8-83DC-3D4AE1007A74}"/>
                </a:ext>
              </a:extLst>
            </p:cNvPr>
            <p:cNvSpPr>
              <a:spLocks noChangeShapeType="1"/>
            </p:cNvSpPr>
            <p:nvPr/>
          </p:nvSpPr>
          <p:spPr bwMode="auto">
            <a:xfrm>
              <a:off x="2923" y="1777"/>
              <a:ext cx="0" cy="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55" name="Line 1003">
              <a:extLst>
                <a:ext uri="{FF2B5EF4-FFF2-40B4-BE49-F238E27FC236}">
                  <a16:creationId xmlns:a16="http://schemas.microsoft.com/office/drawing/2014/main" id="{CB1BA8EF-B204-EF0F-5BDA-43D158EEC2B1}"/>
                </a:ext>
              </a:extLst>
            </p:cNvPr>
            <p:cNvSpPr>
              <a:spLocks noChangeShapeType="1"/>
            </p:cNvSpPr>
            <p:nvPr/>
          </p:nvSpPr>
          <p:spPr bwMode="auto">
            <a:xfrm>
              <a:off x="2921" y="1768"/>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56" name="Line 1004">
              <a:extLst>
                <a:ext uri="{FF2B5EF4-FFF2-40B4-BE49-F238E27FC236}">
                  <a16:creationId xmlns:a16="http://schemas.microsoft.com/office/drawing/2014/main" id="{D555FCCA-3D82-42C4-ECC1-4E875B91FF3F}"/>
                </a:ext>
              </a:extLst>
            </p:cNvPr>
            <p:cNvSpPr>
              <a:spLocks noChangeShapeType="1"/>
            </p:cNvSpPr>
            <p:nvPr/>
          </p:nvSpPr>
          <p:spPr bwMode="auto">
            <a:xfrm>
              <a:off x="2904" y="1768"/>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57" name="Line 1005">
              <a:extLst>
                <a:ext uri="{FF2B5EF4-FFF2-40B4-BE49-F238E27FC236}">
                  <a16:creationId xmlns:a16="http://schemas.microsoft.com/office/drawing/2014/main" id="{0F7F1FF3-894E-D875-5A37-DDDCE3CCC1EF}"/>
                </a:ext>
              </a:extLst>
            </p:cNvPr>
            <p:cNvSpPr>
              <a:spLocks noChangeShapeType="1"/>
            </p:cNvSpPr>
            <p:nvPr/>
          </p:nvSpPr>
          <p:spPr bwMode="auto">
            <a:xfrm>
              <a:off x="2904" y="1775"/>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58" name="Freeform 1006">
              <a:extLst>
                <a:ext uri="{FF2B5EF4-FFF2-40B4-BE49-F238E27FC236}">
                  <a16:creationId xmlns:a16="http://schemas.microsoft.com/office/drawing/2014/main" id="{7308AC74-7F71-F17A-A866-6CE54E4DE63A}"/>
                </a:ext>
              </a:extLst>
            </p:cNvPr>
            <p:cNvSpPr>
              <a:spLocks/>
            </p:cNvSpPr>
            <p:nvPr/>
          </p:nvSpPr>
          <p:spPr bwMode="auto">
            <a:xfrm>
              <a:off x="2903" y="1776"/>
              <a:ext cx="26" cy="17"/>
            </a:xfrm>
            <a:custGeom>
              <a:avLst/>
              <a:gdLst>
                <a:gd name="T0" fmla="*/ 1 w 26"/>
                <a:gd name="T1" fmla="*/ 0 h 17"/>
                <a:gd name="T2" fmla="*/ 0 w 26"/>
                <a:gd name="T3" fmla="*/ 16 h 17"/>
                <a:gd name="T4" fmla="*/ 25 w 26"/>
                <a:gd name="T5" fmla="*/ 16 h 17"/>
                <a:gd name="T6" fmla="*/ 0 60000 65536"/>
                <a:gd name="T7" fmla="*/ 0 60000 65536"/>
                <a:gd name="T8" fmla="*/ 0 60000 65536"/>
                <a:gd name="T9" fmla="*/ 0 w 26"/>
                <a:gd name="T10" fmla="*/ 0 h 17"/>
                <a:gd name="T11" fmla="*/ 26 w 26"/>
                <a:gd name="T12" fmla="*/ 17 h 17"/>
              </a:gdLst>
              <a:ahLst/>
              <a:cxnLst>
                <a:cxn ang="T6">
                  <a:pos x="T0" y="T1"/>
                </a:cxn>
                <a:cxn ang="T7">
                  <a:pos x="T2" y="T3"/>
                </a:cxn>
                <a:cxn ang="T8">
                  <a:pos x="T4" y="T5"/>
                </a:cxn>
              </a:cxnLst>
              <a:rect l="T9" t="T10" r="T11" b="T12"/>
              <a:pathLst>
                <a:path w="26" h="17">
                  <a:moveTo>
                    <a:pt x="1" y="0"/>
                  </a:moveTo>
                  <a:lnTo>
                    <a:pt x="0" y="16"/>
                  </a:lnTo>
                  <a:lnTo>
                    <a:pt x="25"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50159" name="Line 1007">
              <a:extLst>
                <a:ext uri="{FF2B5EF4-FFF2-40B4-BE49-F238E27FC236}">
                  <a16:creationId xmlns:a16="http://schemas.microsoft.com/office/drawing/2014/main" id="{4C531363-E0F6-419A-B75E-9F2E2E552ADB}"/>
                </a:ext>
              </a:extLst>
            </p:cNvPr>
            <p:cNvSpPr>
              <a:spLocks noChangeShapeType="1"/>
            </p:cNvSpPr>
            <p:nvPr/>
          </p:nvSpPr>
          <p:spPr bwMode="auto">
            <a:xfrm>
              <a:off x="2903" y="1777"/>
              <a:ext cx="0" cy="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60" name="Line 1008">
              <a:extLst>
                <a:ext uri="{FF2B5EF4-FFF2-40B4-BE49-F238E27FC236}">
                  <a16:creationId xmlns:a16="http://schemas.microsoft.com/office/drawing/2014/main" id="{A18E1DFF-6691-AFC1-84C0-391757EC3046}"/>
                </a:ext>
              </a:extLst>
            </p:cNvPr>
            <p:cNvSpPr>
              <a:spLocks noChangeShapeType="1"/>
            </p:cNvSpPr>
            <p:nvPr/>
          </p:nvSpPr>
          <p:spPr bwMode="auto">
            <a:xfrm>
              <a:off x="2903" y="1806"/>
              <a:ext cx="0" cy="8"/>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61" name="Line 1009">
              <a:extLst>
                <a:ext uri="{FF2B5EF4-FFF2-40B4-BE49-F238E27FC236}">
                  <a16:creationId xmlns:a16="http://schemas.microsoft.com/office/drawing/2014/main" id="{6A40A4FE-91EA-E920-499B-AD92C2C0D6AF}"/>
                </a:ext>
              </a:extLst>
            </p:cNvPr>
            <p:cNvSpPr>
              <a:spLocks noChangeShapeType="1"/>
            </p:cNvSpPr>
            <p:nvPr/>
          </p:nvSpPr>
          <p:spPr bwMode="auto">
            <a:xfrm>
              <a:off x="2903" y="1806"/>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62" name="Line 1010">
              <a:extLst>
                <a:ext uri="{FF2B5EF4-FFF2-40B4-BE49-F238E27FC236}">
                  <a16:creationId xmlns:a16="http://schemas.microsoft.com/office/drawing/2014/main" id="{4835AFC0-DD21-BFC4-A9E8-51B4F1157FE7}"/>
                </a:ext>
              </a:extLst>
            </p:cNvPr>
            <p:cNvSpPr>
              <a:spLocks noChangeShapeType="1"/>
            </p:cNvSpPr>
            <p:nvPr/>
          </p:nvSpPr>
          <p:spPr bwMode="auto">
            <a:xfrm>
              <a:off x="2904" y="1806"/>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63" name="Line 1011">
              <a:extLst>
                <a:ext uri="{FF2B5EF4-FFF2-40B4-BE49-F238E27FC236}">
                  <a16:creationId xmlns:a16="http://schemas.microsoft.com/office/drawing/2014/main" id="{5342356D-BBCC-804A-AC7B-8F5E52F600FB}"/>
                </a:ext>
              </a:extLst>
            </p:cNvPr>
            <p:cNvSpPr>
              <a:spLocks noChangeShapeType="1"/>
            </p:cNvSpPr>
            <p:nvPr/>
          </p:nvSpPr>
          <p:spPr bwMode="auto">
            <a:xfrm>
              <a:off x="2904" y="1806"/>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64" name="Line 1012">
              <a:extLst>
                <a:ext uri="{FF2B5EF4-FFF2-40B4-BE49-F238E27FC236}">
                  <a16:creationId xmlns:a16="http://schemas.microsoft.com/office/drawing/2014/main" id="{93A147BB-463E-E8A3-34BB-F28122AD2619}"/>
                </a:ext>
              </a:extLst>
            </p:cNvPr>
            <p:cNvSpPr>
              <a:spLocks noChangeShapeType="1"/>
            </p:cNvSpPr>
            <p:nvPr/>
          </p:nvSpPr>
          <p:spPr bwMode="auto">
            <a:xfrm flipV="1">
              <a:off x="2929" y="1814"/>
              <a:ext cx="0" cy="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65" name="Line 1013">
              <a:extLst>
                <a:ext uri="{FF2B5EF4-FFF2-40B4-BE49-F238E27FC236}">
                  <a16:creationId xmlns:a16="http://schemas.microsoft.com/office/drawing/2014/main" id="{7F94489C-1416-ED3B-F051-AC994EA2180E}"/>
                </a:ext>
              </a:extLst>
            </p:cNvPr>
            <p:cNvSpPr>
              <a:spLocks noChangeShapeType="1"/>
            </p:cNvSpPr>
            <p:nvPr/>
          </p:nvSpPr>
          <p:spPr bwMode="auto">
            <a:xfrm>
              <a:off x="2920" y="1824"/>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66" name="Line 1014">
              <a:extLst>
                <a:ext uri="{FF2B5EF4-FFF2-40B4-BE49-F238E27FC236}">
                  <a16:creationId xmlns:a16="http://schemas.microsoft.com/office/drawing/2014/main" id="{2FC4CD82-17C7-E963-912C-6E75570654DF}"/>
                </a:ext>
              </a:extLst>
            </p:cNvPr>
            <p:cNvSpPr>
              <a:spLocks noChangeShapeType="1"/>
            </p:cNvSpPr>
            <p:nvPr/>
          </p:nvSpPr>
          <p:spPr bwMode="auto">
            <a:xfrm flipV="1">
              <a:off x="2927" y="1814"/>
              <a:ext cx="0"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67" name="Line 1015">
              <a:extLst>
                <a:ext uri="{FF2B5EF4-FFF2-40B4-BE49-F238E27FC236}">
                  <a16:creationId xmlns:a16="http://schemas.microsoft.com/office/drawing/2014/main" id="{7E8D16BB-1548-D1F6-04F2-75C10B7EACE3}"/>
                </a:ext>
              </a:extLst>
            </p:cNvPr>
            <p:cNvSpPr>
              <a:spLocks noChangeShapeType="1"/>
            </p:cNvSpPr>
            <p:nvPr/>
          </p:nvSpPr>
          <p:spPr bwMode="auto">
            <a:xfrm flipV="1">
              <a:off x="2921" y="1814"/>
              <a:ext cx="0"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68" name="Line 1016">
              <a:extLst>
                <a:ext uri="{FF2B5EF4-FFF2-40B4-BE49-F238E27FC236}">
                  <a16:creationId xmlns:a16="http://schemas.microsoft.com/office/drawing/2014/main" id="{2A74BC13-65BB-5CBB-397A-A4D784CDB07C}"/>
                </a:ext>
              </a:extLst>
            </p:cNvPr>
            <p:cNvSpPr>
              <a:spLocks noChangeShapeType="1"/>
            </p:cNvSpPr>
            <p:nvPr/>
          </p:nvSpPr>
          <p:spPr bwMode="auto">
            <a:xfrm flipV="1">
              <a:off x="2904" y="1814"/>
              <a:ext cx="0"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69" name="Line 1017">
              <a:extLst>
                <a:ext uri="{FF2B5EF4-FFF2-40B4-BE49-F238E27FC236}">
                  <a16:creationId xmlns:a16="http://schemas.microsoft.com/office/drawing/2014/main" id="{29B60E21-C895-75E7-4876-CA25C9C51649}"/>
                </a:ext>
              </a:extLst>
            </p:cNvPr>
            <p:cNvSpPr>
              <a:spLocks noChangeShapeType="1"/>
            </p:cNvSpPr>
            <p:nvPr/>
          </p:nvSpPr>
          <p:spPr bwMode="auto">
            <a:xfrm flipV="1">
              <a:off x="2897" y="1814"/>
              <a:ext cx="0" cy="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70" name="Line 1018">
              <a:extLst>
                <a:ext uri="{FF2B5EF4-FFF2-40B4-BE49-F238E27FC236}">
                  <a16:creationId xmlns:a16="http://schemas.microsoft.com/office/drawing/2014/main" id="{398A6E15-AC1F-69D5-9542-92A421F5F922}"/>
                </a:ext>
              </a:extLst>
            </p:cNvPr>
            <p:cNvSpPr>
              <a:spLocks noChangeShapeType="1"/>
            </p:cNvSpPr>
            <p:nvPr/>
          </p:nvSpPr>
          <p:spPr bwMode="auto">
            <a:xfrm>
              <a:off x="2897" y="1823"/>
              <a:ext cx="3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71" name="Line 1019">
              <a:extLst>
                <a:ext uri="{FF2B5EF4-FFF2-40B4-BE49-F238E27FC236}">
                  <a16:creationId xmlns:a16="http://schemas.microsoft.com/office/drawing/2014/main" id="{757A2090-BF47-8573-230D-745BD6A3AA93}"/>
                </a:ext>
              </a:extLst>
            </p:cNvPr>
            <p:cNvSpPr>
              <a:spLocks noChangeShapeType="1"/>
            </p:cNvSpPr>
            <p:nvPr/>
          </p:nvSpPr>
          <p:spPr bwMode="auto">
            <a:xfrm flipV="1">
              <a:off x="2897" y="1814"/>
              <a:ext cx="0"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72" name="Line 1020">
              <a:extLst>
                <a:ext uri="{FF2B5EF4-FFF2-40B4-BE49-F238E27FC236}">
                  <a16:creationId xmlns:a16="http://schemas.microsoft.com/office/drawing/2014/main" id="{848E9094-6229-4D16-E23E-D46950F23F0E}"/>
                </a:ext>
              </a:extLst>
            </p:cNvPr>
            <p:cNvSpPr>
              <a:spLocks noChangeShapeType="1"/>
            </p:cNvSpPr>
            <p:nvPr/>
          </p:nvSpPr>
          <p:spPr bwMode="auto">
            <a:xfrm flipV="1">
              <a:off x="2903" y="1824"/>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73" name="Line 1021">
              <a:extLst>
                <a:ext uri="{FF2B5EF4-FFF2-40B4-BE49-F238E27FC236}">
                  <a16:creationId xmlns:a16="http://schemas.microsoft.com/office/drawing/2014/main" id="{08AFCBCA-7C15-7405-6515-DE3F7A964626}"/>
                </a:ext>
              </a:extLst>
            </p:cNvPr>
            <p:cNvSpPr>
              <a:spLocks noChangeShapeType="1"/>
            </p:cNvSpPr>
            <p:nvPr/>
          </p:nvSpPr>
          <p:spPr bwMode="auto">
            <a:xfrm flipV="1">
              <a:off x="2921" y="1824"/>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74" name="Line 1022">
              <a:extLst>
                <a:ext uri="{FF2B5EF4-FFF2-40B4-BE49-F238E27FC236}">
                  <a16:creationId xmlns:a16="http://schemas.microsoft.com/office/drawing/2014/main" id="{E0D42136-DEB6-6D73-9090-091F58E6384E}"/>
                </a:ext>
              </a:extLst>
            </p:cNvPr>
            <p:cNvSpPr>
              <a:spLocks noChangeShapeType="1"/>
            </p:cNvSpPr>
            <p:nvPr/>
          </p:nvSpPr>
          <p:spPr bwMode="auto">
            <a:xfrm flipV="1">
              <a:off x="2920" y="1823"/>
              <a:ext cx="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50175" name="Line 1023">
              <a:extLst>
                <a:ext uri="{FF2B5EF4-FFF2-40B4-BE49-F238E27FC236}">
                  <a16:creationId xmlns:a16="http://schemas.microsoft.com/office/drawing/2014/main" id="{22D92886-0619-770F-6A3B-88263D2E3DB2}"/>
                </a:ext>
              </a:extLst>
            </p:cNvPr>
            <p:cNvSpPr>
              <a:spLocks noChangeShapeType="1"/>
            </p:cNvSpPr>
            <p:nvPr/>
          </p:nvSpPr>
          <p:spPr bwMode="auto">
            <a:xfrm flipV="1">
              <a:off x="2917" y="1850"/>
              <a:ext cx="3"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4992" name="Line 1024">
              <a:extLst>
                <a:ext uri="{FF2B5EF4-FFF2-40B4-BE49-F238E27FC236}">
                  <a16:creationId xmlns:a16="http://schemas.microsoft.com/office/drawing/2014/main" id="{F11D66D8-5909-0712-B327-FDAB722D7A09}"/>
                </a:ext>
              </a:extLst>
            </p:cNvPr>
            <p:cNvSpPr>
              <a:spLocks noChangeShapeType="1"/>
            </p:cNvSpPr>
            <p:nvPr/>
          </p:nvSpPr>
          <p:spPr bwMode="auto">
            <a:xfrm>
              <a:off x="2908" y="1853"/>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4993" name="Freeform 1025">
              <a:extLst>
                <a:ext uri="{FF2B5EF4-FFF2-40B4-BE49-F238E27FC236}">
                  <a16:creationId xmlns:a16="http://schemas.microsoft.com/office/drawing/2014/main" id="{6267F1CD-2F3C-BC64-57DA-2C8F3455B38D}"/>
                </a:ext>
              </a:extLst>
            </p:cNvPr>
            <p:cNvSpPr>
              <a:spLocks/>
            </p:cNvSpPr>
            <p:nvPr/>
          </p:nvSpPr>
          <p:spPr bwMode="auto">
            <a:xfrm>
              <a:off x="2904" y="1850"/>
              <a:ext cx="17" cy="17"/>
            </a:xfrm>
            <a:custGeom>
              <a:avLst/>
              <a:gdLst>
                <a:gd name="T0" fmla="*/ 4 w 17"/>
                <a:gd name="T1" fmla="*/ 16 h 17"/>
                <a:gd name="T2" fmla="*/ 0 w 17"/>
                <a:gd name="T3" fmla="*/ 0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4" y="16"/>
                  </a:moveTo>
                  <a:lnTo>
                    <a:pt x="0" y="0"/>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4994" name="Line 1026">
              <a:extLst>
                <a:ext uri="{FF2B5EF4-FFF2-40B4-BE49-F238E27FC236}">
                  <a16:creationId xmlns:a16="http://schemas.microsoft.com/office/drawing/2014/main" id="{B73ACEFD-A3A8-A67C-7C21-E5A31B8F721F}"/>
                </a:ext>
              </a:extLst>
            </p:cNvPr>
            <p:cNvSpPr>
              <a:spLocks noChangeShapeType="1"/>
            </p:cNvSpPr>
            <p:nvPr/>
          </p:nvSpPr>
          <p:spPr bwMode="auto">
            <a:xfrm flipV="1">
              <a:off x="2904" y="1823"/>
              <a:ext cx="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4995" name="Line 1027">
              <a:extLst>
                <a:ext uri="{FF2B5EF4-FFF2-40B4-BE49-F238E27FC236}">
                  <a16:creationId xmlns:a16="http://schemas.microsoft.com/office/drawing/2014/main" id="{AB7F6E5A-DC2F-780A-9513-7B4DCC2A2BE3}"/>
                </a:ext>
              </a:extLst>
            </p:cNvPr>
            <p:cNvSpPr>
              <a:spLocks noChangeShapeType="1"/>
            </p:cNvSpPr>
            <p:nvPr/>
          </p:nvSpPr>
          <p:spPr bwMode="auto">
            <a:xfrm>
              <a:off x="3335" y="1945"/>
              <a:ext cx="0" cy="1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4996" name="Line 1028">
              <a:extLst>
                <a:ext uri="{FF2B5EF4-FFF2-40B4-BE49-F238E27FC236}">
                  <a16:creationId xmlns:a16="http://schemas.microsoft.com/office/drawing/2014/main" id="{147357E5-BD0B-A375-FD43-3CABC62070DB}"/>
                </a:ext>
              </a:extLst>
            </p:cNvPr>
            <p:cNvSpPr>
              <a:spLocks noChangeShapeType="1"/>
            </p:cNvSpPr>
            <p:nvPr/>
          </p:nvSpPr>
          <p:spPr bwMode="auto">
            <a:xfrm>
              <a:off x="3773" y="1910"/>
              <a:ext cx="116" cy="16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4997" name="Line 1029">
              <a:extLst>
                <a:ext uri="{FF2B5EF4-FFF2-40B4-BE49-F238E27FC236}">
                  <a16:creationId xmlns:a16="http://schemas.microsoft.com/office/drawing/2014/main" id="{AC3914DA-A802-8509-5653-393D5B3B66EE}"/>
                </a:ext>
              </a:extLst>
            </p:cNvPr>
            <p:cNvSpPr>
              <a:spLocks noChangeShapeType="1"/>
            </p:cNvSpPr>
            <p:nvPr/>
          </p:nvSpPr>
          <p:spPr bwMode="auto">
            <a:xfrm>
              <a:off x="3660" y="1722"/>
              <a:ext cx="241" cy="344"/>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4998" name="Line 1030">
              <a:extLst>
                <a:ext uri="{FF2B5EF4-FFF2-40B4-BE49-F238E27FC236}">
                  <a16:creationId xmlns:a16="http://schemas.microsoft.com/office/drawing/2014/main" id="{4EB3F746-3A5A-4B30-AED8-CAC1E361CA77}"/>
                </a:ext>
              </a:extLst>
            </p:cNvPr>
            <p:cNvSpPr>
              <a:spLocks noChangeShapeType="1"/>
            </p:cNvSpPr>
            <p:nvPr/>
          </p:nvSpPr>
          <p:spPr bwMode="auto">
            <a:xfrm>
              <a:off x="3410" y="1835"/>
              <a:ext cx="0" cy="22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4999" name="Line 1031">
              <a:extLst>
                <a:ext uri="{FF2B5EF4-FFF2-40B4-BE49-F238E27FC236}">
                  <a16:creationId xmlns:a16="http://schemas.microsoft.com/office/drawing/2014/main" id="{4E88ED39-1DD7-9CFB-B72C-E20750AB2159}"/>
                </a:ext>
              </a:extLst>
            </p:cNvPr>
            <p:cNvSpPr>
              <a:spLocks noChangeShapeType="1"/>
            </p:cNvSpPr>
            <p:nvPr/>
          </p:nvSpPr>
          <p:spPr bwMode="auto">
            <a:xfrm>
              <a:off x="3797" y="1957"/>
              <a:ext cx="0" cy="28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00" name="Line 1032">
              <a:extLst>
                <a:ext uri="{FF2B5EF4-FFF2-40B4-BE49-F238E27FC236}">
                  <a16:creationId xmlns:a16="http://schemas.microsoft.com/office/drawing/2014/main" id="{9EF2A6CD-593C-7858-7129-06C53E76BA8F}"/>
                </a:ext>
              </a:extLst>
            </p:cNvPr>
            <p:cNvSpPr>
              <a:spLocks noChangeShapeType="1"/>
            </p:cNvSpPr>
            <p:nvPr/>
          </p:nvSpPr>
          <p:spPr bwMode="auto">
            <a:xfrm>
              <a:off x="3778" y="1957"/>
              <a:ext cx="0" cy="28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01" name="Line 1033">
              <a:extLst>
                <a:ext uri="{FF2B5EF4-FFF2-40B4-BE49-F238E27FC236}">
                  <a16:creationId xmlns:a16="http://schemas.microsoft.com/office/drawing/2014/main" id="{C51B1E7C-7E94-3A83-9D74-CEB831BDCE63}"/>
                </a:ext>
              </a:extLst>
            </p:cNvPr>
            <p:cNvSpPr>
              <a:spLocks noChangeShapeType="1"/>
            </p:cNvSpPr>
            <p:nvPr/>
          </p:nvSpPr>
          <p:spPr bwMode="auto">
            <a:xfrm flipV="1">
              <a:off x="3422" y="2243"/>
              <a:ext cx="5"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02" name="Line 1034">
              <a:extLst>
                <a:ext uri="{FF2B5EF4-FFF2-40B4-BE49-F238E27FC236}">
                  <a16:creationId xmlns:a16="http://schemas.microsoft.com/office/drawing/2014/main" id="{02071D21-76D9-6C66-771A-65DEAE718F8F}"/>
                </a:ext>
              </a:extLst>
            </p:cNvPr>
            <p:cNvSpPr>
              <a:spLocks noChangeShapeType="1"/>
            </p:cNvSpPr>
            <p:nvPr/>
          </p:nvSpPr>
          <p:spPr bwMode="auto">
            <a:xfrm flipV="1">
              <a:off x="3417" y="2232"/>
              <a:ext cx="5"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03" name="Line 1035">
              <a:extLst>
                <a:ext uri="{FF2B5EF4-FFF2-40B4-BE49-F238E27FC236}">
                  <a16:creationId xmlns:a16="http://schemas.microsoft.com/office/drawing/2014/main" id="{F07CFEAA-FADD-5FCD-7C47-0F9DF0C7D1B8}"/>
                </a:ext>
              </a:extLst>
            </p:cNvPr>
            <p:cNvSpPr>
              <a:spLocks noChangeShapeType="1"/>
            </p:cNvSpPr>
            <p:nvPr/>
          </p:nvSpPr>
          <p:spPr bwMode="auto">
            <a:xfrm flipV="1">
              <a:off x="3413" y="2221"/>
              <a:ext cx="6"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04" name="Line 1036">
              <a:extLst>
                <a:ext uri="{FF2B5EF4-FFF2-40B4-BE49-F238E27FC236}">
                  <a16:creationId xmlns:a16="http://schemas.microsoft.com/office/drawing/2014/main" id="{C219EE69-4A8E-5F3D-D6D0-22AA57E267BE}"/>
                </a:ext>
              </a:extLst>
            </p:cNvPr>
            <p:cNvSpPr>
              <a:spLocks noChangeShapeType="1"/>
            </p:cNvSpPr>
            <p:nvPr/>
          </p:nvSpPr>
          <p:spPr bwMode="auto">
            <a:xfrm flipV="1">
              <a:off x="3411" y="2209"/>
              <a:ext cx="6"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05" name="Line 1037">
              <a:extLst>
                <a:ext uri="{FF2B5EF4-FFF2-40B4-BE49-F238E27FC236}">
                  <a16:creationId xmlns:a16="http://schemas.microsoft.com/office/drawing/2014/main" id="{60E54002-554C-12A4-317D-8C76248C1AC8}"/>
                </a:ext>
              </a:extLst>
            </p:cNvPr>
            <p:cNvSpPr>
              <a:spLocks noChangeShapeType="1"/>
            </p:cNvSpPr>
            <p:nvPr/>
          </p:nvSpPr>
          <p:spPr bwMode="auto">
            <a:xfrm flipV="1">
              <a:off x="3486" y="2134"/>
              <a:ext cx="6"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06" name="Line 1038">
              <a:extLst>
                <a:ext uri="{FF2B5EF4-FFF2-40B4-BE49-F238E27FC236}">
                  <a16:creationId xmlns:a16="http://schemas.microsoft.com/office/drawing/2014/main" id="{92CB6B9F-6877-BBE9-D0F8-E6A2BAD9099D}"/>
                </a:ext>
              </a:extLst>
            </p:cNvPr>
            <p:cNvSpPr>
              <a:spLocks noChangeShapeType="1"/>
            </p:cNvSpPr>
            <p:nvPr/>
          </p:nvSpPr>
          <p:spPr bwMode="auto">
            <a:xfrm flipV="1">
              <a:off x="3411" y="2192"/>
              <a:ext cx="9"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07" name="Line 1039">
              <a:extLst>
                <a:ext uri="{FF2B5EF4-FFF2-40B4-BE49-F238E27FC236}">
                  <a16:creationId xmlns:a16="http://schemas.microsoft.com/office/drawing/2014/main" id="{FC456E77-DC3C-0FA5-689B-7457C0810E36}"/>
                </a:ext>
              </a:extLst>
            </p:cNvPr>
            <p:cNvSpPr>
              <a:spLocks noChangeShapeType="1"/>
            </p:cNvSpPr>
            <p:nvPr/>
          </p:nvSpPr>
          <p:spPr bwMode="auto">
            <a:xfrm flipV="1">
              <a:off x="3469" y="2134"/>
              <a:ext cx="9"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08" name="Line 1040">
              <a:extLst>
                <a:ext uri="{FF2B5EF4-FFF2-40B4-BE49-F238E27FC236}">
                  <a16:creationId xmlns:a16="http://schemas.microsoft.com/office/drawing/2014/main" id="{B6BF3C12-B4EA-B8CE-18C2-A4B08EBDCD47}"/>
                </a:ext>
              </a:extLst>
            </p:cNvPr>
            <p:cNvSpPr>
              <a:spLocks noChangeShapeType="1"/>
            </p:cNvSpPr>
            <p:nvPr/>
          </p:nvSpPr>
          <p:spPr bwMode="auto">
            <a:xfrm flipV="1">
              <a:off x="3416" y="2139"/>
              <a:ext cx="44" cy="4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09" name="Line 1041">
              <a:extLst>
                <a:ext uri="{FF2B5EF4-FFF2-40B4-BE49-F238E27FC236}">
                  <a16:creationId xmlns:a16="http://schemas.microsoft.com/office/drawing/2014/main" id="{409DE2CD-9C0B-9043-6FE6-0B95CE1A9C46}"/>
                </a:ext>
              </a:extLst>
            </p:cNvPr>
            <p:cNvSpPr>
              <a:spLocks noChangeShapeType="1"/>
            </p:cNvSpPr>
            <p:nvPr/>
          </p:nvSpPr>
          <p:spPr bwMode="auto">
            <a:xfrm flipV="1">
              <a:off x="3428" y="2250"/>
              <a:ext cx="5"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10" name="Line 1042">
              <a:extLst>
                <a:ext uri="{FF2B5EF4-FFF2-40B4-BE49-F238E27FC236}">
                  <a16:creationId xmlns:a16="http://schemas.microsoft.com/office/drawing/2014/main" id="{93E8A501-D80F-BDC1-0B3E-3DB0307EE127}"/>
                </a:ext>
              </a:extLst>
            </p:cNvPr>
            <p:cNvSpPr>
              <a:spLocks noChangeShapeType="1"/>
            </p:cNvSpPr>
            <p:nvPr/>
          </p:nvSpPr>
          <p:spPr bwMode="auto">
            <a:xfrm flipV="1">
              <a:off x="3434" y="2258"/>
              <a:ext cx="5"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11" name="Line 1043">
              <a:extLst>
                <a:ext uri="{FF2B5EF4-FFF2-40B4-BE49-F238E27FC236}">
                  <a16:creationId xmlns:a16="http://schemas.microsoft.com/office/drawing/2014/main" id="{1CA34871-3D78-7380-44F9-544EF9412943}"/>
                </a:ext>
              </a:extLst>
            </p:cNvPr>
            <p:cNvSpPr>
              <a:spLocks noChangeShapeType="1"/>
            </p:cNvSpPr>
            <p:nvPr/>
          </p:nvSpPr>
          <p:spPr bwMode="auto">
            <a:xfrm flipV="1">
              <a:off x="3442" y="2264"/>
              <a:ext cx="4"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12" name="Line 1044">
              <a:extLst>
                <a:ext uri="{FF2B5EF4-FFF2-40B4-BE49-F238E27FC236}">
                  <a16:creationId xmlns:a16="http://schemas.microsoft.com/office/drawing/2014/main" id="{56A59DE4-301D-9BB1-20E1-A475CDF7C2DC}"/>
                </a:ext>
              </a:extLst>
            </p:cNvPr>
            <p:cNvSpPr>
              <a:spLocks noChangeShapeType="1"/>
            </p:cNvSpPr>
            <p:nvPr/>
          </p:nvSpPr>
          <p:spPr bwMode="auto">
            <a:xfrm flipV="1">
              <a:off x="3451" y="2270"/>
              <a:ext cx="5"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13" name="Line 1045">
              <a:extLst>
                <a:ext uri="{FF2B5EF4-FFF2-40B4-BE49-F238E27FC236}">
                  <a16:creationId xmlns:a16="http://schemas.microsoft.com/office/drawing/2014/main" id="{1F013709-ECB3-8989-2AFE-374FB10A7B45}"/>
                </a:ext>
              </a:extLst>
            </p:cNvPr>
            <p:cNvSpPr>
              <a:spLocks noChangeShapeType="1"/>
            </p:cNvSpPr>
            <p:nvPr/>
          </p:nvSpPr>
          <p:spPr bwMode="auto">
            <a:xfrm flipV="1">
              <a:off x="3460" y="2275"/>
              <a:ext cx="5"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14" name="Line 1046">
              <a:extLst>
                <a:ext uri="{FF2B5EF4-FFF2-40B4-BE49-F238E27FC236}">
                  <a16:creationId xmlns:a16="http://schemas.microsoft.com/office/drawing/2014/main" id="{87233EBB-236A-CA20-605A-D11407E4CEAA}"/>
                </a:ext>
              </a:extLst>
            </p:cNvPr>
            <p:cNvSpPr>
              <a:spLocks noChangeShapeType="1"/>
            </p:cNvSpPr>
            <p:nvPr/>
          </p:nvSpPr>
          <p:spPr bwMode="auto">
            <a:xfrm flipV="1">
              <a:off x="3471" y="2276"/>
              <a:ext cx="6"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15" name="Line 1047">
              <a:extLst>
                <a:ext uri="{FF2B5EF4-FFF2-40B4-BE49-F238E27FC236}">
                  <a16:creationId xmlns:a16="http://schemas.microsoft.com/office/drawing/2014/main" id="{57713C40-5E4D-F8B2-5AB6-F5DD6D795865}"/>
                </a:ext>
              </a:extLst>
            </p:cNvPr>
            <p:cNvSpPr>
              <a:spLocks noChangeShapeType="1"/>
            </p:cNvSpPr>
            <p:nvPr/>
          </p:nvSpPr>
          <p:spPr bwMode="auto">
            <a:xfrm flipV="1">
              <a:off x="3483" y="2278"/>
              <a:ext cx="8"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16" name="Line 1048">
              <a:extLst>
                <a:ext uri="{FF2B5EF4-FFF2-40B4-BE49-F238E27FC236}">
                  <a16:creationId xmlns:a16="http://schemas.microsoft.com/office/drawing/2014/main" id="{3B3027E6-D80C-F98F-1DC1-D88881606820}"/>
                </a:ext>
              </a:extLst>
            </p:cNvPr>
            <p:cNvSpPr>
              <a:spLocks noChangeShapeType="1"/>
            </p:cNvSpPr>
            <p:nvPr/>
          </p:nvSpPr>
          <p:spPr bwMode="auto">
            <a:xfrm flipV="1">
              <a:off x="3498" y="2273"/>
              <a:ext cx="9" cy="11"/>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17" name="Line 1049">
              <a:extLst>
                <a:ext uri="{FF2B5EF4-FFF2-40B4-BE49-F238E27FC236}">
                  <a16:creationId xmlns:a16="http://schemas.microsoft.com/office/drawing/2014/main" id="{8FD48503-D1B2-1FB6-EBEE-F509F602E320}"/>
                </a:ext>
              </a:extLst>
            </p:cNvPr>
            <p:cNvSpPr>
              <a:spLocks noChangeShapeType="1"/>
            </p:cNvSpPr>
            <p:nvPr/>
          </p:nvSpPr>
          <p:spPr bwMode="auto">
            <a:xfrm flipV="1">
              <a:off x="3552" y="2221"/>
              <a:ext cx="9" cy="1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18" name="Line 1050">
              <a:extLst>
                <a:ext uri="{FF2B5EF4-FFF2-40B4-BE49-F238E27FC236}">
                  <a16:creationId xmlns:a16="http://schemas.microsoft.com/office/drawing/2014/main" id="{9983711E-4D7F-6BB4-9EC8-692FDD3DD16F}"/>
                </a:ext>
              </a:extLst>
            </p:cNvPr>
            <p:cNvSpPr>
              <a:spLocks noChangeShapeType="1"/>
            </p:cNvSpPr>
            <p:nvPr/>
          </p:nvSpPr>
          <p:spPr bwMode="auto">
            <a:xfrm flipV="1">
              <a:off x="3520" y="2243"/>
              <a:ext cx="35" cy="3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19" name="Line 1051">
              <a:extLst>
                <a:ext uri="{FF2B5EF4-FFF2-40B4-BE49-F238E27FC236}">
                  <a16:creationId xmlns:a16="http://schemas.microsoft.com/office/drawing/2014/main" id="{AD78B077-1B6A-4CEB-E989-9699663328EF}"/>
                </a:ext>
              </a:extLst>
            </p:cNvPr>
            <p:cNvSpPr>
              <a:spLocks noChangeShapeType="1"/>
            </p:cNvSpPr>
            <p:nvPr/>
          </p:nvSpPr>
          <p:spPr bwMode="auto">
            <a:xfrm>
              <a:off x="3422" y="2108"/>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20" name="Line 1052">
              <a:extLst>
                <a:ext uri="{FF2B5EF4-FFF2-40B4-BE49-F238E27FC236}">
                  <a16:creationId xmlns:a16="http://schemas.microsoft.com/office/drawing/2014/main" id="{6512EB58-1047-822D-94B1-9AC7D5495733}"/>
                </a:ext>
              </a:extLst>
            </p:cNvPr>
            <p:cNvSpPr>
              <a:spLocks noChangeShapeType="1"/>
            </p:cNvSpPr>
            <p:nvPr/>
          </p:nvSpPr>
          <p:spPr bwMode="auto">
            <a:xfrm>
              <a:off x="3422" y="2084"/>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21" name="Line 1053">
              <a:extLst>
                <a:ext uri="{FF2B5EF4-FFF2-40B4-BE49-F238E27FC236}">
                  <a16:creationId xmlns:a16="http://schemas.microsoft.com/office/drawing/2014/main" id="{9A10F310-CDD2-5A57-1629-3C356A2B9EC3}"/>
                </a:ext>
              </a:extLst>
            </p:cNvPr>
            <p:cNvSpPr>
              <a:spLocks noChangeShapeType="1"/>
            </p:cNvSpPr>
            <p:nvPr/>
          </p:nvSpPr>
          <p:spPr bwMode="auto">
            <a:xfrm>
              <a:off x="3425" y="2134"/>
              <a:ext cx="6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22" name="Line 1054">
              <a:extLst>
                <a:ext uri="{FF2B5EF4-FFF2-40B4-BE49-F238E27FC236}">
                  <a16:creationId xmlns:a16="http://schemas.microsoft.com/office/drawing/2014/main" id="{9952E17D-F58D-2DC8-0B0F-6E71EF8D0345}"/>
                </a:ext>
              </a:extLst>
            </p:cNvPr>
            <p:cNvSpPr>
              <a:spLocks noChangeShapeType="1"/>
            </p:cNvSpPr>
            <p:nvPr/>
          </p:nvSpPr>
          <p:spPr bwMode="auto">
            <a:xfrm>
              <a:off x="3425" y="2127"/>
              <a:ext cx="6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23" name="Line 1055">
              <a:extLst>
                <a:ext uri="{FF2B5EF4-FFF2-40B4-BE49-F238E27FC236}">
                  <a16:creationId xmlns:a16="http://schemas.microsoft.com/office/drawing/2014/main" id="{4E90A008-8FAE-D92A-175E-DBA84CE7DA25}"/>
                </a:ext>
              </a:extLst>
            </p:cNvPr>
            <p:cNvSpPr>
              <a:spLocks noChangeShapeType="1"/>
            </p:cNvSpPr>
            <p:nvPr/>
          </p:nvSpPr>
          <p:spPr bwMode="auto">
            <a:xfrm flipH="1">
              <a:off x="3422" y="2309"/>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24" name="Line 1056">
              <a:extLst>
                <a:ext uri="{FF2B5EF4-FFF2-40B4-BE49-F238E27FC236}">
                  <a16:creationId xmlns:a16="http://schemas.microsoft.com/office/drawing/2014/main" id="{7C883D88-0A96-86A2-DAAC-3F0FE9DD06A2}"/>
                </a:ext>
              </a:extLst>
            </p:cNvPr>
            <p:cNvSpPr>
              <a:spLocks noChangeShapeType="1"/>
            </p:cNvSpPr>
            <p:nvPr/>
          </p:nvSpPr>
          <p:spPr bwMode="auto">
            <a:xfrm flipH="1">
              <a:off x="3425" y="2292"/>
              <a:ext cx="6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25" name="Line 1057">
              <a:extLst>
                <a:ext uri="{FF2B5EF4-FFF2-40B4-BE49-F238E27FC236}">
                  <a16:creationId xmlns:a16="http://schemas.microsoft.com/office/drawing/2014/main" id="{BAD9B4EA-DDED-15A0-5CD8-8E66E85D96B4}"/>
                </a:ext>
              </a:extLst>
            </p:cNvPr>
            <p:cNvSpPr>
              <a:spLocks noChangeShapeType="1"/>
            </p:cNvSpPr>
            <p:nvPr/>
          </p:nvSpPr>
          <p:spPr bwMode="auto">
            <a:xfrm>
              <a:off x="3425" y="2284"/>
              <a:ext cx="6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26" name="Freeform 1058">
              <a:extLst>
                <a:ext uri="{FF2B5EF4-FFF2-40B4-BE49-F238E27FC236}">
                  <a16:creationId xmlns:a16="http://schemas.microsoft.com/office/drawing/2014/main" id="{DC3FF3A1-1D09-B606-0D99-C4014C01656F}"/>
                </a:ext>
              </a:extLst>
            </p:cNvPr>
            <p:cNvSpPr>
              <a:spLocks/>
            </p:cNvSpPr>
            <p:nvPr/>
          </p:nvSpPr>
          <p:spPr bwMode="auto">
            <a:xfrm>
              <a:off x="3417" y="2140"/>
              <a:ext cx="139" cy="139"/>
            </a:xfrm>
            <a:custGeom>
              <a:avLst/>
              <a:gdLst>
                <a:gd name="T0" fmla="*/ 138 w 139"/>
                <a:gd name="T1" fmla="*/ 69 h 139"/>
                <a:gd name="T2" fmla="*/ 129 w 139"/>
                <a:gd name="T3" fmla="*/ 34 h 139"/>
                <a:gd name="T4" fmla="*/ 104 w 139"/>
                <a:gd name="T5" fmla="*/ 10 h 139"/>
                <a:gd name="T6" fmla="*/ 69 w 139"/>
                <a:gd name="T7" fmla="*/ 0 h 139"/>
                <a:gd name="T8" fmla="*/ 35 w 139"/>
                <a:gd name="T9" fmla="*/ 10 h 139"/>
                <a:gd name="T10" fmla="*/ 10 w 139"/>
                <a:gd name="T11" fmla="*/ 34 h 139"/>
                <a:gd name="T12" fmla="*/ 0 w 139"/>
                <a:gd name="T13" fmla="*/ 69 h 139"/>
                <a:gd name="T14" fmla="*/ 10 w 139"/>
                <a:gd name="T15" fmla="*/ 103 h 139"/>
                <a:gd name="T16" fmla="*/ 35 w 139"/>
                <a:gd name="T17" fmla="*/ 129 h 139"/>
                <a:gd name="T18" fmla="*/ 69 w 139"/>
                <a:gd name="T19" fmla="*/ 138 h 139"/>
                <a:gd name="T20" fmla="*/ 104 w 139"/>
                <a:gd name="T21" fmla="*/ 129 h 139"/>
                <a:gd name="T22" fmla="*/ 129 w 139"/>
                <a:gd name="T23" fmla="*/ 103 h 139"/>
                <a:gd name="T24" fmla="*/ 138 w 139"/>
                <a:gd name="T25" fmla="*/ 69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139"/>
                <a:gd name="T41" fmla="*/ 139 w 139"/>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139">
                  <a:moveTo>
                    <a:pt x="138" y="69"/>
                  </a:moveTo>
                  <a:lnTo>
                    <a:pt x="129" y="34"/>
                  </a:lnTo>
                  <a:lnTo>
                    <a:pt x="104" y="10"/>
                  </a:lnTo>
                  <a:lnTo>
                    <a:pt x="69" y="0"/>
                  </a:lnTo>
                  <a:lnTo>
                    <a:pt x="35" y="10"/>
                  </a:lnTo>
                  <a:lnTo>
                    <a:pt x="10" y="34"/>
                  </a:lnTo>
                  <a:lnTo>
                    <a:pt x="0" y="69"/>
                  </a:lnTo>
                  <a:lnTo>
                    <a:pt x="10" y="103"/>
                  </a:lnTo>
                  <a:lnTo>
                    <a:pt x="35" y="129"/>
                  </a:lnTo>
                  <a:lnTo>
                    <a:pt x="69" y="138"/>
                  </a:lnTo>
                  <a:lnTo>
                    <a:pt x="104" y="129"/>
                  </a:lnTo>
                  <a:lnTo>
                    <a:pt x="129" y="103"/>
                  </a:lnTo>
                  <a:lnTo>
                    <a:pt x="138" y="6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27" name="Freeform 1059">
              <a:extLst>
                <a:ext uri="{FF2B5EF4-FFF2-40B4-BE49-F238E27FC236}">
                  <a16:creationId xmlns:a16="http://schemas.microsoft.com/office/drawing/2014/main" id="{087772BC-37D9-8DD5-0D4E-57F00412A7BE}"/>
                </a:ext>
              </a:extLst>
            </p:cNvPr>
            <p:cNvSpPr>
              <a:spLocks/>
            </p:cNvSpPr>
            <p:nvPr/>
          </p:nvSpPr>
          <p:spPr bwMode="auto">
            <a:xfrm>
              <a:off x="3411" y="2134"/>
              <a:ext cx="152" cy="151"/>
            </a:xfrm>
            <a:custGeom>
              <a:avLst/>
              <a:gdLst>
                <a:gd name="T0" fmla="*/ 151 w 152"/>
                <a:gd name="T1" fmla="*/ 75 h 151"/>
                <a:gd name="T2" fmla="*/ 141 w 152"/>
                <a:gd name="T3" fmla="*/ 37 h 151"/>
                <a:gd name="T4" fmla="*/ 113 w 152"/>
                <a:gd name="T5" fmla="*/ 10 h 151"/>
                <a:gd name="T6" fmla="*/ 75 w 152"/>
                <a:gd name="T7" fmla="*/ 0 h 151"/>
                <a:gd name="T8" fmla="*/ 38 w 152"/>
                <a:gd name="T9" fmla="*/ 10 h 151"/>
                <a:gd name="T10" fmla="*/ 11 w 152"/>
                <a:gd name="T11" fmla="*/ 37 h 151"/>
                <a:gd name="T12" fmla="*/ 0 w 152"/>
                <a:gd name="T13" fmla="*/ 75 h 151"/>
                <a:gd name="T14" fmla="*/ 11 w 152"/>
                <a:gd name="T15" fmla="*/ 113 h 151"/>
                <a:gd name="T16" fmla="*/ 38 w 152"/>
                <a:gd name="T17" fmla="*/ 141 h 151"/>
                <a:gd name="T18" fmla="*/ 75 w 152"/>
                <a:gd name="T19" fmla="*/ 150 h 151"/>
                <a:gd name="T20" fmla="*/ 113 w 152"/>
                <a:gd name="T21" fmla="*/ 141 h 151"/>
                <a:gd name="T22" fmla="*/ 141 w 152"/>
                <a:gd name="T23" fmla="*/ 113 h 151"/>
                <a:gd name="T24" fmla="*/ 151 w 152"/>
                <a:gd name="T25" fmla="*/ 75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51"/>
                <a:gd name="T41" fmla="*/ 152 w 152"/>
                <a:gd name="T42" fmla="*/ 151 h 1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51">
                  <a:moveTo>
                    <a:pt x="151" y="75"/>
                  </a:moveTo>
                  <a:lnTo>
                    <a:pt x="141" y="37"/>
                  </a:lnTo>
                  <a:lnTo>
                    <a:pt x="113" y="10"/>
                  </a:lnTo>
                  <a:lnTo>
                    <a:pt x="75" y="0"/>
                  </a:lnTo>
                  <a:lnTo>
                    <a:pt x="38" y="10"/>
                  </a:lnTo>
                  <a:lnTo>
                    <a:pt x="11" y="37"/>
                  </a:lnTo>
                  <a:lnTo>
                    <a:pt x="0" y="75"/>
                  </a:lnTo>
                  <a:lnTo>
                    <a:pt x="11" y="113"/>
                  </a:lnTo>
                  <a:lnTo>
                    <a:pt x="38" y="141"/>
                  </a:lnTo>
                  <a:lnTo>
                    <a:pt x="75" y="150"/>
                  </a:lnTo>
                  <a:lnTo>
                    <a:pt x="113" y="141"/>
                  </a:lnTo>
                  <a:lnTo>
                    <a:pt x="141" y="113"/>
                  </a:lnTo>
                  <a:lnTo>
                    <a:pt x="151" y="75"/>
                  </a:lnTo>
                </a:path>
              </a:pathLst>
            </a:custGeom>
            <a:solidFill>
              <a:schemeClr val="accent1"/>
            </a:solidFill>
            <a:ln w="25400" cap="rnd" cmpd="sng">
              <a:solidFill>
                <a:srgbClr val="000000"/>
              </a:solidFill>
              <a:prstDash val="solid"/>
              <a:round/>
              <a:headEnd type="none" w="sm" len="sm"/>
              <a:tailEnd type="none" w="sm" len="sm"/>
            </a:ln>
          </p:spPr>
          <p:txBody>
            <a:bodyPr/>
            <a:lstStyle/>
            <a:p>
              <a:endParaRPr lang="en-SE"/>
            </a:p>
          </p:txBody>
        </p:sp>
        <p:sp>
          <p:nvSpPr>
            <p:cNvPr id="85028" name="Line 1060">
              <a:extLst>
                <a:ext uri="{FF2B5EF4-FFF2-40B4-BE49-F238E27FC236}">
                  <a16:creationId xmlns:a16="http://schemas.microsoft.com/office/drawing/2014/main" id="{B174A089-1884-4F46-EC1F-C853CFBA036F}"/>
                </a:ext>
              </a:extLst>
            </p:cNvPr>
            <p:cNvSpPr>
              <a:spLocks noChangeShapeType="1"/>
            </p:cNvSpPr>
            <p:nvPr/>
          </p:nvSpPr>
          <p:spPr bwMode="auto">
            <a:xfrm flipH="1">
              <a:off x="3422" y="2334"/>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29" name="Line 1061">
              <a:extLst>
                <a:ext uri="{FF2B5EF4-FFF2-40B4-BE49-F238E27FC236}">
                  <a16:creationId xmlns:a16="http://schemas.microsoft.com/office/drawing/2014/main" id="{A31B1970-2668-6F12-2E8A-54F7E30CB297}"/>
                </a:ext>
              </a:extLst>
            </p:cNvPr>
            <p:cNvSpPr>
              <a:spLocks noChangeShapeType="1"/>
            </p:cNvSpPr>
            <p:nvPr/>
          </p:nvSpPr>
          <p:spPr bwMode="auto">
            <a:xfrm flipV="1">
              <a:off x="3410" y="2119"/>
              <a:ext cx="0" cy="22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30" name="Line 1062">
              <a:extLst>
                <a:ext uri="{FF2B5EF4-FFF2-40B4-BE49-F238E27FC236}">
                  <a16:creationId xmlns:a16="http://schemas.microsoft.com/office/drawing/2014/main" id="{820FBE00-B12B-6D15-182D-C1771607B49D}"/>
                </a:ext>
              </a:extLst>
            </p:cNvPr>
            <p:cNvSpPr>
              <a:spLocks noChangeShapeType="1"/>
            </p:cNvSpPr>
            <p:nvPr/>
          </p:nvSpPr>
          <p:spPr bwMode="auto">
            <a:xfrm flipH="1">
              <a:off x="3417" y="2299"/>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31" name="Freeform 1063">
              <a:extLst>
                <a:ext uri="{FF2B5EF4-FFF2-40B4-BE49-F238E27FC236}">
                  <a16:creationId xmlns:a16="http://schemas.microsoft.com/office/drawing/2014/main" id="{1D1357EA-A5FC-E087-E627-A95D36A1B781}"/>
                </a:ext>
              </a:extLst>
            </p:cNvPr>
            <p:cNvSpPr>
              <a:spLocks/>
            </p:cNvSpPr>
            <p:nvPr/>
          </p:nvSpPr>
          <p:spPr bwMode="auto">
            <a:xfrm>
              <a:off x="3420" y="2299"/>
              <a:ext cx="17" cy="17"/>
            </a:xfrm>
            <a:custGeom>
              <a:avLst/>
              <a:gdLst>
                <a:gd name="T0" fmla="*/ 16 w 17"/>
                <a:gd name="T1" fmla="*/ 16 h 17"/>
                <a:gd name="T2" fmla="*/ 16 w 17"/>
                <a:gd name="T3" fmla="*/ 3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3"/>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32" name="Freeform 1064">
              <a:extLst>
                <a:ext uri="{FF2B5EF4-FFF2-40B4-BE49-F238E27FC236}">
                  <a16:creationId xmlns:a16="http://schemas.microsoft.com/office/drawing/2014/main" id="{501341A4-2FDF-881F-5940-92A1F44B5E4A}"/>
                </a:ext>
              </a:extLst>
            </p:cNvPr>
            <p:cNvSpPr>
              <a:spLocks/>
            </p:cNvSpPr>
            <p:nvPr/>
          </p:nvSpPr>
          <p:spPr bwMode="auto">
            <a:xfrm>
              <a:off x="3417" y="2292"/>
              <a:ext cx="17" cy="17"/>
            </a:xfrm>
            <a:custGeom>
              <a:avLst/>
              <a:gdLst>
                <a:gd name="T0" fmla="*/ 16 w 17"/>
                <a:gd name="T1" fmla="*/ 0 h 17"/>
                <a:gd name="T2" fmla="*/ 6 w 17"/>
                <a:gd name="T3" fmla="*/ 2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6" y="2"/>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33" name="Line 1065">
              <a:extLst>
                <a:ext uri="{FF2B5EF4-FFF2-40B4-BE49-F238E27FC236}">
                  <a16:creationId xmlns:a16="http://schemas.microsoft.com/office/drawing/2014/main" id="{8B3636CA-EE42-790C-735E-FB3C20F856A5}"/>
                </a:ext>
              </a:extLst>
            </p:cNvPr>
            <p:cNvSpPr>
              <a:spLocks noChangeShapeType="1"/>
            </p:cNvSpPr>
            <p:nvPr/>
          </p:nvSpPr>
          <p:spPr bwMode="auto">
            <a:xfrm flipH="1">
              <a:off x="3333" y="2299"/>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34" name="Line 1066">
              <a:extLst>
                <a:ext uri="{FF2B5EF4-FFF2-40B4-BE49-F238E27FC236}">
                  <a16:creationId xmlns:a16="http://schemas.microsoft.com/office/drawing/2014/main" id="{4C7D0006-D86B-59D3-7A9C-54F243FCA15C}"/>
                </a:ext>
              </a:extLst>
            </p:cNvPr>
            <p:cNvSpPr>
              <a:spLocks noChangeShapeType="1"/>
            </p:cNvSpPr>
            <p:nvPr/>
          </p:nvSpPr>
          <p:spPr bwMode="auto">
            <a:xfrm flipH="1">
              <a:off x="3318" y="2313"/>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35" name="Line 1067">
              <a:extLst>
                <a:ext uri="{FF2B5EF4-FFF2-40B4-BE49-F238E27FC236}">
                  <a16:creationId xmlns:a16="http://schemas.microsoft.com/office/drawing/2014/main" id="{FE18E67A-3AB2-13E8-62B8-EE21106903B9}"/>
                </a:ext>
              </a:extLst>
            </p:cNvPr>
            <p:cNvSpPr>
              <a:spLocks noChangeShapeType="1"/>
            </p:cNvSpPr>
            <p:nvPr/>
          </p:nvSpPr>
          <p:spPr bwMode="auto">
            <a:xfrm flipH="1">
              <a:off x="3318" y="2309"/>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36" name="Line 1068">
              <a:extLst>
                <a:ext uri="{FF2B5EF4-FFF2-40B4-BE49-F238E27FC236}">
                  <a16:creationId xmlns:a16="http://schemas.microsoft.com/office/drawing/2014/main" id="{B93D3D50-2F1B-108E-219E-A088C4D777ED}"/>
                </a:ext>
              </a:extLst>
            </p:cNvPr>
            <p:cNvSpPr>
              <a:spLocks noChangeShapeType="1"/>
            </p:cNvSpPr>
            <p:nvPr/>
          </p:nvSpPr>
          <p:spPr bwMode="auto">
            <a:xfrm>
              <a:off x="3307" y="2315"/>
              <a:ext cx="1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37" name="Freeform 1069">
              <a:extLst>
                <a:ext uri="{FF2B5EF4-FFF2-40B4-BE49-F238E27FC236}">
                  <a16:creationId xmlns:a16="http://schemas.microsoft.com/office/drawing/2014/main" id="{9756029E-1670-E245-78B4-DC28FC18BE61}"/>
                </a:ext>
              </a:extLst>
            </p:cNvPr>
            <p:cNvSpPr>
              <a:spLocks/>
            </p:cNvSpPr>
            <p:nvPr/>
          </p:nvSpPr>
          <p:spPr bwMode="auto">
            <a:xfrm>
              <a:off x="3330" y="2299"/>
              <a:ext cx="17" cy="17"/>
            </a:xfrm>
            <a:custGeom>
              <a:avLst/>
              <a:gdLst>
                <a:gd name="T0" fmla="*/ 16 w 17"/>
                <a:gd name="T1" fmla="*/ 0 h 17"/>
                <a:gd name="T2" fmla="*/ 0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38" name="Freeform 1070">
              <a:extLst>
                <a:ext uri="{FF2B5EF4-FFF2-40B4-BE49-F238E27FC236}">
                  <a16:creationId xmlns:a16="http://schemas.microsoft.com/office/drawing/2014/main" id="{C3148C1D-7F5D-68B5-CB4C-9EE76405263C}"/>
                </a:ext>
              </a:extLst>
            </p:cNvPr>
            <p:cNvSpPr>
              <a:spLocks/>
            </p:cNvSpPr>
            <p:nvPr/>
          </p:nvSpPr>
          <p:spPr bwMode="auto">
            <a:xfrm>
              <a:off x="3410" y="2284"/>
              <a:ext cx="17" cy="17"/>
            </a:xfrm>
            <a:custGeom>
              <a:avLst/>
              <a:gdLst>
                <a:gd name="T0" fmla="*/ 16 w 17"/>
                <a:gd name="T1" fmla="*/ 0 h 17"/>
                <a:gd name="T2" fmla="*/ 4 w 17"/>
                <a:gd name="T3" fmla="*/ 5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4" y="5"/>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39" name="Line 1071">
              <a:extLst>
                <a:ext uri="{FF2B5EF4-FFF2-40B4-BE49-F238E27FC236}">
                  <a16:creationId xmlns:a16="http://schemas.microsoft.com/office/drawing/2014/main" id="{F4596F01-B453-1F4E-D3B2-16C3112322D6}"/>
                </a:ext>
              </a:extLst>
            </p:cNvPr>
            <p:cNvSpPr>
              <a:spLocks noChangeShapeType="1"/>
            </p:cNvSpPr>
            <p:nvPr/>
          </p:nvSpPr>
          <p:spPr bwMode="auto">
            <a:xfrm flipH="1">
              <a:off x="3410" y="2347"/>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40" name="Line 1072">
              <a:extLst>
                <a:ext uri="{FF2B5EF4-FFF2-40B4-BE49-F238E27FC236}">
                  <a16:creationId xmlns:a16="http://schemas.microsoft.com/office/drawing/2014/main" id="{E26AA548-14C2-6483-58A5-3A7391949D16}"/>
                </a:ext>
              </a:extLst>
            </p:cNvPr>
            <p:cNvSpPr>
              <a:spLocks noChangeShapeType="1"/>
            </p:cNvSpPr>
            <p:nvPr/>
          </p:nvSpPr>
          <p:spPr bwMode="auto">
            <a:xfrm flipH="1">
              <a:off x="3417" y="2344"/>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41" name="Freeform 1073">
              <a:extLst>
                <a:ext uri="{FF2B5EF4-FFF2-40B4-BE49-F238E27FC236}">
                  <a16:creationId xmlns:a16="http://schemas.microsoft.com/office/drawing/2014/main" id="{E59D3786-D186-AF57-7804-2BA79E37DA61}"/>
                </a:ext>
              </a:extLst>
            </p:cNvPr>
            <p:cNvSpPr>
              <a:spLocks/>
            </p:cNvSpPr>
            <p:nvPr/>
          </p:nvSpPr>
          <p:spPr bwMode="auto">
            <a:xfrm>
              <a:off x="3417" y="2347"/>
              <a:ext cx="17" cy="17"/>
            </a:xfrm>
            <a:custGeom>
              <a:avLst/>
              <a:gdLst>
                <a:gd name="T0" fmla="*/ 0 w 17"/>
                <a:gd name="T1" fmla="*/ 0 h 17"/>
                <a:gd name="T2" fmla="*/ 6 w 17"/>
                <a:gd name="T3" fmla="*/ 9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6" y="9"/>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42" name="Freeform 1074">
              <a:extLst>
                <a:ext uri="{FF2B5EF4-FFF2-40B4-BE49-F238E27FC236}">
                  <a16:creationId xmlns:a16="http://schemas.microsoft.com/office/drawing/2014/main" id="{2284AC28-21F0-AFDA-79B4-5FAC7B0D6EDA}"/>
                </a:ext>
              </a:extLst>
            </p:cNvPr>
            <p:cNvSpPr>
              <a:spLocks/>
            </p:cNvSpPr>
            <p:nvPr/>
          </p:nvSpPr>
          <p:spPr bwMode="auto">
            <a:xfrm>
              <a:off x="3420" y="2342"/>
              <a:ext cx="17" cy="17"/>
            </a:xfrm>
            <a:custGeom>
              <a:avLst/>
              <a:gdLst>
                <a:gd name="T0" fmla="*/ 0 w 17"/>
                <a:gd name="T1" fmla="*/ 16 h 17"/>
                <a:gd name="T2" fmla="*/ 16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43" name="Line 1075">
              <a:extLst>
                <a:ext uri="{FF2B5EF4-FFF2-40B4-BE49-F238E27FC236}">
                  <a16:creationId xmlns:a16="http://schemas.microsoft.com/office/drawing/2014/main" id="{0F70E50A-E5CF-750D-EB3A-E5059F764112}"/>
                </a:ext>
              </a:extLst>
            </p:cNvPr>
            <p:cNvSpPr>
              <a:spLocks noChangeShapeType="1"/>
            </p:cNvSpPr>
            <p:nvPr/>
          </p:nvSpPr>
          <p:spPr bwMode="auto">
            <a:xfrm flipH="1" flipV="1">
              <a:off x="3373" y="2350"/>
              <a:ext cx="15" cy="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44" name="Line 1076">
              <a:extLst>
                <a:ext uri="{FF2B5EF4-FFF2-40B4-BE49-F238E27FC236}">
                  <a16:creationId xmlns:a16="http://schemas.microsoft.com/office/drawing/2014/main" id="{87F829F0-3E2A-DBE3-F75D-0FE4AB24118A}"/>
                </a:ext>
              </a:extLst>
            </p:cNvPr>
            <p:cNvSpPr>
              <a:spLocks noChangeShapeType="1"/>
            </p:cNvSpPr>
            <p:nvPr/>
          </p:nvSpPr>
          <p:spPr bwMode="auto">
            <a:xfrm flipH="1">
              <a:off x="3333" y="2344"/>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45" name="Line 1077">
              <a:extLst>
                <a:ext uri="{FF2B5EF4-FFF2-40B4-BE49-F238E27FC236}">
                  <a16:creationId xmlns:a16="http://schemas.microsoft.com/office/drawing/2014/main" id="{F95F46DD-D220-BB4E-36E9-73815B073E1C}"/>
                </a:ext>
              </a:extLst>
            </p:cNvPr>
            <p:cNvSpPr>
              <a:spLocks noChangeShapeType="1"/>
            </p:cNvSpPr>
            <p:nvPr/>
          </p:nvSpPr>
          <p:spPr bwMode="auto">
            <a:xfrm flipH="1">
              <a:off x="3318" y="2330"/>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46" name="Line 1078">
              <a:extLst>
                <a:ext uri="{FF2B5EF4-FFF2-40B4-BE49-F238E27FC236}">
                  <a16:creationId xmlns:a16="http://schemas.microsoft.com/office/drawing/2014/main" id="{E7C85630-E1C2-C44C-1CCF-5EB955D1D002}"/>
                </a:ext>
              </a:extLst>
            </p:cNvPr>
            <p:cNvSpPr>
              <a:spLocks noChangeShapeType="1"/>
            </p:cNvSpPr>
            <p:nvPr/>
          </p:nvSpPr>
          <p:spPr bwMode="auto">
            <a:xfrm flipH="1">
              <a:off x="3318" y="2336"/>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47" name="Freeform 1079">
              <a:extLst>
                <a:ext uri="{FF2B5EF4-FFF2-40B4-BE49-F238E27FC236}">
                  <a16:creationId xmlns:a16="http://schemas.microsoft.com/office/drawing/2014/main" id="{68642129-1313-F8D0-1E36-65DB80FD45E2}"/>
                </a:ext>
              </a:extLst>
            </p:cNvPr>
            <p:cNvSpPr>
              <a:spLocks/>
            </p:cNvSpPr>
            <p:nvPr/>
          </p:nvSpPr>
          <p:spPr bwMode="auto">
            <a:xfrm>
              <a:off x="3330" y="2342"/>
              <a:ext cx="17" cy="17"/>
            </a:xfrm>
            <a:custGeom>
              <a:avLst/>
              <a:gdLst>
                <a:gd name="T0" fmla="*/ 0 w 17"/>
                <a:gd name="T1" fmla="*/ 0 h 17"/>
                <a:gd name="T2" fmla="*/ 0 w 17"/>
                <a:gd name="T3" fmla="*/ 16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0" y="16"/>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48" name="Line 1080">
              <a:extLst>
                <a:ext uri="{FF2B5EF4-FFF2-40B4-BE49-F238E27FC236}">
                  <a16:creationId xmlns:a16="http://schemas.microsoft.com/office/drawing/2014/main" id="{8673678D-6E06-412B-FC77-ED138BF6CD18}"/>
                </a:ext>
              </a:extLst>
            </p:cNvPr>
            <p:cNvSpPr>
              <a:spLocks noChangeShapeType="1"/>
            </p:cNvSpPr>
            <p:nvPr/>
          </p:nvSpPr>
          <p:spPr bwMode="auto">
            <a:xfrm>
              <a:off x="3422" y="2309"/>
              <a:ext cx="0" cy="3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49" name="Line 1081">
              <a:extLst>
                <a:ext uri="{FF2B5EF4-FFF2-40B4-BE49-F238E27FC236}">
                  <a16:creationId xmlns:a16="http://schemas.microsoft.com/office/drawing/2014/main" id="{457855ED-C53D-F86D-67B5-F3CFCF7B9CB5}"/>
                </a:ext>
              </a:extLst>
            </p:cNvPr>
            <p:cNvSpPr>
              <a:spLocks noChangeShapeType="1"/>
            </p:cNvSpPr>
            <p:nvPr/>
          </p:nvSpPr>
          <p:spPr bwMode="auto">
            <a:xfrm flipV="1">
              <a:off x="3417" y="2299"/>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50" name="Line 1082">
              <a:extLst>
                <a:ext uri="{FF2B5EF4-FFF2-40B4-BE49-F238E27FC236}">
                  <a16:creationId xmlns:a16="http://schemas.microsoft.com/office/drawing/2014/main" id="{8E0B4541-E9BC-AD5B-5089-F9AF7E174242}"/>
                </a:ext>
              </a:extLst>
            </p:cNvPr>
            <p:cNvSpPr>
              <a:spLocks noChangeShapeType="1"/>
            </p:cNvSpPr>
            <p:nvPr/>
          </p:nvSpPr>
          <p:spPr bwMode="auto">
            <a:xfrm flipV="1">
              <a:off x="3318" y="2309"/>
              <a:ext cx="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51" name="Line 1083">
              <a:extLst>
                <a:ext uri="{FF2B5EF4-FFF2-40B4-BE49-F238E27FC236}">
                  <a16:creationId xmlns:a16="http://schemas.microsoft.com/office/drawing/2014/main" id="{14269F4F-3B03-4478-6E1B-EF58350D3F2A}"/>
                </a:ext>
              </a:extLst>
            </p:cNvPr>
            <p:cNvSpPr>
              <a:spLocks noChangeShapeType="1"/>
            </p:cNvSpPr>
            <p:nvPr/>
          </p:nvSpPr>
          <p:spPr bwMode="auto">
            <a:xfrm flipV="1">
              <a:off x="3330" y="2301"/>
              <a:ext cx="0" cy="4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52" name="Line 1084">
              <a:extLst>
                <a:ext uri="{FF2B5EF4-FFF2-40B4-BE49-F238E27FC236}">
                  <a16:creationId xmlns:a16="http://schemas.microsoft.com/office/drawing/2014/main" id="{24A8CC72-14D3-F5F4-A3BE-36C83E67F385}"/>
                </a:ext>
              </a:extLst>
            </p:cNvPr>
            <p:cNvSpPr>
              <a:spLocks noChangeShapeType="1"/>
            </p:cNvSpPr>
            <p:nvPr/>
          </p:nvSpPr>
          <p:spPr bwMode="auto">
            <a:xfrm>
              <a:off x="3410" y="2061"/>
              <a:ext cx="0" cy="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53" name="Line 1085">
              <a:extLst>
                <a:ext uri="{FF2B5EF4-FFF2-40B4-BE49-F238E27FC236}">
                  <a16:creationId xmlns:a16="http://schemas.microsoft.com/office/drawing/2014/main" id="{1F24BDDA-5AD8-3FA3-9C0B-08DA928AC1F4}"/>
                </a:ext>
              </a:extLst>
            </p:cNvPr>
            <p:cNvSpPr>
              <a:spLocks noChangeShapeType="1"/>
            </p:cNvSpPr>
            <p:nvPr/>
          </p:nvSpPr>
          <p:spPr bwMode="auto">
            <a:xfrm flipV="1">
              <a:off x="3417" y="2072"/>
              <a:ext cx="0" cy="4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54" name="Freeform 1086">
              <a:extLst>
                <a:ext uri="{FF2B5EF4-FFF2-40B4-BE49-F238E27FC236}">
                  <a16:creationId xmlns:a16="http://schemas.microsoft.com/office/drawing/2014/main" id="{406DA5D7-2B72-E7A5-D79E-B20A186C550F}"/>
                </a:ext>
              </a:extLst>
            </p:cNvPr>
            <p:cNvSpPr>
              <a:spLocks/>
            </p:cNvSpPr>
            <p:nvPr/>
          </p:nvSpPr>
          <p:spPr bwMode="auto">
            <a:xfrm>
              <a:off x="3420" y="2075"/>
              <a:ext cx="17" cy="17"/>
            </a:xfrm>
            <a:custGeom>
              <a:avLst/>
              <a:gdLst>
                <a:gd name="T0" fmla="*/ 16 w 17"/>
                <a:gd name="T1" fmla="*/ 16 h 17"/>
                <a:gd name="T2" fmla="*/ 16 w 17"/>
                <a:gd name="T3" fmla="*/ 0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55" name="Line 1087">
              <a:extLst>
                <a:ext uri="{FF2B5EF4-FFF2-40B4-BE49-F238E27FC236}">
                  <a16:creationId xmlns:a16="http://schemas.microsoft.com/office/drawing/2014/main" id="{36106887-62AE-2AE7-59D6-7D01FAD66932}"/>
                </a:ext>
              </a:extLst>
            </p:cNvPr>
            <p:cNvSpPr>
              <a:spLocks noChangeShapeType="1"/>
            </p:cNvSpPr>
            <p:nvPr/>
          </p:nvSpPr>
          <p:spPr bwMode="auto">
            <a:xfrm>
              <a:off x="3410" y="2104"/>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56" name="Line 1088">
              <a:extLst>
                <a:ext uri="{FF2B5EF4-FFF2-40B4-BE49-F238E27FC236}">
                  <a16:creationId xmlns:a16="http://schemas.microsoft.com/office/drawing/2014/main" id="{0C1578EF-3420-E605-D9A5-2972ACE64001}"/>
                </a:ext>
              </a:extLst>
            </p:cNvPr>
            <p:cNvSpPr>
              <a:spLocks noChangeShapeType="1"/>
            </p:cNvSpPr>
            <p:nvPr/>
          </p:nvSpPr>
          <p:spPr bwMode="auto">
            <a:xfrm>
              <a:off x="3417" y="2075"/>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57" name="Line 1089">
              <a:extLst>
                <a:ext uri="{FF2B5EF4-FFF2-40B4-BE49-F238E27FC236}">
                  <a16:creationId xmlns:a16="http://schemas.microsoft.com/office/drawing/2014/main" id="{294D821C-9E7C-4DE6-3696-4D82C4BAEF2B}"/>
                </a:ext>
              </a:extLst>
            </p:cNvPr>
            <p:cNvSpPr>
              <a:spLocks noChangeShapeType="1"/>
            </p:cNvSpPr>
            <p:nvPr/>
          </p:nvSpPr>
          <p:spPr bwMode="auto">
            <a:xfrm>
              <a:off x="3417" y="2119"/>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58" name="Line 1090">
              <a:extLst>
                <a:ext uri="{FF2B5EF4-FFF2-40B4-BE49-F238E27FC236}">
                  <a16:creationId xmlns:a16="http://schemas.microsoft.com/office/drawing/2014/main" id="{11996045-E11C-7B25-E7F4-6DEE2894BE54}"/>
                </a:ext>
              </a:extLst>
            </p:cNvPr>
            <p:cNvSpPr>
              <a:spLocks noChangeShapeType="1"/>
            </p:cNvSpPr>
            <p:nvPr/>
          </p:nvSpPr>
          <p:spPr bwMode="auto">
            <a:xfrm>
              <a:off x="3422" y="2076"/>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59" name="Line 1091">
              <a:extLst>
                <a:ext uri="{FF2B5EF4-FFF2-40B4-BE49-F238E27FC236}">
                  <a16:creationId xmlns:a16="http://schemas.microsoft.com/office/drawing/2014/main" id="{3C5CA123-7B9E-C271-6330-F74EADBF0373}"/>
                </a:ext>
              </a:extLst>
            </p:cNvPr>
            <p:cNvSpPr>
              <a:spLocks noChangeShapeType="1"/>
            </p:cNvSpPr>
            <p:nvPr/>
          </p:nvSpPr>
          <p:spPr bwMode="auto">
            <a:xfrm>
              <a:off x="3417" y="2075"/>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60" name="Line 1092">
              <a:extLst>
                <a:ext uri="{FF2B5EF4-FFF2-40B4-BE49-F238E27FC236}">
                  <a16:creationId xmlns:a16="http://schemas.microsoft.com/office/drawing/2014/main" id="{D6D7DE7A-A81A-3888-2F09-E7F754E2BF84}"/>
                </a:ext>
              </a:extLst>
            </p:cNvPr>
            <p:cNvSpPr>
              <a:spLocks noChangeShapeType="1"/>
            </p:cNvSpPr>
            <p:nvPr/>
          </p:nvSpPr>
          <p:spPr bwMode="auto">
            <a:xfrm flipV="1">
              <a:off x="3422" y="2108"/>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61" name="Freeform 1093">
              <a:extLst>
                <a:ext uri="{FF2B5EF4-FFF2-40B4-BE49-F238E27FC236}">
                  <a16:creationId xmlns:a16="http://schemas.microsoft.com/office/drawing/2014/main" id="{47C9141B-B6E1-0AEC-1CEA-1A4BC29D5581}"/>
                </a:ext>
              </a:extLst>
            </p:cNvPr>
            <p:cNvSpPr>
              <a:spLocks/>
            </p:cNvSpPr>
            <p:nvPr/>
          </p:nvSpPr>
          <p:spPr bwMode="auto">
            <a:xfrm>
              <a:off x="3420" y="2116"/>
              <a:ext cx="17" cy="17"/>
            </a:xfrm>
            <a:custGeom>
              <a:avLst/>
              <a:gdLst>
                <a:gd name="T0" fmla="*/ 0 w 17"/>
                <a:gd name="T1" fmla="*/ 16 h 17"/>
                <a:gd name="T2" fmla="*/ 16 w 17"/>
                <a:gd name="T3" fmla="*/ 10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10"/>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62" name="Freeform 1094">
              <a:extLst>
                <a:ext uri="{FF2B5EF4-FFF2-40B4-BE49-F238E27FC236}">
                  <a16:creationId xmlns:a16="http://schemas.microsoft.com/office/drawing/2014/main" id="{CD9AACDD-94A7-70E2-81D8-948C3F16EEDF}"/>
                </a:ext>
              </a:extLst>
            </p:cNvPr>
            <p:cNvSpPr>
              <a:spLocks/>
            </p:cNvSpPr>
            <p:nvPr/>
          </p:nvSpPr>
          <p:spPr bwMode="auto">
            <a:xfrm>
              <a:off x="3417" y="2119"/>
              <a:ext cx="17" cy="17"/>
            </a:xfrm>
            <a:custGeom>
              <a:avLst/>
              <a:gdLst>
                <a:gd name="T0" fmla="*/ 0 w 17"/>
                <a:gd name="T1" fmla="*/ 0 h 17"/>
                <a:gd name="T2" fmla="*/ 6 w 17"/>
                <a:gd name="T3" fmla="*/ 10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6" y="10"/>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63" name="Line 1095">
              <a:extLst>
                <a:ext uri="{FF2B5EF4-FFF2-40B4-BE49-F238E27FC236}">
                  <a16:creationId xmlns:a16="http://schemas.microsoft.com/office/drawing/2014/main" id="{7F2ED927-7C1B-29D1-36B0-5D266DA1B255}"/>
                </a:ext>
              </a:extLst>
            </p:cNvPr>
            <p:cNvSpPr>
              <a:spLocks noChangeShapeType="1"/>
            </p:cNvSpPr>
            <p:nvPr/>
          </p:nvSpPr>
          <p:spPr bwMode="auto">
            <a:xfrm>
              <a:off x="3410" y="2072"/>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64" name="Line 1096">
              <a:extLst>
                <a:ext uri="{FF2B5EF4-FFF2-40B4-BE49-F238E27FC236}">
                  <a16:creationId xmlns:a16="http://schemas.microsoft.com/office/drawing/2014/main" id="{6EB177F8-7B37-B43B-F9F0-7C214857FF5A}"/>
                </a:ext>
              </a:extLst>
            </p:cNvPr>
            <p:cNvSpPr>
              <a:spLocks noChangeShapeType="1"/>
            </p:cNvSpPr>
            <p:nvPr/>
          </p:nvSpPr>
          <p:spPr bwMode="auto">
            <a:xfrm>
              <a:off x="3335" y="2060"/>
              <a:ext cx="0" cy="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65" name="Freeform 1097">
              <a:extLst>
                <a:ext uri="{FF2B5EF4-FFF2-40B4-BE49-F238E27FC236}">
                  <a16:creationId xmlns:a16="http://schemas.microsoft.com/office/drawing/2014/main" id="{23C83A22-AC76-5C62-1776-48F7C0F71EA5}"/>
                </a:ext>
              </a:extLst>
            </p:cNvPr>
            <p:cNvSpPr>
              <a:spLocks/>
            </p:cNvSpPr>
            <p:nvPr/>
          </p:nvSpPr>
          <p:spPr bwMode="auto">
            <a:xfrm>
              <a:off x="3330" y="2075"/>
              <a:ext cx="17" cy="17"/>
            </a:xfrm>
            <a:custGeom>
              <a:avLst/>
              <a:gdLst>
                <a:gd name="T0" fmla="*/ 16 w 17"/>
                <a:gd name="T1" fmla="*/ 0 h 17"/>
                <a:gd name="T2" fmla="*/ 0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66" name="Line 1098">
              <a:extLst>
                <a:ext uri="{FF2B5EF4-FFF2-40B4-BE49-F238E27FC236}">
                  <a16:creationId xmlns:a16="http://schemas.microsoft.com/office/drawing/2014/main" id="{FCE41C88-D214-2FE2-8EDD-83085DFF17AF}"/>
                </a:ext>
              </a:extLst>
            </p:cNvPr>
            <p:cNvSpPr>
              <a:spLocks noChangeShapeType="1"/>
            </p:cNvSpPr>
            <p:nvPr/>
          </p:nvSpPr>
          <p:spPr bwMode="auto">
            <a:xfrm flipH="1">
              <a:off x="3333" y="2119"/>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67" name="Line 1099">
              <a:extLst>
                <a:ext uri="{FF2B5EF4-FFF2-40B4-BE49-F238E27FC236}">
                  <a16:creationId xmlns:a16="http://schemas.microsoft.com/office/drawing/2014/main" id="{F00D3090-13DE-2059-CBE3-2AF57936A8D6}"/>
                </a:ext>
              </a:extLst>
            </p:cNvPr>
            <p:cNvSpPr>
              <a:spLocks noChangeShapeType="1"/>
            </p:cNvSpPr>
            <p:nvPr/>
          </p:nvSpPr>
          <p:spPr bwMode="auto">
            <a:xfrm flipH="1">
              <a:off x="3333" y="2075"/>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68" name="Line 1100">
              <a:extLst>
                <a:ext uri="{FF2B5EF4-FFF2-40B4-BE49-F238E27FC236}">
                  <a16:creationId xmlns:a16="http://schemas.microsoft.com/office/drawing/2014/main" id="{E09129A3-0A5A-FFFA-FCA1-580328134B2C}"/>
                </a:ext>
              </a:extLst>
            </p:cNvPr>
            <p:cNvSpPr>
              <a:spLocks noChangeShapeType="1"/>
            </p:cNvSpPr>
            <p:nvPr/>
          </p:nvSpPr>
          <p:spPr bwMode="auto">
            <a:xfrm>
              <a:off x="3335" y="2104"/>
              <a:ext cx="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69" name="Line 1101">
              <a:extLst>
                <a:ext uri="{FF2B5EF4-FFF2-40B4-BE49-F238E27FC236}">
                  <a16:creationId xmlns:a16="http://schemas.microsoft.com/office/drawing/2014/main" id="{D927FB76-1662-7B64-3D8D-408363EA3B45}"/>
                </a:ext>
              </a:extLst>
            </p:cNvPr>
            <p:cNvSpPr>
              <a:spLocks noChangeShapeType="1"/>
            </p:cNvSpPr>
            <p:nvPr/>
          </p:nvSpPr>
          <p:spPr bwMode="auto">
            <a:xfrm>
              <a:off x="3318" y="2105"/>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70" name="Line 1102">
              <a:extLst>
                <a:ext uri="{FF2B5EF4-FFF2-40B4-BE49-F238E27FC236}">
                  <a16:creationId xmlns:a16="http://schemas.microsoft.com/office/drawing/2014/main" id="{D7051EB6-D5D1-CB28-3F3D-5BD70D08854E}"/>
                </a:ext>
              </a:extLst>
            </p:cNvPr>
            <p:cNvSpPr>
              <a:spLocks noChangeShapeType="1"/>
            </p:cNvSpPr>
            <p:nvPr/>
          </p:nvSpPr>
          <p:spPr bwMode="auto">
            <a:xfrm>
              <a:off x="3318" y="2089"/>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71" name="Line 1103">
              <a:extLst>
                <a:ext uri="{FF2B5EF4-FFF2-40B4-BE49-F238E27FC236}">
                  <a16:creationId xmlns:a16="http://schemas.microsoft.com/office/drawing/2014/main" id="{AEE8B365-4960-2355-D314-1434423EBB1D}"/>
                </a:ext>
              </a:extLst>
            </p:cNvPr>
            <p:cNvSpPr>
              <a:spLocks noChangeShapeType="1"/>
            </p:cNvSpPr>
            <p:nvPr/>
          </p:nvSpPr>
          <p:spPr bwMode="auto">
            <a:xfrm flipH="1">
              <a:off x="3306" y="2092"/>
              <a:ext cx="12" cy="0"/>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72" name="Line 1104">
              <a:extLst>
                <a:ext uri="{FF2B5EF4-FFF2-40B4-BE49-F238E27FC236}">
                  <a16:creationId xmlns:a16="http://schemas.microsoft.com/office/drawing/2014/main" id="{E8015DFA-F273-A872-5EEE-1D3CAFF13E22}"/>
                </a:ext>
              </a:extLst>
            </p:cNvPr>
            <p:cNvSpPr>
              <a:spLocks noChangeShapeType="1"/>
            </p:cNvSpPr>
            <p:nvPr/>
          </p:nvSpPr>
          <p:spPr bwMode="auto">
            <a:xfrm flipH="1">
              <a:off x="3306" y="2102"/>
              <a:ext cx="12" cy="0"/>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73" name="Line 1105">
              <a:extLst>
                <a:ext uri="{FF2B5EF4-FFF2-40B4-BE49-F238E27FC236}">
                  <a16:creationId xmlns:a16="http://schemas.microsoft.com/office/drawing/2014/main" id="{53BEE163-A257-C4AC-176B-BCAFB67E2FF9}"/>
                </a:ext>
              </a:extLst>
            </p:cNvPr>
            <p:cNvSpPr>
              <a:spLocks noChangeShapeType="1"/>
            </p:cNvSpPr>
            <p:nvPr/>
          </p:nvSpPr>
          <p:spPr bwMode="auto">
            <a:xfrm>
              <a:off x="3318" y="2110"/>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74" name="Freeform 1106">
              <a:extLst>
                <a:ext uri="{FF2B5EF4-FFF2-40B4-BE49-F238E27FC236}">
                  <a16:creationId xmlns:a16="http://schemas.microsoft.com/office/drawing/2014/main" id="{6F69D962-7D5A-2FB3-E196-7EF11E0AAD1F}"/>
                </a:ext>
              </a:extLst>
            </p:cNvPr>
            <p:cNvSpPr>
              <a:spLocks/>
            </p:cNvSpPr>
            <p:nvPr/>
          </p:nvSpPr>
          <p:spPr bwMode="auto">
            <a:xfrm>
              <a:off x="3318" y="2082"/>
              <a:ext cx="17" cy="29"/>
            </a:xfrm>
            <a:custGeom>
              <a:avLst/>
              <a:gdLst>
                <a:gd name="T0" fmla="*/ 0 w 17"/>
                <a:gd name="T1" fmla="*/ 28 h 29"/>
                <a:gd name="T2" fmla="*/ 0 w 17"/>
                <a:gd name="T3" fmla="*/ 0 h 29"/>
                <a:gd name="T4" fmla="*/ 16 w 17"/>
                <a:gd name="T5" fmla="*/ 0 h 29"/>
                <a:gd name="T6" fmla="*/ 0 60000 65536"/>
                <a:gd name="T7" fmla="*/ 0 60000 65536"/>
                <a:gd name="T8" fmla="*/ 0 60000 65536"/>
                <a:gd name="T9" fmla="*/ 0 w 17"/>
                <a:gd name="T10" fmla="*/ 0 h 29"/>
                <a:gd name="T11" fmla="*/ 17 w 17"/>
                <a:gd name="T12" fmla="*/ 29 h 29"/>
              </a:gdLst>
              <a:ahLst/>
              <a:cxnLst>
                <a:cxn ang="T6">
                  <a:pos x="T0" y="T1"/>
                </a:cxn>
                <a:cxn ang="T7">
                  <a:pos x="T2" y="T3"/>
                </a:cxn>
                <a:cxn ang="T8">
                  <a:pos x="T4" y="T5"/>
                </a:cxn>
              </a:cxnLst>
              <a:rect l="T9" t="T10" r="T11" b="T12"/>
              <a:pathLst>
                <a:path w="17" h="29">
                  <a:moveTo>
                    <a:pt x="0" y="28"/>
                  </a:moveTo>
                  <a:lnTo>
                    <a:pt x="0" y="0"/>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75" name="Line 1107">
              <a:extLst>
                <a:ext uri="{FF2B5EF4-FFF2-40B4-BE49-F238E27FC236}">
                  <a16:creationId xmlns:a16="http://schemas.microsoft.com/office/drawing/2014/main" id="{359E679F-B787-DC93-FC53-CFAEA33EA99B}"/>
                </a:ext>
              </a:extLst>
            </p:cNvPr>
            <p:cNvSpPr>
              <a:spLocks noChangeShapeType="1"/>
            </p:cNvSpPr>
            <p:nvPr/>
          </p:nvSpPr>
          <p:spPr bwMode="auto">
            <a:xfrm flipV="1">
              <a:off x="3330" y="2076"/>
              <a:ext cx="0" cy="4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76" name="Freeform 1108">
              <a:extLst>
                <a:ext uri="{FF2B5EF4-FFF2-40B4-BE49-F238E27FC236}">
                  <a16:creationId xmlns:a16="http://schemas.microsoft.com/office/drawing/2014/main" id="{478E4CEA-AEAF-E218-DE2A-F859FA2FDD39}"/>
                </a:ext>
              </a:extLst>
            </p:cNvPr>
            <p:cNvSpPr>
              <a:spLocks/>
            </p:cNvSpPr>
            <p:nvPr/>
          </p:nvSpPr>
          <p:spPr bwMode="auto">
            <a:xfrm>
              <a:off x="3307" y="2089"/>
              <a:ext cx="17" cy="17"/>
            </a:xfrm>
            <a:custGeom>
              <a:avLst/>
              <a:gdLst>
                <a:gd name="T0" fmla="*/ 0 w 17"/>
                <a:gd name="T1" fmla="*/ 16 h 17"/>
                <a:gd name="T2" fmla="*/ 0 w 17"/>
                <a:gd name="T3" fmla="*/ 0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0" y="0"/>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77" name="Line 1109">
              <a:extLst>
                <a:ext uri="{FF2B5EF4-FFF2-40B4-BE49-F238E27FC236}">
                  <a16:creationId xmlns:a16="http://schemas.microsoft.com/office/drawing/2014/main" id="{DBBCB09A-91AB-6D41-DDB9-63402F9F4A97}"/>
                </a:ext>
              </a:extLst>
            </p:cNvPr>
            <p:cNvSpPr>
              <a:spLocks noChangeShapeType="1"/>
            </p:cNvSpPr>
            <p:nvPr/>
          </p:nvSpPr>
          <p:spPr bwMode="auto">
            <a:xfrm flipV="1">
              <a:off x="3306" y="2089"/>
              <a:ext cx="1"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78" name="Line 1110">
              <a:extLst>
                <a:ext uri="{FF2B5EF4-FFF2-40B4-BE49-F238E27FC236}">
                  <a16:creationId xmlns:a16="http://schemas.microsoft.com/office/drawing/2014/main" id="{E35354CD-FD3C-9002-E631-C12519E5F737}"/>
                </a:ext>
              </a:extLst>
            </p:cNvPr>
            <p:cNvSpPr>
              <a:spLocks noChangeShapeType="1"/>
            </p:cNvSpPr>
            <p:nvPr/>
          </p:nvSpPr>
          <p:spPr bwMode="auto">
            <a:xfrm flipV="1">
              <a:off x="3306" y="2092"/>
              <a:ext cx="0" cy="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79" name="Line 1111">
              <a:extLst>
                <a:ext uri="{FF2B5EF4-FFF2-40B4-BE49-F238E27FC236}">
                  <a16:creationId xmlns:a16="http://schemas.microsoft.com/office/drawing/2014/main" id="{846E5790-B6BE-B44A-3646-6F14B77B1EA8}"/>
                </a:ext>
              </a:extLst>
            </p:cNvPr>
            <p:cNvSpPr>
              <a:spLocks noChangeShapeType="1"/>
            </p:cNvSpPr>
            <p:nvPr/>
          </p:nvSpPr>
          <p:spPr bwMode="auto">
            <a:xfrm flipH="1" flipV="1">
              <a:off x="3306" y="2102"/>
              <a:ext cx="1" cy="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80" name="Line 1112">
              <a:extLst>
                <a:ext uri="{FF2B5EF4-FFF2-40B4-BE49-F238E27FC236}">
                  <a16:creationId xmlns:a16="http://schemas.microsoft.com/office/drawing/2014/main" id="{1EF6E8CD-0EB9-2F16-DC69-615291D815F1}"/>
                </a:ext>
              </a:extLst>
            </p:cNvPr>
            <p:cNvSpPr>
              <a:spLocks noChangeShapeType="1"/>
            </p:cNvSpPr>
            <p:nvPr/>
          </p:nvSpPr>
          <p:spPr bwMode="auto">
            <a:xfrm flipH="1">
              <a:off x="3307" y="2104"/>
              <a:ext cx="1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81" name="Freeform 1113">
              <a:extLst>
                <a:ext uri="{FF2B5EF4-FFF2-40B4-BE49-F238E27FC236}">
                  <a16:creationId xmlns:a16="http://schemas.microsoft.com/office/drawing/2014/main" id="{733BAC04-E595-2828-B2F8-1B33BB77E206}"/>
                </a:ext>
              </a:extLst>
            </p:cNvPr>
            <p:cNvSpPr>
              <a:spLocks/>
            </p:cNvSpPr>
            <p:nvPr/>
          </p:nvSpPr>
          <p:spPr bwMode="auto">
            <a:xfrm>
              <a:off x="3330" y="2116"/>
              <a:ext cx="17" cy="17"/>
            </a:xfrm>
            <a:custGeom>
              <a:avLst/>
              <a:gdLst>
                <a:gd name="T0" fmla="*/ 0 w 17"/>
                <a:gd name="T1" fmla="*/ 0 h 17"/>
                <a:gd name="T2" fmla="*/ 0 w 17"/>
                <a:gd name="T3" fmla="*/ 10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0" y="10"/>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82" name="Freeform 1114">
              <a:extLst>
                <a:ext uri="{FF2B5EF4-FFF2-40B4-BE49-F238E27FC236}">
                  <a16:creationId xmlns:a16="http://schemas.microsoft.com/office/drawing/2014/main" id="{6FFA8EC2-CA22-1272-BFFA-4E9A23ED1CCC}"/>
                </a:ext>
              </a:extLst>
            </p:cNvPr>
            <p:cNvSpPr>
              <a:spLocks/>
            </p:cNvSpPr>
            <p:nvPr/>
          </p:nvSpPr>
          <p:spPr bwMode="auto">
            <a:xfrm>
              <a:off x="3410" y="2119"/>
              <a:ext cx="17" cy="17"/>
            </a:xfrm>
            <a:custGeom>
              <a:avLst/>
              <a:gdLst>
                <a:gd name="T0" fmla="*/ 0 w 17"/>
                <a:gd name="T1" fmla="*/ 0 h 17"/>
                <a:gd name="T2" fmla="*/ 4 w 17"/>
                <a:gd name="T3" fmla="*/ 11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4" y="11"/>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83" name="Freeform 1115">
              <a:extLst>
                <a:ext uri="{FF2B5EF4-FFF2-40B4-BE49-F238E27FC236}">
                  <a16:creationId xmlns:a16="http://schemas.microsoft.com/office/drawing/2014/main" id="{204ED3EB-CBCD-7F3F-C05C-2859F7BA34E2}"/>
                </a:ext>
              </a:extLst>
            </p:cNvPr>
            <p:cNvSpPr>
              <a:spLocks/>
            </p:cNvSpPr>
            <p:nvPr/>
          </p:nvSpPr>
          <p:spPr bwMode="auto">
            <a:xfrm>
              <a:off x="3410" y="2119"/>
              <a:ext cx="17" cy="17"/>
            </a:xfrm>
            <a:custGeom>
              <a:avLst/>
              <a:gdLst>
                <a:gd name="T0" fmla="*/ 0 w 17"/>
                <a:gd name="T1" fmla="*/ 0 h 17"/>
                <a:gd name="T2" fmla="*/ 4 w 17"/>
                <a:gd name="T3" fmla="*/ 11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4" y="11"/>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84" name="Freeform 1116">
              <a:extLst>
                <a:ext uri="{FF2B5EF4-FFF2-40B4-BE49-F238E27FC236}">
                  <a16:creationId xmlns:a16="http://schemas.microsoft.com/office/drawing/2014/main" id="{FF161403-9948-B3E8-03A6-297375C8906C}"/>
                </a:ext>
              </a:extLst>
            </p:cNvPr>
            <p:cNvSpPr>
              <a:spLocks/>
            </p:cNvSpPr>
            <p:nvPr/>
          </p:nvSpPr>
          <p:spPr bwMode="auto">
            <a:xfrm>
              <a:off x="3486" y="2127"/>
              <a:ext cx="83" cy="166"/>
            </a:xfrm>
            <a:custGeom>
              <a:avLst/>
              <a:gdLst>
                <a:gd name="T0" fmla="*/ 0 w 83"/>
                <a:gd name="T1" fmla="*/ 165 h 166"/>
                <a:gd name="T2" fmla="*/ 32 w 83"/>
                <a:gd name="T3" fmla="*/ 159 h 166"/>
                <a:gd name="T4" fmla="*/ 58 w 83"/>
                <a:gd name="T5" fmla="*/ 140 h 166"/>
                <a:gd name="T6" fmla="*/ 76 w 83"/>
                <a:gd name="T7" fmla="*/ 114 h 166"/>
                <a:gd name="T8" fmla="*/ 82 w 83"/>
                <a:gd name="T9" fmla="*/ 82 h 166"/>
                <a:gd name="T10" fmla="*/ 76 w 83"/>
                <a:gd name="T11" fmla="*/ 50 h 166"/>
                <a:gd name="T12" fmla="*/ 58 w 83"/>
                <a:gd name="T13" fmla="*/ 24 h 166"/>
                <a:gd name="T14" fmla="*/ 32 w 83"/>
                <a:gd name="T15" fmla="*/ 6 h 166"/>
                <a:gd name="T16" fmla="*/ 0 w 83"/>
                <a:gd name="T17" fmla="*/ 0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166"/>
                <a:gd name="T29" fmla="*/ 83 w 83"/>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166">
                  <a:moveTo>
                    <a:pt x="0" y="165"/>
                  </a:moveTo>
                  <a:lnTo>
                    <a:pt x="32" y="159"/>
                  </a:lnTo>
                  <a:lnTo>
                    <a:pt x="58" y="140"/>
                  </a:lnTo>
                  <a:lnTo>
                    <a:pt x="76" y="114"/>
                  </a:lnTo>
                  <a:lnTo>
                    <a:pt x="82" y="82"/>
                  </a:lnTo>
                  <a:lnTo>
                    <a:pt x="76" y="50"/>
                  </a:lnTo>
                  <a:lnTo>
                    <a:pt x="58" y="24"/>
                  </a:lnTo>
                  <a:lnTo>
                    <a:pt x="32" y="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85" name="Line 1117">
              <a:extLst>
                <a:ext uri="{FF2B5EF4-FFF2-40B4-BE49-F238E27FC236}">
                  <a16:creationId xmlns:a16="http://schemas.microsoft.com/office/drawing/2014/main" id="{2B2B59B6-5D55-6945-199F-060F31AD6139}"/>
                </a:ext>
              </a:extLst>
            </p:cNvPr>
            <p:cNvSpPr>
              <a:spLocks noChangeShapeType="1"/>
            </p:cNvSpPr>
            <p:nvPr/>
          </p:nvSpPr>
          <p:spPr bwMode="auto">
            <a:xfrm flipV="1">
              <a:off x="3822" y="2189"/>
              <a:ext cx="0" cy="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86" name="Line 1118">
              <a:extLst>
                <a:ext uri="{FF2B5EF4-FFF2-40B4-BE49-F238E27FC236}">
                  <a16:creationId xmlns:a16="http://schemas.microsoft.com/office/drawing/2014/main" id="{F2DAD5A4-EE8A-958E-5A78-5BA5A8EB6BC0}"/>
                </a:ext>
              </a:extLst>
            </p:cNvPr>
            <p:cNvSpPr>
              <a:spLocks noChangeShapeType="1"/>
            </p:cNvSpPr>
            <p:nvPr/>
          </p:nvSpPr>
          <p:spPr bwMode="auto">
            <a:xfrm>
              <a:off x="3807" y="2192"/>
              <a:ext cx="0" cy="1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87" name="Line 1119">
              <a:extLst>
                <a:ext uri="{FF2B5EF4-FFF2-40B4-BE49-F238E27FC236}">
                  <a16:creationId xmlns:a16="http://schemas.microsoft.com/office/drawing/2014/main" id="{3B67AF4A-F800-3FA9-6ECB-19EC88216DEF}"/>
                </a:ext>
              </a:extLst>
            </p:cNvPr>
            <p:cNvSpPr>
              <a:spLocks noChangeShapeType="1"/>
            </p:cNvSpPr>
            <p:nvPr/>
          </p:nvSpPr>
          <p:spPr bwMode="auto">
            <a:xfrm flipV="1">
              <a:off x="3807" y="2192"/>
              <a:ext cx="0" cy="1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88" name="Line 1120">
              <a:extLst>
                <a:ext uri="{FF2B5EF4-FFF2-40B4-BE49-F238E27FC236}">
                  <a16:creationId xmlns:a16="http://schemas.microsoft.com/office/drawing/2014/main" id="{FAE23A2C-4C36-66A3-7AD1-6E10B9066012}"/>
                </a:ext>
              </a:extLst>
            </p:cNvPr>
            <p:cNvSpPr>
              <a:spLocks noChangeShapeType="1"/>
            </p:cNvSpPr>
            <p:nvPr/>
          </p:nvSpPr>
          <p:spPr bwMode="auto">
            <a:xfrm flipV="1">
              <a:off x="3805" y="2182"/>
              <a:ext cx="0"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89" name="Line 1121">
              <a:extLst>
                <a:ext uri="{FF2B5EF4-FFF2-40B4-BE49-F238E27FC236}">
                  <a16:creationId xmlns:a16="http://schemas.microsoft.com/office/drawing/2014/main" id="{CF568293-6A14-C3CC-BD35-AA315E55D224}"/>
                </a:ext>
              </a:extLst>
            </p:cNvPr>
            <p:cNvSpPr>
              <a:spLocks noChangeShapeType="1"/>
            </p:cNvSpPr>
            <p:nvPr/>
          </p:nvSpPr>
          <p:spPr bwMode="auto">
            <a:xfrm>
              <a:off x="3756" y="2191"/>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90" name="Line 1122">
              <a:extLst>
                <a:ext uri="{FF2B5EF4-FFF2-40B4-BE49-F238E27FC236}">
                  <a16:creationId xmlns:a16="http://schemas.microsoft.com/office/drawing/2014/main" id="{3648FBCA-D04E-FAA4-411B-C9803D8747CF}"/>
                </a:ext>
              </a:extLst>
            </p:cNvPr>
            <p:cNvSpPr>
              <a:spLocks noChangeShapeType="1"/>
            </p:cNvSpPr>
            <p:nvPr/>
          </p:nvSpPr>
          <p:spPr bwMode="auto">
            <a:xfrm>
              <a:off x="3747" y="2194"/>
              <a:ext cx="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91" name="Line 1123">
              <a:extLst>
                <a:ext uri="{FF2B5EF4-FFF2-40B4-BE49-F238E27FC236}">
                  <a16:creationId xmlns:a16="http://schemas.microsoft.com/office/drawing/2014/main" id="{AB221793-4E87-3C87-1B9F-74F6F87CD8C3}"/>
                </a:ext>
              </a:extLst>
            </p:cNvPr>
            <p:cNvSpPr>
              <a:spLocks noChangeShapeType="1"/>
            </p:cNvSpPr>
            <p:nvPr/>
          </p:nvSpPr>
          <p:spPr bwMode="auto">
            <a:xfrm>
              <a:off x="3744" y="2195"/>
              <a:ext cx="0"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92" name="Line 1124">
              <a:extLst>
                <a:ext uri="{FF2B5EF4-FFF2-40B4-BE49-F238E27FC236}">
                  <a16:creationId xmlns:a16="http://schemas.microsoft.com/office/drawing/2014/main" id="{4C89757A-A97C-6CE5-6148-14664B17165D}"/>
                </a:ext>
              </a:extLst>
            </p:cNvPr>
            <p:cNvSpPr>
              <a:spLocks noChangeShapeType="1"/>
            </p:cNvSpPr>
            <p:nvPr/>
          </p:nvSpPr>
          <p:spPr bwMode="auto">
            <a:xfrm>
              <a:off x="3807" y="2194"/>
              <a:ext cx="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93" name="Line 1125">
              <a:extLst>
                <a:ext uri="{FF2B5EF4-FFF2-40B4-BE49-F238E27FC236}">
                  <a16:creationId xmlns:a16="http://schemas.microsoft.com/office/drawing/2014/main" id="{25C1727E-0458-A5BF-FAA8-06748F39E4CF}"/>
                </a:ext>
              </a:extLst>
            </p:cNvPr>
            <p:cNvSpPr>
              <a:spLocks noChangeShapeType="1"/>
            </p:cNvSpPr>
            <p:nvPr/>
          </p:nvSpPr>
          <p:spPr bwMode="auto">
            <a:xfrm>
              <a:off x="3770" y="2176"/>
              <a:ext cx="0" cy="6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94" name="Line 1126">
              <a:extLst>
                <a:ext uri="{FF2B5EF4-FFF2-40B4-BE49-F238E27FC236}">
                  <a16:creationId xmlns:a16="http://schemas.microsoft.com/office/drawing/2014/main" id="{49B1A7AD-BBE7-5CBA-4793-CEB67939CD52}"/>
                </a:ext>
              </a:extLst>
            </p:cNvPr>
            <p:cNvSpPr>
              <a:spLocks noChangeShapeType="1"/>
            </p:cNvSpPr>
            <p:nvPr/>
          </p:nvSpPr>
          <p:spPr bwMode="auto">
            <a:xfrm>
              <a:off x="3758" y="2194"/>
              <a:ext cx="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95" name="Line 1127">
              <a:extLst>
                <a:ext uri="{FF2B5EF4-FFF2-40B4-BE49-F238E27FC236}">
                  <a16:creationId xmlns:a16="http://schemas.microsoft.com/office/drawing/2014/main" id="{1C9A05EE-F462-C378-BF60-605DE10752E3}"/>
                </a:ext>
              </a:extLst>
            </p:cNvPr>
            <p:cNvSpPr>
              <a:spLocks noChangeShapeType="1"/>
            </p:cNvSpPr>
            <p:nvPr/>
          </p:nvSpPr>
          <p:spPr bwMode="auto">
            <a:xfrm flipV="1">
              <a:off x="3768" y="2194"/>
              <a:ext cx="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096" name="Freeform 1128">
              <a:extLst>
                <a:ext uri="{FF2B5EF4-FFF2-40B4-BE49-F238E27FC236}">
                  <a16:creationId xmlns:a16="http://schemas.microsoft.com/office/drawing/2014/main" id="{3477CDBF-21A8-9694-94E6-0F33E31087BF}"/>
                </a:ext>
              </a:extLst>
            </p:cNvPr>
            <p:cNvSpPr>
              <a:spLocks/>
            </p:cNvSpPr>
            <p:nvPr/>
          </p:nvSpPr>
          <p:spPr bwMode="auto">
            <a:xfrm>
              <a:off x="3436" y="2309"/>
              <a:ext cx="17" cy="17"/>
            </a:xfrm>
            <a:custGeom>
              <a:avLst/>
              <a:gdLst>
                <a:gd name="T0" fmla="*/ 16 w 17"/>
                <a:gd name="T1" fmla="*/ 16 h 17"/>
                <a:gd name="T2" fmla="*/ 16 w 17"/>
                <a:gd name="T3" fmla="*/ 5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16" y="5"/>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97" name="Freeform 1129">
              <a:extLst>
                <a:ext uri="{FF2B5EF4-FFF2-40B4-BE49-F238E27FC236}">
                  <a16:creationId xmlns:a16="http://schemas.microsoft.com/office/drawing/2014/main" id="{BA9CCEE2-C802-829B-1EDC-6AEA68DED8A4}"/>
                </a:ext>
              </a:extLst>
            </p:cNvPr>
            <p:cNvSpPr>
              <a:spLocks/>
            </p:cNvSpPr>
            <p:nvPr/>
          </p:nvSpPr>
          <p:spPr bwMode="auto">
            <a:xfrm>
              <a:off x="3436" y="2309"/>
              <a:ext cx="17" cy="17"/>
            </a:xfrm>
            <a:custGeom>
              <a:avLst/>
              <a:gdLst>
                <a:gd name="T0" fmla="*/ 16 w 17"/>
                <a:gd name="T1" fmla="*/ 16 h 17"/>
                <a:gd name="T2" fmla="*/ 16 w 17"/>
                <a:gd name="T3" fmla="*/ 5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16" y="5"/>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98" name="Freeform 1130">
              <a:extLst>
                <a:ext uri="{FF2B5EF4-FFF2-40B4-BE49-F238E27FC236}">
                  <a16:creationId xmlns:a16="http://schemas.microsoft.com/office/drawing/2014/main" id="{3644EE39-E7FD-0D1E-B311-50805CDC518E}"/>
                </a:ext>
              </a:extLst>
            </p:cNvPr>
            <p:cNvSpPr>
              <a:spLocks/>
            </p:cNvSpPr>
            <p:nvPr/>
          </p:nvSpPr>
          <p:spPr bwMode="auto">
            <a:xfrm>
              <a:off x="3436" y="2331"/>
              <a:ext cx="17" cy="17"/>
            </a:xfrm>
            <a:custGeom>
              <a:avLst/>
              <a:gdLst>
                <a:gd name="T0" fmla="*/ 0 w 17"/>
                <a:gd name="T1" fmla="*/ 16 h 17"/>
                <a:gd name="T2" fmla="*/ 16 w 17"/>
                <a:gd name="T3" fmla="*/ 10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10"/>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099" name="Line 1131">
              <a:extLst>
                <a:ext uri="{FF2B5EF4-FFF2-40B4-BE49-F238E27FC236}">
                  <a16:creationId xmlns:a16="http://schemas.microsoft.com/office/drawing/2014/main" id="{FB525496-31AF-0174-B333-524A8000F3F2}"/>
                </a:ext>
              </a:extLst>
            </p:cNvPr>
            <p:cNvSpPr>
              <a:spLocks noChangeShapeType="1"/>
            </p:cNvSpPr>
            <p:nvPr/>
          </p:nvSpPr>
          <p:spPr bwMode="auto">
            <a:xfrm>
              <a:off x="3437" y="2312"/>
              <a:ext cx="0" cy="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00" name="Freeform 1132">
              <a:extLst>
                <a:ext uri="{FF2B5EF4-FFF2-40B4-BE49-F238E27FC236}">
                  <a16:creationId xmlns:a16="http://schemas.microsoft.com/office/drawing/2014/main" id="{657C1D47-065F-5B76-0399-29E829FCFCFF}"/>
                </a:ext>
              </a:extLst>
            </p:cNvPr>
            <p:cNvSpPr>
              <a:spLocks/>
            </p:cNvSpPr>
            <p:nvPr/>
          </p:nvSpPr>
          <p:spPr bwMode="auto">
            <a:xfrm>
              <a:off x="3820" y="2212"/>
              <a:ext cx="17" cy="17"/>
            </a:xfrm>
            <a:custGeom>
              <a:avLst/>
              <a:gdLst>
                <a:gd name="T0" fmla="*/ 0 w 17"/>
                <a:gd name="T1" fmla="*/ 16 h 17"/>
                <a:gd name="T2" fmla="*/ 16 w 17"/>
                <a:gd name="T3" fmla="*/ 0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01" name="Line 1133">
              <a:extLst>
                <a:ext uri="{FF2B5EF4-FFF2-40B4-BE49-F238E27FC236}">
                  <a16:creationId xmlns:a16="http://schemas.microsoft.com/office/drawing/2014/main" id="{A6F961B3-3D5F-78CC-2DAE-48B73D0E08BA}"/>
                </a:ext>
              </a:extLst>
            </p:cNvPr>
            <p:cNvSpPr>
              <a:spLocks noChangeShapeType="1"/>
            </p:cNvSpPr>
            <p:nvPr/>
          </p:nvSpPr>
          <p:spPr bwMode="auto">
            <a:xfrm flipH="1">
              <a:off x="3805" y="2220"/>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02" name="Line 1134">
              <a:extLst>
                <a:ext uri="{FF2B5EF4-FFF2-40B4-BE49-F238E27FC236}">
                  <a16:creationId xmlns:a16="http://schemas.microsoft.com/office/drawing/2014/main" id="{87A6DEC8-94EA-EA2A-6374-C9B5601BB5A2}"/>
                </a:ext>
              </a:extLst>
            </p:cNvPr>
            <p:cNvSpPr>
              <a:spLocks noChangeShapeType="1"/>
            </p:cNvSpPr>
            <p:nvPr/>
          </p:nvSpPr>
          <p:spPr bwMode="auto">
            <a:xfrm>
              <a:off x="3807" y="2209"/>
              <a:ext cx="0"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03" name="Line 1135">
              <a:extLst>
                <a:ext uri="{FF2B5EF4-FFF2-40B4-BE49-F238E27FC236}">
                  <a16:creationId xmlns:a16="http://schemas.microsoft.com/office/drawing/2014/main" id="{E167C528-C213-C6ED-B89F-FF78F8DE565A}"/>
                </a:ext>
              </a:extLst>
            </p:cNvPr>
            <p:cNvSpPr>
              <a:spLocks noChangeShapeType="1"/>
            </p:cNvSpPr>
            <p:nvPr/>
          </p:nvSpPr>
          <p:spPr bwMode="auto">
            <a:xfrm flipV="1">
              <a:off x="3805" y="2209"/>
              <a:ext cx="2"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04" name="Line 1136">
              <a:extLst>
                <a:ext uri="{FF2B5EF4-FFF2-40B4-BE49-F238E27FC236}">
                  <a16:creationId xmlns:a16="http://schemas.microsoft.com/office/drawing/2014/main" id="{42EFC8B9-EC14-7105-CA20-D578EC1F22DE}"/>
                </a:ext>
              </a:extLst>
            </p:cNvPr>
            <p:cNvSpPr>
              <a:spLocks noChangeShapeType="1"/>
            </p:cNvSpPr>
            <p:nvPr/>
          </p:nvSpPr>
          <p:spPr bwMode="auto">
            <a:xfrm flipH="1">
              <a:off x="3758" y="2208"/>
              <a:ext cx="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05" name="Line 1137">
              <a:extLst>
                <a:ext uri="{FF2B5EF4-FFF2-40B4-BE49-F238E27FC236}">
                  <a16:creationId xmlns:a16="http://schemas.microsoft.com/office/drawing/2014/main" id="{A8A07667-F0FA-536F-7237-7139CA41816D}"/>
                </a:ext>
              </a:extLst>
            </p:cNvPr>
            <p:cNvSpPr>
              <a:spLocks noChangeShapeType="1"/>
            </p:cNvSpPr>
            <p:nvPr/>
          </p:nvSpPr>
          <p:spPr bwMode="auto">
            <a:xfrm flipH="1">
              <a:off x="3758" y="2214"/>
              <a:ext cx="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06" name="Line 1138">
              <a:extLst>
                <a:ext uri="{FF2B5EF4-FFF2-40B4-BE49-F238E27FC236}">
                  <a16:creationId xmlns:a16="http://schemas.microsoft.com/office/drawing/2014/main" id="{3442EE73-DA10-8DE7-5779-50D49DBF6DFE}"/>
                </a:ext>
              </a:extLst>
            </p:cNvPr>
            <p:cNvSpPr>
              <a:spLocks noChangeShapeType="1"/>
            </p:cNvSpPr>
            <p:nvPr/>
          </p:nvSpPr>
          <p:spPr bwMode="auto">
            <a:xfrm>
              <a:off x="3807" y="2209"/>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07" name="Line 1139">
              <a:extLst>
                <a:ext uri="{FF2B5EF4-FFF2-40B4-BE49-F238E27FC236}">
                  <a16:creationId xmlns:a16="http://schemas.microsoft.com/office/drawing/2014/main" id="{1513B1CF-36B0-5416-7B82-ECDDFD4C9DA8}"/>
                </a:ext>
              </a:extLst>
            </p:cNvPr>
            <p:cNvSpPr>
              <a:spLocks noChangeShapeType="1"/>
            </p:cNvSpPr>
            <p:nvPr/>
          </p:nvSpPr>
          <p:spPr bwMode="auto">
            <a:xfrm flipV="1">
              <a:off x="3805" y="2220"/>
              <a:ext cx="0" cy="1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08" name="Line 1140">
              <a:extLst>
                <a:ext uri="{FF2B5EF4-FFF2-40B4-BE49-F238E27FC236}">
                  <a16:creationId xmlns:a16="http://schemas.microsoft.com/office/drawing/2014/main" id="{94B21502-DCB1-FCAF-5812-44C865F464BA}"/>
                </a:ext>
              </a:extLst>
            </p:cNvPr>
            <p:cNvSpPr>
              <a:spLocks noChangeShapeType="1"/>
            </p:cNvSpPr>
            <p:nvPr/>
          </p:nvSpPr>
          <p:spPr bwMode="auto">
            <a:xfrm>
              <a:off x="3778" y="2226"/>
              <a:ext cx="1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09" name="Line 1141">
              <a:extLst>
                <a:ext uri="{FF2B5EF4-FFF2-40B4-BE49-F238E27FC236}">
                  <a16:creationId xmlns:a16="http://schemas.microsoft.com/office/drawing/2014/main" id="{34F33C12-07E3-828A-F118-868D29ECC579}"/>
                </a:ext>
              </a:extLst>
            </p:cNvPr>
            <p:cNvSpPr>
              <a:spLocks noChangeShapeType="1"/>
            </p:cNvSpPr>
            <p:nvPr/>
          </p:nvSpPr>
          <p:spPr bwMode="auto">
            <a:xfrm>
              <a:off x="3758" y="2208"/>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10" name="Line 1142">
              <a:extLst>
                <a:ext uri="{FF2B5EF4-FFF2-40B4-BE49-F238E27FC236}">
                  <a16:creationId xmlns:a16="http://schemas.microsoft.com/office/drawing/2014/main" id="{D7F357E5-E28E-166B-2D37-34ADF13DD462}"/>
                </a:ext>
              </a:extLst>
            </p:cNvPr>
            <p:cNvSpPr>
              <a:spLocks noChangeShapeType="1"/>
            </p:cNvSpPr>
            <p:nvPr/>
          </p:nvSpPr>
          <p:spPr bwMode="auto">
            <a:xfrm flipV="1">
              <a:off x="3768" y="2208"/>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11" name="Freeform 1143">
              <a:extLst>
                <a:ext uri="{FF2B5EF4-FFF2-40B4-BE49-F238E27FC236}">
                  <a16:creationId xmlns:a16="http://schemas.microsoft.com/office/drawing/2014/main" id="{70E6512B-2B2E-F06C-8A6B-8A7F5B08F12B}"/>
                </a:ext>
              </a:extLst>
            </p:cNvPr>
            <p:cNvSpPr>
              <a:spLocks/>
            </p:cNvSpPr>
            <p:nvPr/>
          </p:nvSpPr>
          <p:spPr bwMode="auto">
            <a:xfrm>
              <a:off x="3805" y="2237"/>
              <a:ext cx="17" cy="17"/>
            </a:xfrm>
            <a:custGeom>
              <a:avLst/>
              <a:gdLst>
                <a:gd name="T0" fmla="*/ 0 w 17"/>
                <a:gd name="T1" fmla="*/ 0 h 17"/>
                <a:gd name="T2" fmla="*/ 6 w 17"/>
                <a:gd name="T3" fmla="*/ 9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6" y="9"/>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12" name="Freeform 1144">
              <a:extLst>
                <a:ext uri="{FF2B5EF4-FFF2-40B4-BE49-F238E27FC236}">
                  <a16:creationId xmlns:a16="http://schemas.microsoft.com/office/drawing/2014/main" id="{5304CF5C-F658-50B0-93E8-AA48F95A565E}"/>
                </a:ext>
              </a:extLst>
            </p:cNvPr>
            <p:cNvSpPr>
              <a:spLocks/>
            </p:cNvSpPr>
            <p:nvPr/>
          </p:nvSpPr>
          <p:spPr bwMode="auto">
            <a:xfrm>
              <a:off x="3797" y="2237"/>
              <a:ext cx="17" cy="17"/>
            </a:xfrm>
            <a:custGeom>
              <a:avLst/>
              <a:gdLst>
                <a:gd name="T0" fmla="*/ 0 w 17"/>
                <a:gd name="T1" fmla="*/ 0 h 17"/>
                <a:gd name="T2" fmla="*/ 5 w 17"/>
                <a:gd name="T3" fmla="*/ 11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5" y="11"/>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13" name="Freeform 1145">
              <a:extLst>
                <a:ext uri="{FF2B5EF4-FFF2-40B4-BE49-F238E27FC236}">
                  <a16:creationId xmlns:a16="http://schemas.microsoft.com/office/drawing/2014/main" id="{50209925-EC76-B6FF-DE9D-8BCA6D4AE3BA}"/>
                </a:ext>
              </a:extLst>
            </p:cNvPr>
            <p:cNvSpPr>
              <a:spLocks/>
            </p:cNvSpPr>
            <p:nvPr/>
          </p:nvSpPr>
          <p:spPr bwMode="auto">
            <a:xfrm>
              <a:off x="3767" y="2237"/>
              <a:ext cx="17" cy="17"/>
            </a:xfrm>
            <a:custGeom>
              <a:avLst/>
              <a:gdLst>
                <a:gd name="T0" fmla="*/ 0 w 17"/>
                <a:gd name="T1" fmla="*/ 16 h 17"/>
                <a:gd name="T2" fmla="*/ 11 w 17"/>
                <a:gd name="T3" fmla="*/ 11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1" y="11"/>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14" name="Freeform 1146">
              <a:extLst>
                <a:ext uri="{FF2B5EF4-FFF2-40B4-BE49-F238E27FC236}">
                  <a16:creationId xmlns:a16="http://schemas.microsoft.com/office/drawing/2014/main" id="{74800C64-DF97-24D1-194D-36DE993C3EDC}"/>
                </a:ext>
              </a:extLst>
            </p:cNvPr>
            <p:cNvSpPr>
              <a:spLocks/>
            </p:cNvSpPr>
            <p:nvPr/>
          </p:nvSpPr>
          <p:spPr bwMode="auto">
            <a:xfrm>
              <a:off x="3764" y="2237"/>
              <a:ext cx="17" cy="17"/>
            </a:xfrm>
            <a:custGeom>
              <a:avLst/>
              <a:gdLst>
                <a:gd name="T0" fmla="*/ 0 w 17"/>
                <a:gd name="T1" fmla="*/ 16 h 17"/>
                <a:gd name="T2" fmla="*/ 10 w 17"/>
                <a:gd name="T3" fmla="*/ 9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0" y="9"/>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15" name="Line 1147">
              <a:extLst>
                <a:ext uri="{FF2B5EF4-FFF2-40B4-BE49-F238E27FC236}">
                  <a16:creationId xmlns:a16="http://schemas.microsoft.com/office/drawing/2014/main" id="{2ADBF349-2851-B6E9-CF28-21094EB13F09}"/>
                </a:ext>
              </a:extLst>
            </p:cNvPr>
            <p:cNvSpPr>
              <a:spLocks noChangeShapeType="1"/>
            </p:cNvSpPr>
            <p:nvPr/>
          </p:nvSpPr>
          <p:spPr bwMode="auto">
            <a:xfrm>
              <a:off x="3807" y="2214"/>
              <a:ext cx="1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16" name="Line 1148">
              <a:extLst>
                <a:ext uri="{FF2B5EF4-FFF2-40B4-BE49-F238E27FC236}">
                  <a16:creationId xmlns:a16="http://schemas.microsoft.com/office/drawing/2014/main" id="{0B090441-94A2-3616-2819-515B9FE8A77F}"/>
                </a:ext>
              </a:extLst>
            </p:cNvPr>
            <p:cNvSpPr>
              <a:spLocks noChangeShapeType="1"/>
            </p:cNvSpPr>
            <p:nvPr/>
          </p:nvSpPr>
          <p:spPr bwMode="auto">
            <a:xfrm>
              <a:off x="3437" y="2087"/>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17" name="Line 1149">
              <a:extLst>
                <a:ext uri="{FF2B5EF4-FFF2-40B4-BE49-F238E27FC236}">
                  <a16:creationId xmlns:a16="http://schemas.microsoft.com/office/drawing/2014/main" id="{DC387329-A1A9-D71A-BF97-C64FB02F8F4D}"/>
                </a:ext>
              </a:extLst>
            </p:cNvPr>
            <p:cNvSpPr>
              <a:spLocks noChangeShapeType="1"/>
            </p:cNvSpPr>
            <p:nvPr/>
          </p:nvSpPr>
          <p:spPr bwMode="auto">
            <a:xfrm flipV="1">
              <a:off x="3486" y="2127"/>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18" name="Freeform 1150">
              <a:extLst>
                <a:ext uri="{FF2B5EF4-FFF2-40B4-BE49-F238E27FC236}">
                  <a16:creationId xmlns:a16="http://schemas.microsoft.com/office/drawing/2014/main" id="{6DD662B2-AD7E-1418-C8D3-4A29B45395F2}"/>
                </a:ext>
              </a:extLst>
            </p:cNvPr>
            <p:cNvSpPr>
              <a:spLocks/>
            </p:cNvSpPr>
            <p:nvPr/>
          </p:nvSpPr>
          <p:spPr bwMode="auto">
            <a:xfrm>
              <a:off x="3436" y="2107"/>
              <a:ext cx="17" cy="17"/>
            </a:xfrm>
            <a:custGeom>
              <a:avLst/>
              <a:gdLst>
                <a:gd name="T0" fmla="*/ 0 w 17"/>
                <a:gd name="T1" fmla="*/ 16 h 17"/>
                <a:gd name="T2" fmla="*/ 16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19" name="Freeform 1151">
              <a:extLst>
                <a:ext uri="{FF2B5EF4-FFF2-40B4-BE49-F238E27FC236}">
                  <a16:creationId xmlns:a16="http://schemas.microsoft.com/office/drawing/2014/main" id="{B54AC115-53E8-228D-5FDD-2C32F6C80C10}"/>
                </a:ext>
              </a:extLst>
            </p:cNvPr>
            <p:cNvSpPr>
              <a:spLocks/>
            </p:cNvSpPr>
            <p:nvPr/>
          </p:nvSpPr>
          <p:spPr bwMode="auto">
            <a:xfrm>
              <a:off x="3436" y="2107"/>
              <a:ext cx="17" cy="17"/>
            </a:xfrm>
            <a:custGeom>
              <a:avLst/>
              <a:gdLst>
                <a:gd name="T0" fmla="*/ 0 w 17"/>
                <a:gd name="T1" fmla="*/ 16 h 17"/>
                <a:gd name="T2" fmla="*/ 16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20" name="Freeform 1152">
              <a:extLst>
                <a:ext uri="{FF2B5EF4-FFF2-40B4-BE49-F238E27FC236}">
                  <a16:creationId xmlns:a16="http://schemas.microsoft.com/office/drawing/2014/main" id="{78541A74-E836-51B0-4635-66AD9A6D61C9}"/>
                </a:ext>
              </a:extLst>
            </p:cNvPr>
            <p:cNvSpPr>
              <a:spLocks/>
            </p:cNvSpPr>
            <p:nvPr/>
          </p:nvSpPr>
          <p:spPr bwMode="auto">
            <a:xfrm>
              <a:off x="3436" y="2084"/>
              <a:ext cx="17" cy="17"/>
            </a:xfrm>
            <a:custGeom>
              <a:avLst/>
              <a:gdLst>
                <a:gd name="T0" fmla="*/ 16 w 17"/>
                <a:gd name="T1" fmla="*/ 16 h 17"/>
                <a:gd name="T2" fmla="*/ 16 w 17"/>
                <a:gd name="T3" fmla="*/ 5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16" y="5"/>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21" name="Freeform 1153">
              <a:extLst>
                <a:ext uri="{FF2B5EF4-FFF2-40B4-BE49-F238E27FC236}">
                  <a16:creationId xmlns:a16="http://schemas.microsoft.com/office/drawing/2014/main" id="{41AD30AF-4375-E821-6C12-9D2372A2B5E9}"/>
                </a:ext>
              </a:extLst>
            </p:cNvPr>
            <p:cNvSpPr>
              <a:spLocks/>
            </p:cNvSpPr>
            <p:nvPr/>
          </p:nvSpPr>
          <p:spPr bwMode="auto">
            <a:xfrm>
              <a:off x="3901" y="2066"/>
              <a:ext cx="17" cy="45"/>
            </a:xfrm>
            <a:custGeom>
              <a:avLst/>
              <a:gdLst>
                <a:gd name="T0" fmla="*/ 16 w 17"/>
                <a:gd name="T1" fmla="*/ 44 h 45"/>
                <a:gd name="T2" fmla="*/ 12 w 17"/>
                <a:gd name="T3" fmla="*/ 21 h 45"/>
                <a:gd name="T4" fmla="*/ 0 w 17"/>
                <a:gd name="T5" fmla="*/ 0 h 45"/>
                <a:gd name="T6" fmla="*/ 0 60000 65536"/>
                <a:gd name="T7" fmla="*/ 0 60000 65536"/>
                <a:gd name="T8" fmla="*/ 0 60000 65536"/>
                <a:gd name="T9" fmla="*/ 0 w 17"/>
                <a:gd name="T10" fmla="*/ 0 h 45"/>
                <a:gd name="T11" fmla="*/ 17 w 17"/>
                <a:gd name="T12" fmla="*/ 45 h 45"/>
              </a:gdLst>
              <a:ahLst/>
              <a:cxnLst>
                <a:cxn ang="T6">
                  <a:pos x="T0" y="T1"/>
                </a:cxn>
                <a:cxn ang="T7">
                  <a:pos x="T2" y="T3"/>
                </a:cxn>
                <a:cxn ang="T8">
                  <a:pos x="T4" y="T5"/>
                </a:cxn>
              </a:cxnLst>
              <a:rect l="T9" t="T10" r="T11" b="T12"/>
              <a:pathLst>
                <a:path w="17" h="45">
                  <a:moveTo>
                    <a:pt x="16" y="44"/>
                  </a:moveTo>
                  <a:lnTo>
                    <a:pt x="12" y="21"/>
                  </a:lnTo>
                  <a:lnTo>
                    <a:pt x="0" y="0"/>
                  </a:lnTo>
                </a:path>
              </a:pathLst>
            </a:custGeom>
            <a:noFill/>
            <a:ln w="254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22" name="Line 1154">
              <a:extLst>
                <a:ext uri="{FF2B5EF4-FFF2-40B4-BE49-F238E27FC236}">
                  <a16:creationId xmlns:a16="http://schemas.microsoft.com/office/drawing/2014/main" id="{3AED67AC-BE7F-6601-C92B-A93F477145F2}"/>
                </a:ext>
              </a:extLst>
            </p:cNvPr>
            <p:cNvSpPr>
              <a:spLocks noChangeShapeType="1"/>
            </p:cNvSpPr>
            <p:nvPr/>
          </p:nvSpPr>
          <p:spPr bwMode="auto">
            <a:xfrm flipH="1" flipV="1">
              <a:off x="3889" y="2075"/>
              <a:ext cx="11" cy="3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23" name="Line 1155">
              <a:extLst>
                <a:ext uri="{FF2B5EF4-FFF2-40B4-BE49-F238E27FC236}">
                  <a16:creationId xmlns:a16="http://schemas.microsoft.com/office/drawing/2014/main" id="{07900701-BB81-E7D3-19D6-683F86560EFA}"/>
                </a:ext>
              </a:extLst>
            </p:cNvPr>
            <p:cNvSpPr>
              <a:spLocks noChangeShapeType="1"/>
            </p:cNvSpPr>
            <p:nvPr/>
          </p:nvSpPr>
          <p:spPr bwMode="auto">
            <a:xfrm>
              <a:off x="3900" y="2163"/>
              <a:ext cx="1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24" name="Line 1156">
              <a:extLst>
                <a:ext uri="{FF2B5EF4-FFF2-40B4-BE49-F238E27FC236}">
                  <a16:creationId xmlns:a16="http://schemas.microsoft.com/office/drawing/2014/main" id="{DBDD7471-626F-773B-A1A8-485C228E8A1F}"/>
                </a:ext>
              </a:extLst>
            </p:cNvPr>
            <p:cNvSpPr>
              <a:spLocks noChangeShapeType="1"/>
            </p:cNvSpPr>
            <p:nvPr/>
          </p:nvSpPr>
          <p:spPr bwMode="auto">
            <a:xfrm>
              <a:off x="3888" y="2112"/>
              <a:ext cx="12" cy="51"/>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25" name="Freeform 1157">
              <a:extLst>
                <a:ext uri="{FF2B5EF4-FFF2-40B4-BE49-F238E27FC236}">
                  <a16:creationId xmlns:a16="http://schemas.microsoft.com/office/drawing/2014/main" id="{63AAE657-5F9C-6160-5342-9D92DFFD76D3}"/>
                </a:ext>
              </a:extLst>
            </p:cNvPr>
            <p:cNvSpPr>
              <a:spLocks/>
            </p:cNvSpPr>
            <p:nvPr/>
          </p:nvSpPr>
          <p:spPr bwMode="auto">
            <a:xfrm>
              <a:off x="3820" y="2188"/>
              <a:ext cx="17" cy="17"/>
            </a:xfrm>
            <a:custGeom>
              <a:avLst/>
              <a:gdLst>
                <a:gd name="T0" fmla="*/ 16 w 17"/>
                <a:gd name="T1" fmla="*/ 16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16"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26" name="Line 1158">
              <a:extLst>
                <a:ext uri="{FF2B5EF4-FFF2-40B4-BE49-F238E27FC236}">
                  <a16:creationId xmlns:a16="http://schemas.microsoft.com/office/drawing/2014/main" id="{0A063DD7-D9E2-6812-BE35-4A24D314CFA6}"/>
                </a:ext>
              </a:extLst>
            </p:cNvPr>
            <p:cNvSpPr>
              <a:spLocks noChangeShapeType="1"/>
            </p:cNvSpPr>
            <p:nvPr/>
          </p:nvSpPr>
          <p:spPr bwMode="auto">
            <a:xfrm flipH="1">
              <a:off x="3744" y="2195"/>
              <a:ext cx="12" cy="0"/>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27" name="Line 1159">
              <a:extLst>
                <a:ext uri="{FF2B5EF4-FFF2-40B4-BE49-F238E27FC236}">
                  <a16:creationId xmlns:a16="http://schemas.microsoft.com/office/drawing/2014/main" id="{233DA0F9-99F5-3D3B-A767-AB88F0D54501}"/>
                </a:ext>
              </a:extLst>
            </p:cNvPr>
            <p:cNvSpPr>
              <a:spLocks noChangeShapeType="1"/>
            </p:cNvSpPr>
            <p:nvPr/>
          </p:nvSpPr>
          <p:spPr bwMode="auto">
            <a:xfrm flipH="1">
              <a:off x="3747" y="2194"/>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28" name="Line 1160">
              <a:extLst>
                <a:ext uri="{FF2B5EF4-FFF2-40B4-BE49-F238E27FC236}">
                  <a16:creationId xmlns:a16="http://schemas.microsoft.com/office/drawing/2014/main" id="{91C5B394-F7A4-E8C2-CB79-3B8815BB39F7}"/>
                </a:ext>
              </a:extLst>
            </p:cNvPr>
            <p:cNvSpPr>
              <a:spLocks noChangeShapeType="1"/>
            </p:cNvSpPr>
            <p:nvPr/>
          </p:nvSpPr>
          <p:spPr bwMode="auto">
            <a:xfrm>
              <a:off x="3807" y="2182"/>
              <a:ext cx="0" cy="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29" name="Line 1161">
              <a:extLst>
                <a:ext uri="{FF2B5EF4-FFF2-40B4-BE49-F238E27FC236}">
                  <a16:creationId xmlns:a16="http://schemas.microsoft.com/office/drawing/2014/main" id="{CD81CD1C-B4CE-824A-E9E7-4F363AED07DF}"/>
                </a:ext>
              </a:extLst>
            </p:cNvPr>
            <p:cNvSpPr>
              <a:spLocks noChangeShapeType="1"/>
            </p:cNvSpPr>
            <p:nvPr/>
          </p:nvSpPr>
          <p:spPr bwMode="auto">
            <a:xfrm>
              <a:off x="3805" y="2182"/>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30" name="Line 1162">
              <a:extLst>
                <a:ext uri="{FF2B5EF4-FFF2-40B4-BE49-F238E27FC236}">
                  <a16:creationId xmlns:a16="http://schemas.microsoft.com/office/drawing/2014/main" id="{AA692DFE-1E65-8078-92C1-2A5DBD7705B3}"/>
                </a:ext>
              </a:extLst>
            </p:cNvPr>
            <p:cNvSpPr>
              <a:spLocks noChangeShapeType="1"/>
            </p:cNvSpPr>
            <p:nvPr/>
          </p:nvSpPr>
          <p:spPr bwMode="auto">
            <a:xfrm flipV="1">
              <a:off x="3805" y="2176"/>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31" name="Line 1163">
              <a:extLst>
                <a:ext uri="{FF2B5EF4-FFF2-40B4-BE49-F238E27FC236}">
                  <a16:creationId xmlns:a16="http://schemas.microsoft.com/office/drawing/2014/main" id="{AD3A12A9-6702-486E-79BD-A267B0C4ED75}"/>
                </a:ext>
              </a:extLst>
            </p:cNvPr>
            <p:cNvSpPr>
              <a:spLocks noChangeShapeType="1"/>
            </p:cNvSpPr>
            <p:nvPr/>
          </p:nvSpPr>
          <p:spPr bwMode="auto">
            <a:xfrm flipH="1" flipV="1">
              <a:off x="3805" y="2182"/>
              <a:ext cx="2" cy="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32" name="Line 1164">
              <a:extLst>
                <a:ext uri="{FF2B5EF4-FFF2-40B4-BE49-F238E27FC236}">
                  <a16:creationId xmlns:a16="http://schemas.microsoft.com/office/drawing/2014/main" id="{3D5830AE-7149-64E4-5582-65E5361562C5}"/>
                </a:ext>
              </a:extLst>
            </p:cNvPr>
            <p:cNvSpPr>
              <a:spLocks noChangeShapeType="1"/>
            </p:cNvSpPr>
            <p:nvPr/>
          </p:nvSpPr>
          <p:spPr bwMode="auto">
            <a:xfrm>
              <a:off x="3807" y="2188"/>
              <a:ext cx="0" cy="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33" name="Line 1165">
              <a:extLst>
                <a:ext uri="{FF2B5EF4-FFF2-40B4-BE49-F238E27FC236}">
                  <a16:creationId xmlns:a16="http://schemas.microsoft.com/office/drawing/2014/main" id="{7B5C2BD1-A09A-F7D8-B2C0-3121AA522F76}"/>
                </a:ext>
              </a:extLst>
            </p:cNvPr>
            <p:cNvSpPr>
              <a:spLocks noChangeShapeType="1"/>
            </p:cNvSpPr>
            <p:nvPr/>
          </p:nvSpPr>
          <p:spPr bwMode="auto">
            <a:xfrm flipH="1">
              <a:off x="3758" y="2194"/>
              <a:ext cx="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34" name="Line 1166">
              <a:extLst>
                <a:ext uri="{FF2B5EF4-FFF2-40B4-BE49-F238E27FC236}">
                  <a16:creationId xmlns:a16="http://schemas.microsoft.com/office/drawing/2014/main" id="{1E749914-83AB-C467-152C-39D9D56ACA5D}"/>
                </a:ext>
              </a:extLst>
            </p:cNvPr>
            <p:cNvSpPr>
              <a:spLocks noChangeShapeType="1"/>
            </p:cNvSpPr>
            <p:nvPr/>
          </p:nvSpPr>
          <p:spPr bwMode="auto">
            <a:xfrm flipH="1">
              <a:off x="3758" y="2188"/>
              <a:ext cx="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35" name="Line 1167">
              <a:extLst>
                <a:ext uri="{FF2B5EF4-FFF2-40B4-BE49-F238E27FC236}">
                  <a16:creationId xmlns:a16="http://schemas.microsoft.com/office/drawing/2014/main" id="{E01D5562-680E-E24F-D763-EBFD1A091A5E}"/>
                </a:ext>
              </a:extLst>
            </p:cNvPr>
            <p:cNvSpPr>
              <a:spLocks noChangeShapeType="1"/>
            </p:cNvSpPr>
            <p:nvPr/>
          </p:nvSpPr>
          <p:spPr bwMode="auto">
            <a:xfrm flipH="1">
              <a:off x="3744" y="2194"/>
              <a:ext cx="3"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36" name="Line 1168">
              <a:extLst>
                <a:ext uri="{FF2B5EF4-FFF2-40B4-BE49-F238E27FC236}">
                  <a16:creationId xmlns:a16="http://schemas.microsoft.com/office/drawing/2014/main" id="{1E67228B-6790-E569-871D-547591816F7E}"/>
                </a:ext>
              </a:extLst>
            </p:cNvPr>
            <p:cNvSpPr>
              <a:spLocks noChangeShapeType="1"/>
            </p:cNvSpPr>
            <p:nvPr/>
          </p:nvSpPr>
          <p:spPr bwMode="auto">
            <a:xfrm flipH="1">
              <a:off x="3770" y="2176"/>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37" name="Line 1169">
              <a:extLst>
                <a:ext uri="{FF2B5EF4-FFF2-40B4-BE49-F238E27FC236}">
                  <a16:creationId xmlns:a16="http://schemas.microsoft.com/office/drawing/2014/main" id="{A5362B4C-B7D0-13ED-3167-A740DAA9BC13}"/>
                </a:ext>
              </a:extLst>
            </p:cNvPr>
            <p:cNvSpPr>
              <a:spLocks noChangeShapeType="1"/>
            </p:cNvSpPr>
            <p:nvPr/>
          </p:nvSpPr>
          <p:spPr bwMode="auto">
            <a:xfrm flipH="1">
              <a:off x="3797" y="2176"/>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38" name="Line 1170">
              <a:extLst>
                <a:ext uri="{FF2B5EF4-FFF2-40B4-BE49-F238E27FC236}">
                  <a16:creationId xmlns:a16="http://schemas.microsoft.com/office/drawing/2014/main" id="{6C60598E-EF01-5F09-55B8-7C20DBA9E730}"/>
                </a:ext>
              </a:extLst>
            </p:cNvPr>
            <p:cNvSpPr>
              <a:spLocks noChangeShapeType="1"/>
            </p:cNvSpPr>
            <p:nvPr/>
          </p:nvSpPr>
          <p:spPr bwMode="auto">
            <a:xfrm flipV="1">
              <a:off x="3768" y="2188"/>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39" name="Line 1171">
              <a:extLst>
                <a:ext uri="{FF2B5EF4-FFF2-40B4-BE49-F238E27FC236}">
                  <a16:creationId xmlns:a16="http://schemas.microsoft.com/office/drawing/2014/main" id="{6B073C99-4D84-1CB8-B833-BEB200BD0023}"/>
                </a:ext>
              </a:extLst>
            </p:cNvPr>
            <p:cNvSpPr>
              <a:spLocks noChangeShapeType="1"/>
            </p:cNvSpPr>
            <p:nvPr/>
          </p:nvSpPr>
          <p:spPr bwMode="auto">
            <a:xfrm>
              <a:off x="3807" y="2188"/>
              <a:ext cx="1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40" name="Line 1172">
              <a:extLst>
                <a:ext uri="{FF2B5EF4-FFF2-40B4-BE49-F238E27FC236}">
                  <a16:creationId xmlns:a16="http://schemas.microsoft.com/office/drawing/2014/main" id="{A529BF0A-D55F-AD2F-0D10-F393280A66CA}"/>
                </a:ext>
              </a:extLst>
            </p:cNvPr>
            <p:cNvSpPr>
              <a:spLocks noChangeShapeType="1"/>
            </p:cNvSpPr>
            <p:nvPr/>
          </p:nvSpPr>
          <p:spPr bwMode="auto">
            <a:xfrm flipV="1">
              <a:off x="3423" y="1945"/>
              <a:ext cx="4"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41" name="Line 1173">
              <a:extLst>
                <a:ext uri="{FF2B5EF4-FFF2-40B4-BE49-F238E27FC236}">
                  <a16:creationId xmlns:a16="http://schemas.microsoft.com/office/drawing/2014/main" id="{E5B9B101-4018-9C5C-513D-82CAABAD6AFF}"/>
                </a:ext>
              </a:extLst>
            </p:cNvPr>
            <p:cNvSpPr>
              <a:spLocks noChangeShapeType="1"/>
            </p:cNvSpPr>
            <p:nvPr/>
          </p:nvSpPr>
          <p:spPr bwMode="auto">
            <a:xfrm flipV="1">
              <a:off x="3417" y="1937"/>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42" name="Line 1174">
              <a:extLst>
                <a:ext uri="{FF2B5EF4-FFF2-40B4-BE49-F238E27FC236}">
                  <a16:creationId xmlns:a16="http://schemas.microsoft.com/office/drawing/2014/main" id="{B4CCC770-E25C-3347-6502-B199A2511FFB}"/>
                </a:ext>
              </a:extLst>
            </p:cNvPr>
            <p:cNvSpPr>
              <a:spLocks noChangeShapeType="1"/>
            </p:cNvSpPr>
            <p:nvPr/>
          </p:nvSpPr>
          <p:spPr bwMode="auto">
            <a:xfrm flipV="1">
              <a:off x="3414" y="1927"/>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43" name="Line 1175">
              <a:extLst>
                <a:ext uri="{FF2B5EF4-FFF2-40B4-BE49-F238E27FC236}">
                  <a16:creationId xmlns:a16="http://schemas.microsoft.com/office/drawing/2014/main" id="{75FF7555-3800-D654-91A9-BA97BAE06E1D}"/>
                </a:ext>
              </a:extLst>
            </p:cNvPr>
            <p:cNvSpPr>
              <a:spLocks noChangeShapeType="1"/>
            </p:cNvSpPr>
            <p:nvPr/>
          </p:nvSpPr>
          <p:spPr bwMode="auto">
            <a:xfrm flipV="1">
              <a:off x="3411" y="1914"/>
              <a:ext cx="3"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44" name="Line 1176">
              <a:extLst>
                <a:ext uri="{FF2B5EF4-FFF2-40B4-BE49-F238E27FC236}">
                  <a16:creationId xmlns:a16="http://schemas.microsoft.com/office/drawing/2014/main" id="{201C947A-7F5B-F953-1D8A-10ECCD732504}"/>
                </a:ext>
              </a:extLst>
            </p:cNvPr>
            <p:cNvSpPr>
              <a:spLocks noChangeShapeType="1"/>
            </p:cNvSpPr>
            <p:nvPr/>
          </p:nvSpPr>
          <p:spPr bwMode="auto">
            <a:xfrm flipV="1">
              <a:off x="3410" y="1901"/>
              <a:ext cx="4"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45" name="Line 1177">
              <a:extLst>
                <a:ext uri="{FF2B5EF4-FFF2-40B4-BE49-F238E27FC236}">
                  <a16:creationId xmlns:a16="http://schemas.microsoft.com/office/drawing/2014/main" id="{F307548D-A9C7-7167-3EA0-334583D5A943}"/>
                </a:ext>
              </a:extLst>
            </p:cNvPr>
            <p:cNvSpPr>
              <a:spLocks noChangeShapeType="1"/>
            </p:cNvSpPr>
            <p:nvPr/>
          </p:nvSpPr>
          <p:spPr bwMode="auto">
            <a:xfrm flipV="1">
              <a:off x="3462" y="1849"/>
              <a:ext cx="4"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46" name="Line 1178">
              <a:extLst>
                <a:ext uri="{FF2B5EF4-FFF2-40B4-BE49-F238E27FC236}">
                  <a16:creationId xmlns:a16="http://schemas.microsoft.com/office/drawing/2014/main" id="{513083A7-AE3D-203D-DD66-BFA5D3DC5300}"/>
                </a:ext>
              </a:extLst>
            </p:cNvPr>
            <p:cNvSpPr>
              <a:spLocks noChangeShapeType="1"/>
            </p:cNvSpPr>
            <p:nvPr/>
          </p:nvSpPr>
          <p:spPr bwMode="auto">
            <a:xfrm flipV="1">
              <a:off x="3414" y="1878"/>
              <a:ext cx="9" cy="9"/>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47" name="Line 1179">
              <a:extLst>
                <a:ext uri="{FF2B5EF4-FFF2-40B4-BE49-F238E27FC236}">
                  <a16:creationId xmlns:a16="http://schemas.microsoft.com/office/drawing/2014/main" id="{D915A6D1-9DF1-15C6-3401-050FFEA16023}"/>
                </a:ext>
              </a:extLst>
            </p:cNvPr>
            <p:cNvSpPr>
              <a:spLocks noChangeShapeType="1"/>
            </p:cNvSpPr>
            <p:nvPr/>
          </p:nvSpPr>
          <p:spPr bwMode="auto">
            <a:xfrm flipV="1">
              <a:off x="3439" y="1853"/>
              <a:ext cx="9" cy="9"/>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48" name="Line 1180">
              <a:extLst>
                <a:ext uri="{FF2B5EF4-FFF2-40B4-BE49-F238E27FC236}">
                  <a16:creationId xmlns:a16="http://schemas.microsoft.com/office/drawing/2014/main" id="{523C6BEF-D8BF-FD8B-A796-5151A386E09F}"/>
                </a:ext>
              </a:extLst>
            </p:cNvPr>
            <p:cNvSpPr>
              <a:spLocks noChangeShapeType="1"/>
            </p:cNvSpPr>
            <p:nvPr/>
          </p:nvSpPr>
          <p:spPr bwMode="auto">
            <a:xfrm flipV="1">
              <a:off x="3431" y="1953"/>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49" name="Line 1181">
              <a:extLst>
                <a:ext uri="{FF2B5EF4-FFF2-40B4-BE49-F238E27FC236}">
                  <a16:creationId xmlns:a16="http://schemas.microsoft.com/office/drawing/2014/main" id="{F791F543-0095-21B7-5ECA-BF49487F9F54}"/>
                </a:ext>
              </a:extLst>
            </p:cNvPr>
            <p:cNvSpPr>
              <a:spLocks noChangeShapeType="1"/>
            </p:cNvSpPr>
            <p:nvPr/>
          </p:nvSpPr>
          <p:spPr bwMode="auto">
            <a:xfrm flipV="1">
              <a:off x="3439" y="1959"/>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50" name="Line 1182">
              <a:extLst>
                <a:ext uri="{FF2B5EF4-FFF2-40B4-BE49-F238E27FC236}">
                  <a16:creationId xmlns:a16="http://schemas.microsoft.com/office/drawing/2014/main" id="{3412F8BF-7492-4167-365F-6011397B5FF5}"/>
                </a:ext>
              </a:extLst>
            </p:cNvPr>
            <p:cNvSpPr>
              <a:spLocks noChangeShapeType="1"/>
            </p:cNvSpPr>
            <p:nvPr/>
          </p:nvSpPr>
          <p:spPr bwMode="auto">
            <a:xfrm flipV="1">
              <a:off x="3449" y="1962"/>
              <a:ext cx="3"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51" name="Line 1183">
              <a:extLst>
                <a:ext uri="{FF2B5EF4-FFF2-40B4-BE49-F238E27FC236}">
                  <a16:creationId xmlns:a16="http://schemas.microsoft.com/office/drawing/2014/main" id="{89F984BF-B164-4CD8-12B9-BB651E87720E}"/>
                </a:ext>
              </a:extLst>
            </p:cNvPr>
            <p:cNvSpPr>
              <a:spLocks noChangeShapeType="1"/>
            </p:cNvSpPr>
            <p:nvPr/>
          </p:nvSpPr>
          <p:spPr bwMode="auto">
            <a:xfrm flipV="1">
              <a:off x="3460" y="1965"/>
              <a:ext cx="3"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52" name="Line 1184">
              <a:extLst>
                <a:ext uri="{FF2B5EF4-FFF2-40B4-BE49-F238E27FC236}">
                  <a16:creationId xmlns:a16="http://schemas.microsoft.com/office/drawing/2014/main" id="{CA3EBA61-25DF-4895-9089-A133ED5F670C}"/>
                </a:ext>
              </a:extLst>
            </p:cNvPr>
            <p:cNvSpPr>
              <a:spLocks noChangeShapeType="1"/>
            </p:cNvSpPr>
            <p:nvPr/>
          </p:nvSpPr>
          <p:spPr bwMode="auto">
            <a:xfrm flipH="1">
              <a:off x="3425" y="1849"/>
              <a:ext cx="4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53" name="Line 1185">
              <a:extLst>
                <a:ext uri="{FF2B5EF4-FFF2-40B4-BE49-F238E27FC236}">
                  <a16:creationId xmlns:a16="http://schemas.microsoft.com/office/drawing/2014/main" id="{58D2F242-06CC-5438-CB33-B920CC9CF301}"/>
                </a:ext>
              </a:extLst>
            </p:cNvPr>
            <p:cNvSpPr>
              <a:spLocks noChangeShapeType="1"/>
            </p:cNvSpPr>
            <p:nvPr/>
          </p:nvSpPr>
          <p:spPr bwMode="auto">
            <a:xfrm flipH="1">
              <a:off x="3425" y="1841"/>
              <a:ext cx="4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54" name="Line 1186">
              <a:extLst>
                <a:ext uri="{FF2B5EF4-FFF2-40B4-BE49-F238E27FC236}">
                  <a16:creationId xmlns:a16="http://schemas.microsoft.com/office/drawing/2014/main" id="{3707CCED-8D3C-C694-3DC6-A93F53C6C1B4}"/>
                </a:ext>
              </a:extLst>
            </p:cNvPr>
            <p:cNvSpPr>
              <a:spLocks noChangeShapeType="1"/>
            </p:cNvSpPr>
            <p:nvPr/>
          </p:nvSpPr>
          <p:spPr bwMode="auto">
            <a:xfrm>
              <a:off x="3422" y="1824"/>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55" name="Line 1187">
              <a:extLst>
                <a:ext uri="{FF2B5EF4-FFF2-40B4-BE49-F238E27FC236}">
                  <a16:creationId xmlns:a16="http://schemas.microsoft.com/office/drawing/2014/main" id="{A9649F1D-D168-ADF5-45B1-E291EEB9932E}"/>
                </a:ext>
              </a:extLst>
            </p:cNvPr>
            <p:cNvSpPr>
              <a:spLocks noChangeShapeType="1"/>
            </p:cNvSpPr>
            <p:nvPr/>
          </p:nvSpPr>
          <p:spPr bwMode="auto">
            <a:xfrm>
              <a:off x="3422" y="1800"/>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56" name="Line 1188">
              <a:extLst>
                <a:ext uri="{FF2B5EF4-FFF2-40B4-BE49-F238E27FC236}">
                  <a16:creationId xmlns:a16="http://schemas.microsoft.com/office/drawing/2014/main" id="{64B820AF-1584-46B2-16B4-AA2CEC5D4D5D}"/>
                </a:ext>
              </a:extLst>
            </p:cNvPr>
            <p:cNvSpPr>
              <a:spLocks noChangeShapeType="1"/>
            </p:cNvSpPr>
            <p:nvPr/>
          </p:nvSpPr>
          <p:spPr bwMode="auto">
            <a:xfrm>
              <a:off x="3425" y="1969"/>
              <a:ext cx="4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57" name="Line 1189">
              <a:extLst>
                <a:ext uri="{FF2B5EF4-FFF2-40B4-BE49-F238E27FC236}">
                  <a16:creationId xmlns:a16="http://schemas.microsoft.com/office/drawing/2014/main" id="{5CCDCB1C-9087-9344-8BA7-7510D57A7181}"/>
                </a:ext>
              </a:extLst>
            </p:cNvPr>
            <p:cNvSpPr>
              <a:spLocks noChangeShapeType="1"/>
            </p:cNvSpPr>
            <p:nvPr/>
          </p:nvSpPr>
          <p:spPr bwMode="auto">
            <a:xfrm>
              <a:off x="3425" y="1977"/>
              <a:ext cx="4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58" name="Line 1190">
              <a:extLst>
                <a:ext uri="{FF2B5EF4-FFF2-40B4-BE49-F238E27FC236}">
                  <a16:creationId xmlns:a16="http://schemas.microsoft.com/office/drawing/2014/main" id="{D6E3C7E6-7700-4F25-77B5-A4F9A47D990F}"/>
                </a:ext>
              </a:extLst>
            </p:cNvPr>
            <p:cNvSpPr>
              <a:spLocks noChangeShapeType="1"/>
            </p:cNvSpPr>
            <p:nvPr/>
          </p:nvSpPr>
          <p:spPr bwMode="auto">
            <a:xfrm flipH="1">
              <a:off x="3422" y="1994"/>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59" name="Freeform 1191">
              <a:extLst>
                <a:ext uri="{FF2B5EF4-FFF2-40B4-BE49-F238E27FC236}">
                  <a16:creationId xmlns:a16="http://schemas.microsoft.com/office/drawing/2014/main" id="{183BFF62-528A-694E-6036-6C1049A1ED63}"/>
                </a:ext>
              </a:extLst>
            </p:cNvPr>
            <p:cNvSpPr>
              <a:spLocks/>
            </p:cNvSpPr>
            <p:nvPr/>
          </p:nvSpPr>
          <p:spPr bwMode="auto">
            <a:xfrm>
              <a:off x="3414" y="1853"/>
              <a:ext cx="113" cy="113"/>
            </a:xfrm>
            <a:custGeom>
              <a:avLst/>
              <a:gdLst>
                <a:gd name="T0" fmla="*/ 112 w 113"/>
                <a:gd name="T1" fmla="*/ 57 h 113"/>
                <a:gd name="T2" fmla="*/ 104 w 113"/>
                <a:gd name="T3" fmla="*/ 28 h 113"/>
                <a:gd name="T4" fmla="*/ 84 w 113"/>
                <a:gd name="T5" fmla="*/ 8 h 113"/>
                <a:gd name="T6" fmla="*/ 57 w 113"/>
                <a:gd name="T7" fmla="*/ 0 h 113"/>
                <a:gd name="T8" fmla="*/ 28 w 113"/>
                <a:gd name="T9" fmla="*/ 8 h 113"/>
                <a:gd name="T10" fmla="*/ 8 w 113"/>
                <a:gd name="T11" fmla="*/ 28 h 113"/>
                <a:gd name="T12" fmla="*/ 0 w 113"/>
                <a:gd name="T13" fmla="*/ 57 h 113"/>
                <a:gd name="T14" fmla="*/ 8 w 113"/>
                <a:gd name="T15" fmla="*/ 84 h 113"/>
                <a:gd name="T16" fmla="*/ 28 w 113"/>
                <a:gd name="T17" fmla="*/ 104 h 113"/>
                <a:gd name="T18" fmla="*/ 57 w 113"/>
                <a:gd name="T19" fmla="*/ 112 h 113"/>
                <a:gd name="T20" fmla="*/ 84 w 113"/>
                <a:gd name="T21" fmla="*/ 104 h 113"/>
                <a:gd name="T22" fmla="*/ 104 w 113"/>
                <a:gd name="T23" fmla="*/ 84 h 113"/>
                <a:gd name="T24" fmla="*/ 112 w 113"/>
                <a:gd name="T25" fmla="*/ 57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
                <a:gd name="T40" fmla="*/ 0 h 113"/>
                <a:gd name="T41" fmla="*/ 113 w 113"/>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 h="113">
                  <a:moveTo>
                    <a:pt x="112" y="57"/>
                  </a:moveTo>
                  <a:lnTo>
                    <a:pt x="104" y="28"/>
                  </a:lnTo>
                  <a:lnTo>
                    <a:pt x="84" y="8"/>
                  </a:lnTo>
                  <a:lnTo>
                    <a:pt x="57" y="0"/>
                  </a:lnTo>
                  <a:lnTo>
                    <a:pt x="28" y="8"/>
                  </a:lnTo>
                  <a:lnTo>
                    <a:pt x="8" y="28"/>
                  </a:lnTo>
                  <a:lnTo>
                    <a:pt x="0" y="57"/>
                  </a:lnTo>
                  <a:lnTo>
                    <a:pt x="8" y="84"/>
                  </a:lnTo>
                  <a:lnTo>
                    <a:pt x="28" y="104"/>
                  </a:lnTo>
                  <a:lnTo>
                    <a:pt x="57" y="112"/>
                  </a:lnTo>
                  <a:lnTo>
                    <a:pt x="84" y="104"/>
                  </a:lnTo>
                  <a:lnTo>
                    <a:pt x="104" y="84"/>
                  </a:lnTo>
                  <a:lnTo>
                    <a:pt x="112" y="5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60" name="Freeform 1192">
              <a:extLst>
                <a:ext uri="{FF2B5EF4-FFF2-40B4-BE49-F238E27FC236}">
                  <a16:creationId xmlns:a16="http://schemas.microsoft.com/office/drawing/2014/main" id="{E5E67742-16D5-C210-4EBD-F6B33DF8065C}"/>
                </a:ext>
              </a:extLst>
            </p:cNvPr>
            <p:cNvSpPr>
              <a:spLocks/>
            </p:cNvSpPr>
            <p:nvPr/>
          </p:nvSpPr>
          <p:spPr bwMode="auto">
            <a:xfrm>
              <a:off x="3410" y="1849"/>
              <a:ext cx="121" cy="121"/>
            </a:xfrm>
            <a:custGeom>
              <a:avLst/>
              <a:gdLst>
                <a:gd name="T0" fmla="*/ 120 w 121"/>
                <a:gd name="T1" fmla="*/ 61 h 121"/>
                <a:gd name="T2" fmla="*/ 113 w 121"/>
                <a:gd name="T3" fmla="*/ 30 h 121"/>
                <a:gd name="T4" fmla="*/ 90 w 121"/>
                <a:gd name="T5" fmla="*/ 7 h 121"/>
                <a:gd name="T6" fmla="*/ 61 w 121"/>
                <a:gd name="T7" fmla="*/ 0 h 121"/>
                <a:gd name="T8" fmla="*/ 30 w 121"/>
                <a:gd name="T9" fmla="*/ 7 h 121"/>
                <a:gd name="T10" fmla="*/ 7 w 121"/>
                <a:gd name="T11" fmla="*/ 30 h 121"/>
                <a:gd name="T12" fmla="*/ 0 w 121"/>
                <a:gd name="T13" fmla="*/ 61 h 121"/>
                <a:gd name="T14" fmla="*/ 7 w 121"/>
                <a:gd name="T15" fmla="*/ 90 h 121"/>
                <a:gd name="T16" fmla="*/ 30 w 121"/>
                <a:gd name="T17" fmla="*/ 113 h 121"/>
                <a:gd name="T18" fmla="*/ 61 w 121"/>
                <a:gd name="T19" fmla="*/ 120 h 121"/>
                <a:gd name="T20" fmla="*/ 90 w 121"/>
                <a:gd name="T21" fmla="*/ 113 h 121"/>
                <a:gd name="T22" fmla="*/ 113 w 121"/>
                <a:gd name="T23" fmla="*/ 90 h 121"/>
                <a:gd name="T24" fmla="*/ 120 w 121"/>
                <a:gd name="T25" fmla="*/ 61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121"/>
                <a:gd name="T41" fmla="*/ 121 w 121"/>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121">
                  <a:moveTo>
                    <a:pt x="120" y="61"/>
                  </a:moveTo>
                  <a:lnTo>
                    <a:pt x="113" y="30"/>
                  </a:lnTo>
                  <a:lnTo>
                    <a:pt x="90" y="7"/>
                  </a:lnTo>
                  <a:lnTo>
                    <a:pt x="61" y="0"/>
                  </a:lnTo>
                  <a:lnTo>
                    <a:pt x="30" y="7"/>
                  </a:lnTo>
                  <a:lnTo>
                    <a:pt x="7" y="30"/>
                  </a:lnTo>
                  <a:lnTo>
                    <a:pt x="0" y="61"/>
                  </a:lnTo>
                  <a:lnTo>
                    <a:pt x="7" y="90"/>
                  </a:lnTo>
                  <a:lnTo>
                    <a:pt x="30" y="113"/>
                  </a:lnTo>
                  <a:lnTo>
                    <a:pt x="61" y="120"/>
                  </a:lnTo>
                  <a:lnTo>
                    <a:pt x="90" y="113"/>
                  </a:lnTo>
                  <a:lnTo>
                    <a:pt x="113" y="90"/>
                  </a:lnTo>
                  <a:lnTo>
                    <a:pt x="120" y="61"/>
                  </a:lnTo>
                </a:path>
              </a:pathLst>
            </a:custGeom>
            <a:noFill/>
            <a:ln w="254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61" name="Line 1193">
              <a:extLst>
                <a:ext uri="{FF2B5EF4-FFF2-40B4-BE49-F238E27FC236}">
                  <a16:creationId xmlns:a16="http://schemas.microsoft.com/office/drawing/2014/main" id="{ACC50FDD-FFE4-5F36-90AC-0F4D9F6298E1}"/>
                </a:ext>
              </a:extLst>
            </p:cNvPr>
            <p:cNvSpPr>
              <a:spLocks noChangeShapeType="1"/>
            </p:cNvSpPr>
            <p:nvPr/>
          </p:nvSpPr>
          <p:spPr bwMode="auto">
            <a:xfrm flipH="1">
              <a:off x="3422" y="2020"/>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62" name="Line 1194">
              <a:extLst>
                <a:ext uri="{FF2B5EF4-FFF2-40B4-BE49-F238E27FC236}">
                  <a16:creationId xmlns:a16="http://schemas.microsoft.com/office/drawing/2014/main" id="{4E40677C-AF02-7928-8F4F-75C3731CFEC2}"/>
                </a:ext>
              </a:extLst>
            </p:cNvPr>
            <p:cNvSpPr>
              <a:spLocks noChangeShapeType="1"/>
            </p:cNvSpPr>
            <p:nvPr/>
          </p:nvSpPr>
          <p:spPr bwMode="auto">
            <a:xfrm>
              <a:off x="3138" y="1858"/>
              <a:ext cx="0" cy="7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63" name="Line 1195">
              <a:extLst>
                <a:ext uri="{FF2B5EF4-FFF2-40B4-BE49-F238E27FC236}">
                  <a16:creationId xmlns:a16="http://schemas.microsoft.com/office/drawing/2014/main" id="{CCC7487B-C338-421C-C6A6-850AB3E1F2B2}"/>
                </a:ext>
              </a:extLst>
            </p:cNvPr>
            <p:cNvSpPr>
              <a:spLocks noChangeShapeType="1"/>
            </p:cNvSpPr>
            <p:nvPr/>
          </p:nvSpPr>
          <p:spPr bwMode="auto">
            <a:xfrm>
              <a:off x="3350" y="1814"/>
              <a:ext cx="0" cy="1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64" name="Line 1196">
              <a:extLst>
                <a:ext uri="{FF2B5EF4-FFF2-40B4-BE49-F238E27FC236}">
                  <a16:creationId xmlns:a16="http://schemas.microsoft.com/office/drawing/2014/main" id="{65218B7E-62E1-C101-AA7D-45E0491DBFEF}"/>
                </a:ext>
              </a:extLst>
            </p:cNvPr>
            <p:cNvSpPr>
              <a:spLocks noChangeShapeType="1"/>
            </p:cNvSpPr>
            <p:nvPr/>
          </p:nvSpPr>
          <p:spPr bwMode="auto">
            <a:xfrm flipH="1">
              <a:off x="3417" y="1985"/>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65" name="Freeform 1197">
              <a:extLst>
                <a:ext uri="{FF2B5EF4-FFF2-40B4-BE49-F238E27FC236}">
                  <a16:creationId xmlns:a16="http://schemas.microsoft.com/office/drawing/2014/main" id="{B3520D67-C293-172C-C31D-88CEFBBA0706}"/>
                </a:ext>
              </a:extLst>
            </p:cNvPr>
            <p:cNvSpPr>
              <a:spLocks/>
            </p:cNvSpPr>
            <p:nvPr/>
          </p:nvSpPr>
          <p:spPr bwMode="auto">
            <a:xfrm>
              <a:off x="3420" y="1985"/>
              <a:ext cx="17" cy="17"/>
            </a:xfrm>
            <a:custGeom>
              <a:avLst/>
              <a:gdLst>
                <a:gd name="T0" fmla="*/ 16 w 17"/>
                <a:gd name="T1" fmla="*/ 16 h 17"/>
                <a:gd name="T2" fmla="*/ 16 w 17"/>
                <a:gd name="T3" fmla="*/ 1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1"/>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66" name="Freeform 1198">
              <a:extLst>
                <a:ext uri="{FF2B5EF4-FFF2-40B4-BE49-F238E27FC236}">
                  <a16:creationId xmlns:a16="http://schemas.microsoft.com/office/drawing/2014/main" id="{1E8F3E37-B42F-5E5B-2D62-F5B7BD4D7F02}"/>
                </a:ext>
              </a:extLst>
            </p:cNvPr>
            <p:cNvSpPr>
              <a:spLocks/>
            </p:cNvSpPr>
            <p:nvPr/>
          </p:nvSpPr>
          <p:spPr bwMode="auto">
            <a:xfrm>
              <a:off x="3417" y="1977"/>
              <a:ext cx="17" cy="17"/>
            </a:xfrm>
            <a:custGeom>
              <a:avLst/>
              <a:gdLst>
                <a:gd name="T0" fmla="*/ 16 w 17"/>
                <a:gd name="T1" fmla="*/ 0 h 17"/>
                <a:gd name="T2" fmla="*/ 6 w 17"/>
                <a:gd name="T3" fmla="*/ 4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6" y="4"/>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67" name="Line 1199">
              <a:extLst>
                <a:ext uri="{FF2B5EF4-FFF2-40B4-BE49-F238E27FC236}">
                  <a16:creationId xmlns:a16="http://schemas.microsoft.com/office/drawing/2014/main" id="{7122E114-84A5-E90D-358E-D066453DBEFA}"/>
                </a:ext>
              </a:extLst>
            </p:cNvPr>
            <p:cNvSpPr>
              <a:spLocks noChangeShapeType="1"/>
            </p:cNvSpPr>
            <p:nvPr/>
          </p:nvSpPr>
          <p:spPr bwMode="auto">
            <a:xfrm flipH="1">
              <a:off x="3318" y="1998"/>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68" name="Line 1200">
              <a:extLst>
                <a:ext uri="{FF2B5EF4-FFF2-40B4-BE49-F238E27FC236}">
                  <a16:creationId xmlns:a16="http://schemas.microsoft.com/office/drawing/2014/main" id="{5F2BA21B-8F62-BCC7-E5C9-AA9D5C638CC1}"/>
                </a:ext>
              </a:extLst>
            </p:cNvPr>
            <p:cNvSpPr>
              <a:spLocks noChangeShapeType="1"/>
            </p:cNvSpPr>
            <p:nvPr/>
          </p:nvSpPr>
          <p:spPr bwMode="auto">
            <a:xfrm>
              <a:off x="3306" y="2001"/>
              <a:ext cx="12" cy="0"/>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69" name="Line 1201">
              <a:extLst>
                <a:ext uri="{FF2B5EF4-FFF2-40B4-BE49-F238E27FC236}">
                  <a16:creationId xmlns:a16="http://schemas.microsoft.com/office/drawing/2014/main" id="{2854FDA9-094B-A736-13CE-329E5C3B12C3}"/>
                </a:ext>
              </a:extLst>
            </p:cNvPr>
            <p:cNvSpPr>
              <a:spLocks noChangeShapeType="1"/>
            </p:cNvSpPr>
            <p:nvPr/>
          </p:nvSpPr>
          <p:spPr bwMode="auto">
            <a:xfrm flipH="1">
              <a:off x="3318" y="1992"/>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70" name="Line 1202">
              <a:extLst>
                <a:ext uri="{FF2B5EF4-FFF2-40B4-BE49-F238E27FC236}">
                  <a16:creationId xmlns:a16="http://schemas.microsoft.com/office/drawing/2014/main" id="{0ED1985A-0E08-7E1E-251A-773E62A92894}"/>
                </a:ext>
              </a:extLst>
            </p:cNvPr>
            <p:cNvSpPr>
              <a:spLocks noChangeShapeType="1"/>
            </p:cNvSpPr>
            <p:nvPr/>
          </p:nvSpPr>
          <p:spPr bwMode="auto">
            <a:xfrm>
              <a:off x="3333" y="1985"/>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71" name="Freeform 1203">
              <a:extLst>
                <a:ext uri="{FF2B5EF4-FFF2-40B4-BE49-F238E27FC236}">
                  <a16:creationId xmlns:a16="http://schemas.microsoft.com/office/drawing/2014/main" id="{1DD28DD0-6179-E0BD-068F-AF80F4B6DF74}"/>
                </a:ext>
              </a:extLst>
            </p:cNvPr>
            <p:cNvSpPr>
              <a:spLocks/>
            </p:cNvSpPr>
            <p:nvPr/>
          </p:nvSpPr>
          <p:spPr bwMode="auto">
            <a:xfrm>
              <a:off x="3306" y="1998"/>
              <a:ext cx="17" cy="17"/>
            </a:xfrm>
            <a:custGeom>
              <a:avLst/>
              <a:gdLst>
                <a:gd name="T0" fmla="*/ 0 w 17"/>
                <a:gd name="T1" fmla="*/ 16 h 17"/>
                <a:gd name="T2" fmla="*/ 1 w 17"/>
                <a:gd name="T3" fmla="*/ 0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 y="0"/>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72" name="Freeform 1204">
              <a:extLst>
                <a:ext uri="{FF2B5EF4-FFF2-40B4-BE49-F238E27FC236}">
                  <a16:creationId xmlns:a16="http://schemas.microsoft.com/office/drawing/2014/main" id="{D64AB900-52AA-9E93-90AA-A12776E33CB1}"/>
                </a:ext>
              </a:extLst>
            </p:cNvPr>
            <p:cNvSpPr>
              <a:spLocks/>
            </p:cNvSpPr>
            <p:nvPr/>
          </p:nvSpPr>
          <p:spPr bwMode="auto">
            <a:xfrm>
              <a:off x="3330" y="1985"/>
              <a:ext cx="17" cy="17"/>
            </a:xfrm>
            <a:custGeom>
              <a:avLst/>
              <a:gdLst>
                <a:gd name="T0" fmla="*/ 16 w 17"/>
                <a:gd name="T1" fmla="*/ 0 h 17"/>
                <a:gd name="T2" fmla="*/ 0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73" name="Freeform 1205">
              <a:extLst>
                <a:ext uri="{FF2B5EF4-FFF2-40B4-BE49-F238E27FC236}">
                  <a16:creationId xmlns:a16="http://schemas.microsoft.com/office/drawing/2014/main" id="{84DAE526-0918-4C0C-EB40-853B47547463}"/>
                </a:ext>
              </a:extLst>
            </p:cNvPr>
            <p:cNvSpPr>
              <a:spLocks/>
            </p:cNvSpPr>
            <p:nvPr/>
          </p:nvSpPr>
          <p:spPr bwMode="auto">
            <a:xfrm>
              <a:off x="3410" y="1969"/>
              <a:ext cx="17" cy="17"/>
            </a:xfrm>
            <a:custGeom>
              <a:avLst/>
              <a:gdLst>
                <a:gd name="T0" fmla="*/ 16 w 17"/>
                <a:gd name="T1" fmla="*/ 0 h 17"/>
                <a:gd name="T2" fmla="*/ 4 w 17"/>
                <a:gd name="T3" fmla="*/ 5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4" y="5"/>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74" name="Line 1206">
              <a:extLst>
                <a:ext uri="{FF2B5EF4-FFF2-40B4-BE49-F238E27FC236}">
                  <a16:creationId xmlns:a16="http://schemas.microsoft.com/office/drawing/2014/main" id="{760E7B9B-C75A-0660-FCAA-513F9A42BA22}"/>
                </a:ext>
              </a:extLst>
            </p:cNvPr>
            <p:cNvSpPr>
              <a:spLocks noChangeShapeType="1"/>
            </p:cNvSpPr>
            <p:nvPr/>
          </p:nvSpPr>
          <p:spPr bwMode="auto">
            <a:xfrm flipH="1">
              <a:off x="3417" y="2029"/>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75" name="Line 1207">
              <a:extLst>
                <a:ext uri="{FF2B5EF4-FFF2-40B4-BE49-F238E27FC236}">
                  <a16:creationId xmlns:a16="http://schemas.microsoft.com/office/drawing/2014/main" id="{81957575-EC3C-E918-407D-51A0AA1E52DB}"/>
                </a:ext>
              </a:extLst>
            </p:cNvPr>
            <p:cNvSpPr>
              <a:spLocks noChangeShapeType="1"/>
            </p:cNvSpPr>
            <p:nvPr/>
          </p:nvSpPr>
          <p:spPr bwMode="auto">
            <a:xfrm flipH="1">
              <a:off x="3417" y="2029"/>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76" name="Line 1208">
              <a:extLst>
                <a:ext uri="{FF2B5EF4-FFF2-40B4-BE49-F238E27FC236}">
                  <a16:creationId xmlns:a16="http://schemas.microsoft.com/office/drawing/2014/main" id="{5E2CC148-6177-52D0-AAFB-E83A79AE7961}"/>
                </a:ext>
              </a:extLst>
            </p:cNvPr>
            <p:cNvSpPr>
              <a:spLocks noChangeShapeType="1"/>
            </p:cNvSpPr>
            <p:nvPr/>
          </p:nvSpPr>
          <p:spPr bwMode="auto">
            <a:xfrm flipH="1">
              <a:off x="3410" y="2032"/>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77" name="Freeform 1209">
              <a:extLst>
                <a:ext uri="{FF2B5EF4-FFF2-40B4-BE49-F238E27FC236}">
                  <a16:creationId xmlns:a16="http://schemas.microsoft.com/office/drawing/2014/main" id="{1432FD9C-F83D-39C8-4301-21AF052D2FD2}"/>
                </a:ext>
              </a:extLst>
            </p:cNvPr>
            <p:cNvSpPr>
              <a:spLocks/>
            </p:cNvSpPr>
            <p:nvPr/>
          </p:nvSpPr>
          <p:spPr bwMode="auto">
            <a:xfrm>
              <a:off x="3420" y="2026"/>
              <a:ext cx="17" cy="17"/>
            </a:xfrm>
            <a:custGeom>
              <a:avLst/>
              <a:gdLst>
                <a:gd name="T0" fmla="*/ 0 w 17"/>
                <a:gd name="T1" fmla="*/ 16 h 17"/>
                <a:gd name="T2" fmla="*/ 16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78" name="Line 1210">
              <a:extLst>
                <a:ext uri="{FF2B5EF4-FFF2-40B4-BE49-F238E27FC236}">
                  <a16:creationId xmlns:a16="http://schemas.microsoft.com/office/drawing/2014/main" id="{9A9253D2-47DD-0951-8F2F-434A49507048}"/>
                </a:ext>
              </a:extLst>
            </p:cNvPr>
            <p:cNvSpPr>
              <a:spLocks noChangeShapeType="1"/>
            </p:cNvSpPr>
            <p:nvPr/>
          </p:nvSpPr>
          <p:spPr bwMode="auto">
            <a:xfrm flipH="1">
              <a:off x="3318" y="2015"/>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79" name="Line 1211">
              <a:extLst>
                <a:ext uri="{FF2B5EF4-FFF2-40B4-BE49-F238E27FC236}">
                  <a16:creationId xmlns:a16="http://schemas.microsoft.com/office/drawing/2014/main" id="{28764348-A1DE-7D10-7577-872DB445C55B}"/>
                </a:ext>
              </a:extLst>
            </p:cNvPr>
            <p:cNvSpPr>
              <a:spLocks noChangeShapeType="1"/>
            </p:cNvSpPr>
            <p:nvPr/>
          </p:nvSpPr>
          <p:spPr bwMode="auto">
            <a:xfrm>
              <a:off x="3306" y="2012"/>
              <a:ext cx="12" cy="0"/>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80" name="Line 1212">
              <a:extLst>
                <a:ext uri="{FF2B5EF4-FFF2-40B4-BE49-F238E27FC236}">
                  <a16:creationId xmlns:a16="http://schemas.microsoft.com/office/drawing/2014/main" id="{7B31414C-1D1B-DB73-3D2C-99F9BEFECC38}"/>
                </a:ext>
              </a:extLst>
            </p:cNvPr>
            <p:cNvSpPr>
              <a:spLocks noChangeShapeType="1"/>
            </p:cNvSpPr>
            <p:nvPr/>
          </p:nvSpPr>
          <p:spPr bwMode="auto">
            <a:xfrm flipH="1">
              <a:off x="3318" y="2020"/>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81" name="Line 1213">
              <a:extLst>
                <a:ext uri="{FF2B5EF4-FFF2-40B4-BE49-F238E27FC236}">
                  <a16:creationId xmlns:a16="http://schemas.microsoft.com/office/drawing/2014/main" id="{A0E659D9-A362-4D29-2A9F-63D33D29787F}"/>
                </a:ext>
              </a:extLst>
            </p:cNvPr>
            <p:cNvSpPr>
              <a:spLocks noChangeShapeType="1"/>
            </p:cNvSpPr>
            <p:nvPr/>
          </p:nvSpPr>
          <p:spPr bwMode="auto">
            <a:xfrm>
              <a:off x="3333" y="2029"/>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82" name="Freeform 1214">
              <a:extLst>
                <a:ext uri="{FF2B5EF4-FFF2-40B4-BE49-F238E27FC236}">
                  <a16:creationId xmlns:a16="http://schemas.microsoft.com/office/drawing/2014/main" id="{9677C924-8D64-6496-BB00-EF2E7EDC0107}"/>
                </a:ext>
              </a:extLst>
            </p:cNvPr>
            <p:cNvSpPr>
              <a:spLocks/>
            </p:cNvSpPr>
            <p:nvPr/>
          </p:nvSpPr>
          <p:spPr bwMode="auto">
            <a:xfrm>
              <a:off x="3306" y="2012"/>
              <a:ext cx="17" cy="17"/>
            </a:xfrm>
            <a:custGeom>
              <a:avLst/>
              <a:gdLst>
                <a:gd name="T0" fmla="*/ 16 w 17"/>
                <a:gd name="T1" fmla="*/ 16 h 17"/>
                <a:gd name="T2" fmla="*/ 1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1"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83" name="Freeform 1215">
              <a:extLst>
                <a:ext uri="{FF2B5EF4-FFF2-40B4-BE49-F238E27FC236}">
                  <a16:creationId xmlns:a16="http://schemas.microsoft.com/office/drawing/2014/main" id="{807767BC-F9F8-83FB-1FCB-F5C810D31F20}"/>
                </a:ext>
              </a:extLst>
            </p:cNvPr>
            <p:cNvSpPr>
              <a:spLocks/>
            </p:cNvSpPr>
            <p:nvPr/>
          </p:nvSpPr>
          <p:spPr bwMode="auto">
            <a:xfrm>
              <a:off x="3330" y="2026"/>
              <a:ext cx="17" cy="17"/>
            </a:xfrm>
            <a:custGeom>
              <a:avLst/>
              <a:gdLst>
                <a:gd name="T0" fmla="*/ 0 w 17"/>
                <a:gd name="T1" fmla="*/ 0 h 17"/>
                <a:gd name="T2" fmla="*/ 0 w 17"/>
                <a:gd name="T3" fmla="*/ 16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0" y="16"/>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184" name="Line 1216">
              <a:extLst>
                <a:ext uri="{FF2B5EF4-FFF2-40B4-BE49-F238E27FC236}">
                  <a16:creationId xmlns:a16="http://schemas.microsoft.com/office/drawing/2014/main" id="{DF3DDAD2-0B84-8F7E-CDDE-8A43B5C9F215}"/>
                </a:ext>
              </a:extLst>
            </p:cNvPr>
            <p:cNvSpPr>
              <a:spLocks noChangeShapeType="1"/>
            </p:cNvSpPr>
            <p:nvPr/>
          </p:nvSpPr>
          <p:spPr bwMode="auto">
            <a:xfrm>
              <a:off x="3422" y="1994"/>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85" name="Line 1217">
              <a:extLst>
                <a:ext uri="{FF2B5EF4-FFF2-40B4-BE49-F238E27FC236}">
                  <a16:creationId xmlns:a16="http://schemas.microsoft.com/office/drawing/2014/main" id="{C7F274AD-D669-0C6C-893D-32AEE68C9316}"/>
                </a:ext>
              </a:extLst>
            </p:cNvPr>
            <p:cNvSpPr>
              <a:spLocks noChangeShapeType="1"/>
            </p:cNvSpPr>
            <p:nvPr/>
          </p:nvSpPr>
          <p:spPr bwMode="auto">
            <a:xfrm flipV="1">
              <a:off x="3417" y="1985"/>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86" name="Line 1218">
              <a:extLst>
                <a:ext uri="{FF2B5EF4-FFF2-40B4-BE49-F238E27FC236}">
                  <a16:creationId xmlns:a16="http://schemas.microsoft.com/office/drawing/2014/main" id="{B7BB16AD-83D4-8ADD-AE35-D3124C00CF6A}"/>
                </a:ext>
              </a:extLst>
            </p:cNvPr>
            <p:cNvSpPr>
              <a:spLocks noChangeShapeType="1"/>
            </p:cNvSpPr>
            <p:nvPr/>
          </p:nvSpPr>
          <p:spPr bwMode="auto">
            <a:xfrm flipV="1">
              <a:off x="3318" y="1992"/>
              <a:ext cx="0" cy="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87" name="Line 1219">
              <a:extLst>
                <a:ext uri="{FF2B5EF4-FFF2-40B4-BE49-F238E27FC236}">
                  <a16:creationId xmlns:a16="http://schemas.microsoft.com/office/drawing/2014/main" id="{0B2BC1E3-4CA6-D7D2-317F-5DFA20B8E628}"/>
                </a:ext>
              </a:extLst>
            </p:cNvPr>
            <p:cNvSpPr>
              <a:spLocks noChangeShapeType="1"/>
            </p:cNvSpPr>
            <p:nvPr/>
          </p:nvSpPr>
          <p:spPr bwMode="auto">
            <a:xfrm flipV="1">
              <a:off x="3330" y="1986"/>
              <a:ext cx="0" cy="4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88" name="Line 1220">
              <a:extLst>
                <a:ext uri="{FF2B5EF4-FFF2-40B4-BE49-F238E27FC236}">
                  <a16:creationId xmlns:a16="http://schemas.microsoft.com/office/drawing/2014/main" id="{7EC2A5F8-0B1D-6E4D-A190-58EAB4CE6F19}"/>
                </a:ext>
              </a:extLst>
            </p:cNvPr>
            <p:cNvSpPr>
              <a:spLocks noChangeShapeType="1"/>
            </p:cNvSpPr>
            <p:nvPr/>
          </p:nvSpPr>
          <p:spPr bwMode="auto">
            <a:xfrm flipH="1">
              <a:off x="3208" y="2008"/>
              <a:ext cx="5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89" name="Line 1221">
              <a:extLst>
                <a:ext uri="{FF2B5EF4-FFF2-40B4-BE49-F238E27FC236}">
                  <a16:creationId xmlns:a16="http://schemas.microsoft.com/office/drawing/2014/main" id="{D3A4CA71-71B0-B62E-303E-C46AACFBA2F9}"/>
                </a:ext>
              </a:extLst>
            </p:cNvPr>
            <p:cNvSpPr>
              <a:spLocks noChangeShapeType="1"/>
            </p:cNvSpPr>
            <p:nvPr/>
          </p:nvSpPr>
          <p:spPr bwMode="auto">
            <a:xfrm flipH="1">
              <a:off x="3260" y="1933"/>
              <a:ext cx="90" cy="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90" name="Line 1222">
              <a:extLst>
                <a:ext uri="{FF2B5EF4-FFF2-40B4-BE49-F238E27FC236}">
                  <a16:creationId xmlns:a16="http://schemas.microsoft.com/office/drawing/2014/main" id="{44F97928-1546-70C4-14FB-AC1CC263E755}"/>
                </a:ext>
              </a:extLst>
            </p:cNvPr>
            <p:cNvSpPr>
              <a:spLocks noChangeShapeType="1"/>
            </p:cNvSpPr>
            <p:nvPr/>
          </p:nvSpPr>
          <p:spPr bwMode="auto">
            <a:xfrm flipV="1">
              <a:off x="3417" y="1786"/>
              <a:ext cx="0" cy="4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91" name="Line 1223">
              <a:extLst>
                <a:ext uri="{FF2B5EF4-FFF2-40B4-BE49-F238E27FC236}">
                  <a16:creationId xmlns:a16="http://schemas.microsoft.com/office/drawing/2014/main" id="{0E72AC86-DE91-7022-9ACA-08A2173040FA}"/>
                </a:ext>
              </a:extLst>
            </p:cNvPr>
            <p:cNvSpPr>
              <a:spLocks noChangeShapeType="1"/>
            </p:cNvSpPr>
            <p:nvPr/>
          </p:nvSpPr>
          <p:spPr bwMode="auto">
            <a:xfrm>
              <a:off x="3410" y="1786"/>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92" name="Line 1224">
              <a:extLst>
                <a:ext uri="{FF2B5EF4-FFF2-40B4-BE49-F238E27FC236}">
                  <a16:creationId xmlns:a16="http://schemas.microsoft.com/office/drawing/2014/main" id="{0993B9E2-BDAA-8324-451C-C230E24EBC61}"/>
                </a:ext>
              </a:extLst>
            </p:cNvPr>
            <p:cNvSpPr>
              <a:spLocks noChangeShapeType="1"/>
            </p:cNvSpPr>
            <p:nvPr/>
          </p:nvSpPr>
          <p:spPr bwMode="auto">
            <a:xfrm>
              <a:off x="3410" y="1804"/>
              <a:ext cx="0" cy="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93" name="Line 1225">
              <a:extLst>
                <a:ext uri="{FF2B5EF4-FFF2-40B4-BE49-F238E27FC236}">
                  <a16:creationId xmlns:a16="http://schemas.microsoft.com/office/drawing/2014/main" id="{102DB373-1050-2F14-0728-20ABE9D6418E}"/>
                </a:ext>
              </a:extLst>
            </p:cNvPr>
            <p:cNvSpPr>
              <a:spLocks noChangeShapeType="1"/>
            </p:cNvSpPr>
            <p:nvPr/>
          </p:nvSpPr>
          <p:spPr bwMode="auto">
            <a:xfrm>
              <a:off x="3410" y="1768"/>
              <a:ext cx="0" cy="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94" name="Line 1226">
              <a:extLst>
                <a:ext uri="{FF2B5EF4-FFF2-40B4-BE49-F238E27FC236}">
                  <a16:creationId xmlns:a16="http://schemas.microsoft.com/office/drawing/2014/main" id="{F3DEBC97-CA53-E1CC-BE56-DD580EEEF795}"/>
                </a:ext>
              </a:extLst>
            </p:cNvPr>
            <p:cNvSpPr>
              <a:spLocks noChangeShapeType="1"/>
            </p:cNvSpPr>
            <p:nvPr/>
          </p:nvSpPr>
          <p:spPr bwMode="auto">
            <a:xfrm>
              <a:off x="3410" y="1820"/>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95" name="Line 1227">
              <a:extLst>
                <a:ext uri="{FF2B5EF4-FFF2-40B4-BE49-F238E27FC236}">
                  <a16:creationId xmlns:a16="http://schemas.microsoft.com/office/drawing/2014/main" id="{D92219C6-0D36-AC81-D1F4-02D089D65D5E}"/>
                </a:ext>
              </a:extLst>
            </p:cNvPr>
            <p:cNvSpPr>
              <a:spLocks noChangeShapeType="1"/>
            </p:cNvSpPr>
            <p:nvPr/>
          </p:nvSpPr>
          <p:spPr bwMode="auto">
            <a:xfrm>
              <a:off x="3417" y="1789"/>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96" name="Line 1228">
              <a:extLst>
                <a:ext uri="{FF2B5EF4-FFF2-40B4-BE49-F238E27FC236}">
                  <a16:creationId xmlns:a16="http://schemas.microsoft.com/office/drawing/2014/main" id="{CF1FADF3-80D7-3353-BC75-C15F220ACBAA}"/>
                </a:ext>
              </a:extLst>
            </p:cNvPr>
            <p:cNvSpPr>
              <a:spLocks noChangeShapeType="1"/>
            </p:cNvSpPr>
            <p:nvPr/>
          </p:nvSpPr>
          <p:spPr bwMode="auto">
            <a:xfrm>
              <a:off x="3417" y="1835"/>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97" name="Line 1229">
              <a:extLst>
                <a:ext uri="{FF2B5EF4-FFF2-40B4-BE49-F238E27FC236}">
                  <a16:creationId xmlns:a16="http://schemas.microsoft.com/office/drawing/2014/main" id="{DF6BAF74-5571-3D35-9F30-889D990B105C}"/>
                </a:ext>
              </a:extLst>
            </p:cNvPr>
            <p:cNvSpPr>
              <a:spLocks noChangeShapeType="1"/>
            </p:cNvSpPr>
            <p:nvPr/>
          </p:nvSpPr>
          <p:spPr bwMode="auto">
            <a:xfrm>
              <a:off x="3422" y="1792"/>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98" name="Line 1230">
              <a:extLst>
                <a:ext uri="{FF2B5EF4-FFF2-40B4-BE49-F238E27FC236}">
                  <a16:creationId xmlns:a16="http://schemas.microsoft.com/office/drawing/2014/main" id="{42F3D974-4CF1-FA5C-3B84-81595702CA25}"/>
                </a:ext>
              </a:extLst>
            </p:cNvPr>
            <p:cNvSpPr>
              <a:spLocks noChangeShapeType="1"/>
            </p:cNvSpPr>
            <p:nvPr/>
          </p:nvSpPr>
          <p:spPr bwMode="auto">
            <a:xfrm>
              <a:off x="3417" y="1789"/>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199" name="Line 1231">
              <a:extLst>
                <a:ext uri="{FF2B5EF4-FFF2-40B4-BE49-F238E27FC236}">
                  <a16:creationId xmlns:a16="http://schemas.microsoft.com/office/drawing/2014/main" id="{8AFABE4E-7D83-F821-5F28-B496F4117A09}"/>
                </a:ext>
              </a:extLst>
            </p:cNvPr>
            <p:cNvSpPr>
              <a:spLocks noChangeShapeType="1"/>
            </p:cNvSpPr>
            <p:nvPr/>
          </p:nvSpPr>
          <p:spPr bwMode="auto">
            <a:xfrm flipV="1">
              <a:off x="3422" y="1824"/>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00" name="Freeform 1232">
              <a:extLst>
                <a:ext uri="{FF2B5EF4-FFF2-40B4-BE49-F238E27FC236}">
                  <a16:creationId xmlns:a16="http://schemas.microsoft.com/office/drawing/2014/main" id="{98F83ED1-6BFD-D64C-93FE-8AC2007310C8}"/>
                </a:ext>
              </a:extLst>
            </p:cNvPr>
            <p:cNvSpPr>
              <a:spLocks/>
            </p:cNvSpPr>
            <p:nvPr/>
          </p:nvSpPr>
          <p:spPr bwMode="auto">
            <a:xfrm>
              <a:off x="3420" y="1832"/>
              <a:ext cx="17" cy="17"/>
            </a:xfrm>
            <a:custGeom>
              <a:avLst/>
              <a:gdLst>
                <a:gd name="T0" fmla="*/ 0 w 17"/>
                <a:gd name="T1" fmla="*/ 16 h 17"/>
                <a:gd name="T2" fmla="*/ 16 w 17"/>
                <a:gd name="T3" fmla="*/ 5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5"/>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201" name="Freeform 1233">
              <a:extLst>
                <a:ext uri="{FF2B5EF4-FFF2-40B4-BE49-F238E27FC236}">
                  <a16:creationId xmlns:a16="http://schemas.microsoft.com/office/drawing/2014/main" id="{36A52C28-B511-D542-F52A-D5CD073F8FF7}"/>
                </a:ext>
              </a:extLst>
            </p:cNvPr>
            <p:cNvSpPr>
              <a:spLocks/>
            </p:cNvSpPr>
            <p:nvPr/>
          </p:nvSpPr>
          <p:spPr bwMode="auto">
            <a:xfrm>
              <a:off x="3420" y="1789"/>
              <a:ext cx="17" cy="17"/>
            </a:xfrm>
            <a:custGeom>
              <a:avLst/>
              <a:gdLst>
                <a:gd name="T0" fmla="*/ 16 w 17"/>
                <a:gd name="T1" fmla="*/ 16 h 17"/>
                <a:gd name="T2" fmla="*/ 16 w 17"/>
                <a:gd name="T3" fmla="*/ 10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16" y="1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202" name="Freeform 1234">
              <a:extLst>
                <a:ext uri="{FF2B5EF4-FFF2-40B4-BE49-F238E27FC236}">
                  <a16:creationId xmlns:a16="http://schemas.microsoft.com/office/drawing/2014/main" id="{46E4C8E8-FC6B-F69B-B892-10C616444A2E}"/>
                </a:ext>
              </a:extLst>
            </p:cNvPr>
            <p:cNvSpPr>
              <a:spLocks/>
            </p:cNvSpPr>
            <p:nvPr/>
          </p:nvSpPr>
          <p:spPr bwMode="auto">
            <a:xfrm>
              <a:off x="3417" y="1835"/>
              <a:ext cx="17" cy="17"/>
            </a:xfrm>
            <a:custGeom>
              <a:avLst/>
              <a:gdLst>
                <a:gd name="T0" fmla="*/ 0 w 17"/>
                <a:gd name="T1" fmla="*/ 0 h 17"/>
                <a:gd name="T2" fmla="*/ 6 w 17"/>
                <a:gd name="T3" fmla="*/ 13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6" y="13"/>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203" name="Freeform 1235">
              <a:extLst>
                <a:ext uri="{FF2B5EF4-FFF2-40B4-BE49-F238E27FC236}">
                  <a16:creationId xmlns:a16="http://schemas.microsoft.com/office/drawing/2014/main" id="{1CEC2067-7267-08AD-732F-5B6993FECFE0}"/>
                </a:ext>
              </a:extLst>
            </p:cNvPr>
            <p:cNvSpPr>
              <a:spLocks/>
            </p:cNvSpPr>
            <p:nvPr/>
          </p:nvSpPr>
          <p:spPr bwMode="auto">
            <a:xfrm>
              <a:off x="3410" y="1835"/>
              <a:ext cx="17" cy="17"/>
            </a:xfrm>
            <a:custGeom>
              <a:avLst/>
              <a:gdLst>
                <a:gd name="T0" fmla="*/ 0 w 17"/>
                <a:gd name="T1" fmla="*/ 0 h 17"/>
                <a:gd name="T2" fmla="*/ 4 w 17"/>
                <a:gd name="T3" fmla="*/ 12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4" y="12"/>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204" name="Line 1236">
              <a:extLst>
                <a:ext uri="{FF2B5EF4-FFF2-40B4-BE49-F238E27FC236}">
                  <a16:creationId xmlns:a16="http://schemas.microsoft.com/office/drawing/2014/main" id="{C4FBB25D-2496-406F-E368-EF26F82515D3}"/>
                </a:ext>
              </a:extLst>
            </p:cNvPr>
            <p:cNvSpPr>
              <a:spLocks noChangeShapeType="1"/>
            </p:cNvSpPr>
            <p:nvPr/>
          </p:nvSpPr>
          <p:spPr bwMode="auto">
            <a:xfrm flipV="1">
              <a:off x="3350" y="1768"/>
              <a:ext cx="0" cy="4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05" name="Line 1237">
              <a:extLst>
                <a:ext uri="{FF2B5EF4-FFF2-40B4-BE49-F238E27FC236}">
                  <a16:creationId xmlns:a16="http://schemas.microsoft.com/office/drawing/2014/main" id="{485E9494-71B0-CE4F-6BF5-7C57F133337C}"/>
                </a:ext>
              </a:extLst>
            </p:cNvPr>
            <p:cNvSpPr>
              <a:spLocks noChangeShapeType="1"/>
            </p:cNvSpPr>
            <p:nvPr/>
          </p:nvSpPr>
          <p:spPr bwMode="auto">
            <a:xfrm>
              <a:off x="3288" y="1743"/>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06" name="Line 1238">
              <a:extLst>
                <a:ext uri="{FF2B5EF4-FFF2-40B4-BE49-F238E27FC236}">
                  <a16:creationId xmlns:a16="http://schemas.microsoft.com/office/drawing/2014/main" id="{F0D3F759-064A-13A1-9C1B-FFA02D783088}"/>
                </a:ext>
              </a:extLst>
            </p:cNvPr>
            <p:cNvSpPr>
              <a:spLocks noChangeShapeType="1"/>
            </p:cNvSpPr>
            <p:nvPr/>
          </p:nvSpPr>
          <p:spPr bwMode="auto">
            <a:xfrm flipH="1" flipV="1">
              <a:off x="3765" y="1872"/>
              <a:ext cx="29" cy="4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07" name="Freeform 1239">
              <a:extLst>
                <a:ext uri="{FF2B5EF4-FFF2-40B4-BE49-F238E27FC236}">
                  <a16:creationId xmlns:a16="http://schemas.microsoft.com/office/drawing/2014/main" id="{819A16DE-2E7A-B7E4-358E-AEC816791E96}"/>
                </a:ext>
              </a:extLst>
            </p:cNvPr>
            <p:cNvSpPr>
              <a:spLocks/>
            </p:cNvSpPr>
            <p:nvPr/>
          </p:nvSpPr>
          <p:spPr bwMode="auto">
            <a:xfrm>
              <a:off x="3781" y="1870"/>
              <a:ext cx="17" cy="17"/>
            </a:xfrm>
            <a:custGeom>
              <a:avLst/>
              <a:gdLst>
                <a:gd name="T0" fmla="*/ 16 w 17"/>
                <a:gd name="T1" fmla="*/ 16 h 17"/>
                <a:gd name="T2" fmla="*/ 16 w 17"/>
                <a:gd name="T3" fmla="*/ 4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16" y="4"/>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208" name="Line 1240">
              <a:extLst>
                <a:ext uri="{FF2B5EF4-FFF2-40B4-BE49-F238E27FC236}">
                  <a16:creationId xmlns:a16="http://schemas.microsoft.com/office/drawing/2014/main" id="{A0386BBB-2651-CB5C-616E-B2BBA4F4A8F3}"/>
                </a:ext>
              </a:extLst>
            </p:cNvPr>
            <p:cNvSpPr>
              <a:spLocks noChangeShapeType="1"/>
            </p:cNvSpPr>
            <p:nvPr/>
          </p:nvSpPr>
          <p:spPr bwMode="auto">
            <a:xfrm flipH="1" flipV="1">
              <a:off x="3785" y="1872"/>
              <a:ext cx="17" cy="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09" name="Line 1241">
              <a:extLst>
                <a:ext uri="{FF2B5EF4-FFF2-40B4-BE49-F238E27FC236}">
                  <a16:creationId xmlns:a16="http://schemas.microsoft.com/office/drawing/2014/main" id="{3D7960AB-1BA6-059E-019C-1833641B513F}"/>
                </a:ext>
              </a:extLst>
            </p:cNvPr>
            <p:cNvSpPr>
              <a:spLocks noChangeShapeType="1"/>
            </p:cNvSpPr>
            <p:nvPr/>
          </p:nvSpPr>
          <p:spPr bwMode="auto">
            <a:xfrm flipV="1">
              <a:off x="3771" y="1870"/>
              <a:ext cx="1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10" name="Line 1242">
              <a:extLst>
                <a:ext uri="{FF2B5EF4-FFF2-40B4-BE49-F238E27FC236}">
                  <a16:creationId xmlns:a16="http://schemas.microsoft.com/office/drawing/2014/main" id="{E6932C3F-B5DC-8D34-2DAB-B2EFA5E0DE4B}"/>
                </a:ext>
              </a:extLst>
            </p:cNvPr>
            <p:cNvSpPr>
              <a:spLocks noChangeShapeType="1"/>
            </p:cNvSpPr>
            <p:nvPr/>
          </p:nvSpPr>
          <p:spPr bwMode="auto">
            <a:xfrm flipH="1" flipV="1">
              <a:off x="3767" y="1870"/>
              <a:ext cx="29" cy="4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11" name="Line 1243">
              <a:extLst>
                <a:ext uri="{FF2B5EF4-FFF2-40B4-BE49-F238E27FC236}">
                  <a16:creationId xmlns:a16="http://schemas.microsoft.com/office/drawing/2014/main" id="{33E068FE-4CDF-A371-F5FC-996C46D4FA33}"/>
                </a:ext>
              </a:extLst>
            </p:cNvPr>
            <p:cNvSpPr>
              <a:spLocks noChangeShapeType="1"/>
            </p:cNvSpPr>
            <p:nvPr/>
          </p:nvSpPr>
          <p:spPr bwMode="auto">
            <a:xfrm flipV="1">
              <a:off x="3730" y="1870"/>
              <a:ext cx="16" cy="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12" name="Line 1244">
              <a:extLst>
                <a:ext uri="{FF2B5EF4-FFF2-40B4-BE49-F238E27FC236}">
                  <a16:creationId xmlns:a16="http://schemas.microsoft.com/office/drawing/2014/main" id="{ADAC205F-6925-89A3-C05A-91E95532C2CE}"/>
                </a:ext>
              </a:extLst>
            </p:cNvPr>
            <p:cNvSpPr>
              <a:spLocks noChangeShapeType="1"/>
            </p:cNvSpPr>
            <p:nvPr/>
          </p:nvSpPr>
          <p:spPr bwMode="auto">
            <a:xfrm>
              <a:off x="3648" y="1731"/>
              <a:ext cx="114" cy="162"/>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13" name="Line 1245">
              <a:extLst>
                <a:ext uri="{FF2B5EF4-FFF2-40B4-BE49-F238E27FC236}">
                  <a16:creationId xmlns:a16="http://schemas.microsoft.com/office/drawing/2014/main" id="{21D7B25A-97BD-7AB2-1333-5D57005AAC7D}"/>
                </a:ext>
              </a:extLst>
            </p:cNvPr>
            <p:cNvSpPr>
              <a:spLocks noChangeShapeType="1"/>
            </p:cNvSpPr>
            <p:nvPr/>
          </p:nvSpPr>
          <p:spPr bwMode="auto">
            <a:xfrm>
              <a:off x="3524" y="1714"/>
              <a:ext cx="90" cy="194"/>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14" name="Freeform 1246">
              <a:extLst>
                <a:ext uri="{FF2B5EF4-FFF2-40B4-BE49-F238E27FC236}">
                  <a16:creationId xmlns:a16="http://schemas.microsoft.com/office/drawing/2014/main" id="{C336ADEE-D637-A800-EA5F-9498BE663797}"/>
                </a:ext>
              </a:extLst>
            </p:cNvPr>
            <p:cNvSpPr>
              <a:spLocks/>
            </p:cNvSpPr>
            <p:nvPr/>
          </p:nvSpPr>
          <p:spPr bwMode="auto">
            <a:xfrm>
              <a:off x="3471" y="1841"/>
              <a:ext cx="68" cy="137"/>
            </a:xfrm>
            <a:custGeom>
              <a:avLst/>
              <a:gdLst>
                <a:gd name="T0" fmla="*/ 0 w 68"/>
                <a:gd name="T1" fmla="*/ 136 h 137"/>
                <a:gd name="T2" fmla="*/ 33 w 68"/>
                <a:gd name="T3" fmla="*/ 127 h 137"/>
                <a:gd name="T4" fmla="*/ 58 w 68"/>
                <a:gd name="T5" fmla="*/ 102 h 137"/>
                <a:gd name="T6" fmla="*/ 67 w 68"/>
                <a:gd name="T7" fmla="*/ 69 h 137"/>
                <a:gd name="T8" fmla="*/ 58 w 68"/>
                <a:gd name="T9" fmla="*/ 35 h 137"/>
                <a:gd name="T10" fmla="*/ 33 w 68"/>
                <a:gd name="T11" fmla="*/ 9 h 137"/>
                <a:gd name="T12" fmla="*/ 0 w 68"/>
                <a:gd name="T13" fmla="*/ 0 h 137"/>
                <a:gd name="T14" fmla="*/ 0 60000 65536"/>
                <a:gd name="T15" fmla="*/ 0 60000 65536"/>
                <a:gd name="T16" fmla="*/ 0 60000 65536"/>
                <a:gd name="T17" fmla="*/ 0 60000 65536"/>
                <a:gd name="T18" fmla="*/ 0 60000 65536"/>
                <a:gd name="T19" fmla="*/ 0 60000 65536"/>
                <a:gd name="T20" fmla="*/ 0 60000 65536"/>
                <a:gd name="T21" fmla="*/ 0 w 68"/>
                <a:gd name="T22" fmla="*/ 0 h 137"/>
                <a:gd name="T23" fmla="*/ 68 w 68"/>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37">
                  <a:moveTo>
                    <a:pt x="0" y="136"/>
                  </a:moveTo>
                  <a:lnTo>
                    <a:pt x="33" y="127"/>
                  </a:lnTo>
                  <a:lnTo>
                    <a:pt x="58" y="102"/>
                  </a:lnTo>
                  <a:lnTo>
                    <a:pt x="67" y="69"/>
                  </a:lnTo>
                  <a:lnTo>
                    <a:pt x="58" y="35"/>
                  </a:lnTo>
                  <a:lnTo>
                    <a:pt x="33" y="9"/>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215" name="Line 1247">
              <a:extLst>
                <a:ext uri="{FF2B5EF4-FFF2-40B4-BE49-F238E27FC236}">
                  <a16:creationId xmlns:a16="http://schemas.microsoft.com/office/drawing/2014/main" id="{806C0A90-5545-7C22-0AB4-F636596E8A91}"/>
                </a:ext>
              </a:extLst>
            </p:cNvPr>
            <p:cNvSpPr>
              <a:spLocks noChangeShapeType="1"/>
            </p:cNvSpPr>
            <p:nvPr/>
          </p:nvSpPr>
          <p:spPr bwMode="auto">
            <a:xfrm flipH="1" flipV="1">
              <a:off x="3614" y="1908"/>
              <a:ext cx="14" cy="6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16" name="Freeform 1248">
              <a:extLst>
                <a:ext uri="{FF2B5EF4-FFF2-40B4-BE49-F238E27FC236}">
                  <a16:creationId xmlns:a16="http://schemas.microsoft.com/office/drawing/2014/main" id="{6B08C5D6-4615-49DF-A575-5FFEC4EEAFA1}"/>
                </a:ext>
              </a:extLst>
            </p:cNvPr>
            <p:cNvSpPr>
              <a:spLocks/>
            </p:cNvSpPr>
            <p:nvPr/>
          </p:nvSpPr>
          <p:spPr bwMode="auto">
            <a:xfrm>
              <a:off x="3436" y="1994"/>
              <a:ext cx="17" cy="17"/>
            </a:xfrm>
            <a:custGeom>
              <a:avLst/>
              <a:gdLst>
                <a:gd name="T0" fmla="*/ 16 w 17"/>
                <a:gd name="T1" fmla="*/ 16 h 17"/>
                <a:gd name="T2" fmla="*/ 16 w 17"/>
                <a:gd name="T3" fmla="*/ 5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16" y="5"/>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217" name="Freeform 1249">
              <a:extLst>
                <a:ext uri="{FF2B5EF4-FFF2-40B4-BE49-F238E27FC236}">
                  <a16:creationId xmlns:a16="http://schemas.microsoft.com/office/drawing/2014/main" id="{73095C20-B9DB-9626-2B4B-6CD2C58BEC82}"/>
                </a:ext>
              </a:extLst>
            </p:cNvPr>
            <p:cNvSpPr>
              <a:spLocks/>
            </p:cNvSpPr>
            <p:nvPr/>
          </p:nvSpPr>
          <p:spPr bwMode="auto">
            <a:xfrm>
              <a:off x="3436" y="1994"/>
              <a:ext cx="17" cy="17"/>
            </a:xfrm>
            <a:custGeom>
              <a:avLst/>
              <a:gdLst>
                <a:gd name="T0" fmla="*/ 16 w 17"/>
                <a:gd name="T1" fmla="*/ 16 h 17"/>
                <a:gd name="T2" fmla="*/ 16 w 17"/>
                <a:gd name="T3" fmla="*/ 5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16" y="5"/>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218" name="Freeform 1250">
              <a:extLst>
                <a:ext uri="{FF2B5EF4-FFF2-40B4-BE49-F238E27FC236}">
                  <a16:creationId xmlns:a16="http://schemas.microsoft.com/office/drawing/2014/main" id="{94506DAB-2C65-89A1-27CC-3F79F4589590}"/>
                </a:ext>
              </a:extLst>
            </p:cNvPr>
            <p:cNvSpPr>
              <a:spLocks/>
            </p:cNvSpPr>
            <p:nvPr/>
          </p:nvSpPr>
          <p:spPr bwMode="auto">
            <a:xfrm>
              <a:off x="3436" y="2017"/>
              <a:ext cx="17" cy="17"/>
            </a:xfrm>
            <a:custGeom>
              <a:avLst/>
              <a:gdLst>
                <a:gd name="T0" fmla="*/ 0 w 17"/>
                <a:gd name="T1" fmla="*/ 16 h 17"/>
                <a:gd name="T2" fmla="*/ 16 w 17"/>
                <a:gd name="T3" fmla="*/ 5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5"/>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219" name="Line 1251">
              <a:extLst>
                <a:ext uri="{FF2B5EF4-FFF2-40B4-BE49-F238E27FC236}">
                  <a16:creationId xmlns:a16="http://schemas.microsoft.com/office/drawing/2014/main" id="{40C681A9-54FA-738D-44B0-825E4AEB6149}"/>
                </a:ext>
              </a:extLst>
            </p:cNvPr>
            <p:cNvSpPr>
              <a:spLocks noChangeShapeType="1"/>
            </p:cNvSpPr>
            <p:nvPr/>
          </p:nvSpPr>
          <p:spPr bwMode="auto">
            <a:xfrm>
              <a:off x="3437" y="1997"/>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20" name="Line 1252">
              <a:extLst>
                <a:ext uri="{FF2B5EF4-FFF2-40B4-BE49-F238E27FC236}">
                  <a16:creationId xmlns:a16="http://schemas.microsoft.com/office/drawing/2014/main" id="{2F8F0FAD-3C88-4880-451C-3211F2A70EA4}"/>
                </a:ext>
              </a:extLst>
            </p:cNvPr>
            <p:cNvSpPr>
              <a:spLocks noChangeShapeType="1"/>
            </p:cNvSpPr>
            <p:nvPr/>
          </p:nvSpPr>
          <p:spPr bwMode="auto">
            <a:xfrm>
              <a:off x="3756" y="1920"/>
              <a:ext cx="17" cy="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21" name="Line 1253">
              <a:extLst>
                <a:ext uri="{FF2B5EF4-FFF2-40B4-BE49-F238E27FC236}">
                  <a16:creationId xmlns:a16="http://schemas.microsoft.com/office/drawing/2014/main" id="{68079E88-F0BB-973B-C08C-8D7944C07415}"/>
                </a:ext>
              </a:extLst>
            </p:cNvPr>
            <p:cNvSpPr>
              <a:spLocks noChangeShapeType="1"/>
            </p:cNvSpPr>
            <p:nvPr/>
          </p:nvSpPr>
          <p:spPr bwMode="auto">
            <a:xfrm flipH="1">
              <a:off x="3773" y="1901"/>
              <a:ext cx="12"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22" name="Line 1254">
              <a:extLst>
                <a:ext uri="{FF2B5EF4-FFF2-40B4-BE49-F238E27FC236}">
                  <a16:creationId xmlns:a16="http://schemas.microsoft.com/office/drawing/2014/main" id="{56D33DB8-ACD1-C100-AB69-C4E8C0FC9A38}"/>
                </a:ext>
              </a:extLst>
            </p:cNvPr>
            <p:cNvSpPr>
              <a:spLocks noChangeShapeType="1"/>
            </p:cNvSpPr>
            <p:nvPr/>
          </p:nvSpPr>
          <p:spPr bwMode="auto">
            <a:xfrm flipH="1">
              <a:off x="3761" y="1884"/>
              <a:ext cx="12"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23" name="Line 1255">
              <a:extLst>
                <a:ext uri="{FF2B5EF4-FFF2-40B4-BE49-F238E27FC236}">
                  <a16:creationId xmlns:a16="http://schemas.microsoft.com/office/drawing/2014/main" id="{0E2B95E9-5A8D-A2B8-17EC-00896D582369}"/>
                </a:ext>
              </a:extLst>
            </p:cNvPr>
            <p:cNvSpPr>
              <a:spLocks noChangeShapeType="1"/>
            </p:cNvSpPr>
            <p:nvPr/>
          </p:nvSpPr>
          <p:spPr bwMode="auto">
            <a:xfrm flipH="1" flipV="1">
              <a:off x="3742" y="1908"/>
              <a:ext cx="1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24" name="Line 1256">
              <a:extLst>
                <a:ext uri="{FF2B5EF4-FFF2-40B4-BE49-F238E27FC236}">
                  <a16:creationId xmlns:a16="http://schemas.microsoft.com/office/drawing/2014/main" id="{92545365-E3A5-31E1-B6AD-582880A0020A}"/>
                </a:ext>
              </a:extLst>
            </p:cNvPr>
            <p:cNvSpPr>
              <a:spLocks noChangeShapeType="1"/>
            </p:cNvSpPr>
            <p:nvPr/>
          </p:nvSpPr>
          <p:spPr bwMode="auto">
            <a:xfrm flipH="1">
              <a:off x="3794" y="1911"/>
              <a:ext cx="2" cy="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25" name="Line 1257">
              <a:extLst>
                <a:ext uri="{FF2B5EF4-FFF2-40B4-BE49-F238E27FC236}">
                  <a16:creationId xmlns:a16="http://schemas.microsoft.com/office/drawing/2014/main" id="{B30260A2-059F-F699-928E-58B71383FA2D}"/>
                </a:ext>
              </a:extLst>
            </p:cNvPr>
            <p:cNvSpPr>
              <a:spLocks noChangeShapeType="1"/>
            </p:cNvSpPr>
            <p:nvPr/>
          </p:nvSpPr>
          <p:spPr bwMode="auto">
            <a:xfrm>
              <a:off x="3752" y="1922"/>
              <a:ext cx="1" cy="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26" name="Line 1258">
              <a:extLst>
                <a:ext uri="{FF2B5EF4-FFF2-40B4-BE49-F238E27FC236}">
                  <a16:creationId xmlns:a16="http://schemas.microsoft.com/office/drawing/2014/main" id="{F669FFDC-9CE0-C8B6-890C-99917A92AA1D}"/>
                </a:ext>
              </a:extLst>
            </p:cNvPr>
            <p:cNvSpPr>
              <a:spLocks noChangeShapeType="1"/>
            </p:cNvSpPr>
            <p:nvPr/>
          </p:nvSpPr>
          <p:spPr bwMode="auto">
            <a:xfrm>
              <a:off x="3779" y="1904"/>
              <a:ext cx="3" cy="0"/>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27" name="Line 1259">
              <a:extLst>
                <a:ext uri="{FF2B5EF4-FFF2-40B4-BE49-F238E27FC236}">
                  <a16:creationId xmlns:a16="http://schemas.microsoft.com/office/drawing/2014/main" id="{65772314-8817-4EA3-56EA-95D57B6207B2}"/>
                </a:ext>
              </a:extLst>
            </p:cNvPr>
            <p:cNvSpPr>
              <a:spLocks noChangeShapeType="1"/>
            </p:cNvSpPr>
            <p:nvPr/>
          </p:nvSpPr>
          <p:spPr bwMode="auto">
            <a:xfrm>
              <a:off x="3742" y="1907"/>
              <a:ext cx="11" cy="1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28" name="Line 1260">
              <a:extLst>
                <a:ext uri="{FF2B5EF4-FFF2-40B4-BE49-F238E27FC236}">
                  <a16:creationId xmlns:a16="http://schemas.microsoft.com/office/drawing/2014/main" id="{6F8F86FD-AE1D-19B4-66DE-48D2BE772D7E}"/>
                </a:ext>
              </a:extLst>
            </p:cNvPr>
            <p:cNvSpPr>
              <a:spLocks noChangeShapeType="1"/>
            </p:cNvSpPr>
            <p:nvPr/>
          </p:nvSpPr>
          <p:spPr bwMode="auto">
            <a:xfrm flipV="1">
              <a:off x="3770" y="1887"/>
              <a:ext cx="1" cy="3"/>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29" name="Line 1261">
              <a:extLst>
                <a:ext uri="{FF2B5EF4-FFF2-40B4-BE49-F238E27FC236}">
                  <a16:creationId xmlns:a16="http://schemas.microsoft.com/office/drawing/2014/main" id="{5A3C4FC6-71DA-95DC-2008-556D06E61773}"/>
                </a:ext>
              </a:extLst>
            </p:cNvPr>
            <p:cNvSpPr>
              <a:spLocks noChangeShapeType="1"/>
            </p:cNvSpPr>
            <p:nvPr/>
          </p:nvSpPr>
          <p:spPr bwMode="auto">
            <a:xfrm flipH="1">
              <a:off x="3742" y="1884"/>
              <a:ext cx="33" cy="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30" name="Line 1262">
              <a:extLst>
                <a:ext uri="{FF2B5EF4-FFF2-40B4-BE49-F238E27FC236}">
                  <a16:creationId xmlns:a16="http://schemas.microsoft.com/office/drawing/2014/main" id="{E757AD76-9FB2-449E-0121-CED82A849B86}"/>
                </a:ext>
              </a:extLst>
            </p:cNvPr>
            <p:cNvSpPr>
              <a:spLocks noChangeShapeType="1"/>
            </p:cNvSpPr>
            <p:nvPr/>
          </p:nvSpPr>
          <p:spPr bwMode="auto">
            <a:xfrm flipH="1">
              <a:off x="3753" y="1901"/>
              <a:ext cx="32" cy="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31" name="Line 1263">
              <a:extLst>
                <a:ext uri="{FF2B5EF4-FFF2-40B4-BE49-F238E27FC236}">
                  <a16:creationId xmlns:a16="http://schemas.microsoft.com/office/drawing/2014/main" id="{98073284-3E30-218C-5C4E-40E9987463BE}"/>
                </a:ext>
              </a:extLst>
            </p:cNvPr>
            <p:cNvSpPr>
              <a:spLocks noChangeShapeType="1"/>
            </p:cNvSpPr>
            <p:nvPr/>
          </p:nvSpPr>
          <p:spPr bwMode="auto">
            <a:xfrm flipH="1" flipV="1">
              <a:off x="3785" y="1878"/>
              <a:ext cx="11"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32" name="Freeform 1264">
              <a:extLst>
                <a:ext uri="{FF2B5EF4-FFF2-40B4-BE49-F238E27FC236}">
                  <a16:creationId xmlns:a16="http://schemas.microsoft.com/office/drawing/2014/main" id="{245D2FB6-3D79-449C-9802-076A66958913}"/>
                </a:ext>
              </a:extLst>
            </p:cNvPr>
            <p:cNvSpPr>
              <a:spLocks/>
            </p:cNvSpPr>
            <p:nvPr/>
          </p:nvSpPr>
          <p:spPr bwMode="auto">
            <a:xfrm>
              <a:off x="3796" y="1893"/>
              <a:ext cx="17" cy="17"/>
            </a:xfrm>
            <a:custGeom>
              <a:avLst/>
              <a:gdLst>
                <a:gd name="T0" fmla="*/ 16 w 17"/>
                <a:gd name="T1" fmla="*/ 16 h 17"/>
                <a:gd name="T2" fmla="*/ 16 w 17"/>
                <a:gd name="T3" fmla="*/ 4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16" y="4"/>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233" name="Line 1265">
              <a:extLst>
                <a:ext uri="{FF2B5EF4-FFF2-40B4-BE49-F238E27FC236}">
                  <a16:creationId xmlns:a16="http://schemas.microsoft.com/office/drawing/2014/main" id="{DCB6362D-9DFB-3C5A-5F2E-C2182969827C}"/>
                </a:ext>
              </a:extLst>
            </p:cNvPr>
            <p:cNvSpPr>
              <a:spLocks noChangeShapeType="1"/>
            </p:cNvSpPr>
            <p:nvPr/>
          </p:nvSpPr>
          <p:spPr bwMode="auto">
            <a:xfrm flipV="1">
              <a:off x="3776" y="1878"/>
              <a:ext cx="9"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34" name="Line 1266">
              <a:extLst>
                <a:ext uri="{FF2B5EF4-FFF2-40B4-BE49-F238E27FC236}">
                  <a16:creationId xmlns:a16="http://schemas.microsoft.com/office/drawing/2014/main" id="{833964B5-0AE7-C194-8669-37A964680CFB}"/>
                </a:ext>
              </a:extLst>
            </p:cNvPr>
            <p:cNvSpPr>
              <a:spLocks noChangeShapeType="1"/>
            </p:cNvSpPr>
            <p:nvPr/>
          </p:nvSpPr>
          <p:spPr bwMode="auto">
            <a:xfrm flipV="1">
              <a:off x="3787" y="1893"/>
              <a:ext cx="9"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35" name="Line 1267">
              <a:extLst>
                <a:ext uri="{FF2B5EF4-FFF2-40B4-BE49-F238E27FC236}">
                  <a16:creationId xmlns:a16="http://schemas.microsoft.com/office/drawing/2014/main" id="{0CCAB4AC-58D4-76E0-0AB3-D1CCFB610DBD}"/>
                </a:ext>
              </a:extLst>
            </p:cNvPr>
            <p:cNvSpPr>
              <a:spLocks noChangeShapeType="1"/>
            </p:cNvSpPr>
            <p:nvPr/>
          </p:nvSpPr>
          <p:spPr bwMode="auto">
            <a:xfrm flipV="1">
              <a:off x="3793" y="1901"/>
              <a:ext cx="9"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36" name="Line 1268">
              <a:extLst>
                <a:ext uri="{FF2B5EF4-FFF2-40B4-BE49-F238E27FC236}">
                  <a16:creationId xmlns:a16="http://schemas.microsoft.com/office/drawing/2014/main" id="{738F934F-101E-A543-3D7F-AE58F4451E99}"/>
                </a:ext>
              </a:extLst>
            </p:cNvPr>
            <p:cNvSpPr>
              <a:spLocks noChangeShapeType="1"/>
            </p:cNvSpPr>
            <p:nvPr/>
          </p:nvSpPr>
          <p:spPr bwMode="auto">
            <a:xfrm flipH="1" flipV="1">
              <a:off x="3788" y="1933"/>
              <a:ext cx="9" cy="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37" name="Line 1269">
              <a:extLst>
                <a:ext uri="{FF2B5EF4-FFF2-40B4-BE49-F238E27FC236}">
                  <a16:creationId xmlns:a16="http://schemas.microsoft.com/office/drawing/2014/main" id="{54D1803B-8110-C923-EDB3-CA3D76F79189}"/>
                </a:ext>
              </a:extLst>
            </p:cNvPr>
            <p:cNvSpPr>
              <a:spLocks noChangeShapeType="1"/>
            </p:cNvSpPr>
            <p:nvPr/>
          </p:nvSpPr>
          <p:spPr bwMode="auto">
            <a:xfrm flipH="1" flipV="1">
              <a:off x="3773" y="1943"/>
              <a:ext cx="5"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38" name="Line 1270">
              <a:extLst>
                <a:ext uri="{FF2B5EF4-FFF2-40B4-BE49-F238E27FC236}">
                  <a16:creationId xmlns:a16="http://schemas.microsoft.com/office/drawing/2014/main" id="{F2ED85DC-6A34-1D44-5812-2D2C3BA4ED77}"/>
                </a:ext>
              </a:extLst>
            </p:cNvPr>
            <p:cNvSpPr>
              <a:spLocks noChangeShapeType="1"/>
            </p:cNvSpPr>
            <p:nvPr/>
          </p:nvSpPr>
          <p:spPr bwMode="auto">
            <a:xfrm>
              <a:off x="3730" y="1882"/>
              <a:ext cx="16" cy="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39" name="Line 1271">
              <a:extLst>
                <a:ext uri="{FF2B5EF4-FFF2-40B4-BE49-F238E27FC236}">
                  <a16:creationId xmlns:a16="http://schemas.microsoft.com/office/drawing/2014/main" id="{D8242F68-C349-DD53-D2D9-8C19C3C3EBA9}"/>
                </a:ext>
              </a:extLst>
            </p:cNvPr>
            <p:cNvSpPr>
              <a:spLocks noChangeShapeType="1"/>
            </p:cNvSpPr>
            <p:nvPr/>
          </p:nvSpPr>
          <p:spPr bwMode="auto">
            <a:xfrm flipH="1" flipV="1">
              <a:off x="3633" y="1716"/>
              <a:ext cx="15"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40" name="Line 1272">
              <a:extLst>
                <a:ext uri="{FF2B5EF4-FFF2-40B4-BE49-F238E27FC236}">
                  <a16:creationId xmlns:a16="http://schemas.microsoft.com/office/drawing/2014/main" id="{D36516C6-B77A-5A3E-0036-50480675139D}"/>
                </a:ext>
              </a:extLst>
            </p:cNvPr>
            <p:cNvSpPr>
              <a:spLocks noChangeShapeType="1"/>
            </p:cNvSpPr>
            <p:nvPr/>
          </p:nvSpPr>
          <p:spPr bwMode="auto">
            <a:xfrm>
              <a:off x="3437" y="1801"/>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41" name="Freeform 1273">
              <a:extLst>
                <a:ext uri="{FF2B5EF4-FFF2-40B4-BE49-F238E27FC236}">
                  <a16:creationId xmlns:a16="http://schemas.microsoft.com/office/drawing/2014/main" id="{74BF7C35-A9E1-812C-6757-471944413BAB}"/>
                </a:ext>
              </a:extLst>
            </p:cNvPr>
            <p:cNvSpPr>
              <a:spLocks/>
            </p:cNvSpPr>
            <p:nvPr/>
          </p:nvSpPr>
          <p:spPr bwMode="auto">
            <a:xfrm>
              <a:off x="3436" y="1821"/>
              <a:ext cx="17" cy="17"/>
            </a:xfrm>
            <a:custGeom>
              <a:avLst/>
              <a:gdLst>
                <a:gd name="T0" fmla="*/ 0 w 17"/>
                <a:gd name="T1" fmla="*/ 16 h 17"/>
                <a:gd name="T2" fmla="*/ 16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242" name="Freeform 1274">
              <a:extLst>
                <a:ext uri="{FF2B5EF4-FFF2-40B4-BE49-F238E27FC236}">
                  <a16:creationId xmlns:a16="http://schemas.microsoft.com/office/drawing/2014/main" id="{E21F5288-52E8-653C-7450-E96ADDF36335}"/>
                </a:ext>
              </a:extLst>
            </p:cNvPr>
            <p:cNvSpPr>
              <a:spLocks/>
            </p:cNvSpPr>
            <p:nvPr/>
          </p:nvSpPr>
          <p:spPr bwMode="auto">
            <a:xfrm>
              <a:off x="3436" y="1821"/>
              <a:ext cx="17" cy="17"/>
            </a:xfrm>
            <a:custGeom>
              <a:avLst/>
              <a:gdLst>
                <a:gd name="T0" fmla="*/ 0 w 17"/>
                <a:gd name="T1" fmla="*/ 16 h 17"/>
                <a:gd name="T2" fmla="*/ 16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243" name="Freeform 1275">
              <a:extLst>
                <a:ext uri="{FF2B5EF4-FFF2-40B4-BE49-F238E27FC236}">
                  <a16:creationId xmlns:a16="http://schemas.microsoft.com/office/drawing/2014/main" id="{58584802-5825-C783-8F29-64025353923A}"/>
                </a:ext>
              </a:extLst>
            </p:cNvPr>
            <p:cNvSpPr>
              <a:spLocks/>
            </p:cNvSpPr>
            <p:nvPr/>
          </p:nvSpPr>
          <p:spPr bwMode="auto">
            <a:xfrm>
              <a:off x="3436" y="1800"/>
              <a:ext cx="17" cy="17"/>
            </a:xfrm>
            <a:custGeom>
              <a:avLst/>
              <a:gdLst>
                <a:gd name="T0" fmla="*/ 16 w 17"/>
                <a:gd name="T1" fmla="*/ 16 h 17"/>
                <a:gd name="T2" fmla="*/ 16 w 17"/>
                <a:gd name="T3" fmla="*/ 0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244" name="Line 1276">
              <a:extLst>
                <a:ext uri="{FF2B5EF4-FFF2-40B4-BE49-F238E27FC236}">
                  <a16:creationId xmlns:a16="http://schemas.microsoft.com/office/drawing/2014/main" id="{5F1DD9BA-5F59-FAFF-84BD-9416D834B445}"/>
                </a:ext>
              </a:extLst>
            </p:cNvPr>
            <p:cNvSpPr>
              <a:spLocks noChangeShapeType="1"/>
            </p:cNvSpPr>
            <p:nvPr/>
          </p:nvSpPr>
          <p:spPr bwMode="auto">
            <a:xfrm flipH="1" flipV="1">
              <a:off x="2801" y="1012"/>
              <a:ext cx="13" cy="1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45" name="Line 1277">
              <a:extLst>
                <a:ext uri="{FF2B5EF4-FFF2-40B4-BE49-F238E27FC236}">
                  <a16:creationId xmlns:a16="http://schemas.microsoft.com/office/drawing/2014/main" id="{0E369365-DDF7-0E45-268F-59FA88A39704}"/>
                </a:ext>
              </a:extLst>
            </p:cNvPr>
            <p:cNvSpPr>
              <a:spLocks noChangeShapeType="1"/>
            </p:cNvSpPr>
            <p:nvPr/>
          </p:nvSpPr>
          <p:spPr bwMode="auto">
            <a:xfrm flipH="1" flipV="1">
              <a:off x="2810" y="1010"/>
              <a:ext cx="4" cy="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46" name="Line 1278">
              <a:extLst>
                <a:ext uri="{FF2B5EF4-FFF2-40B4-BE49-F238E27FC236}">
                  <a16:creationId xmlns:a16="http://schemas.microsoft.com/office/drawing/2014/main" id="{050F77C7-3EC1-8A95-89BC-E51292A1037D}"/>
                </a:ext>
              </a:extLst>
            </p:cNvPr>
            <p:cNvSpPr>
              <a:spLocks noChangeShapeType="1"/>
            </p:cNvSpPr>
            <p:nvPr/>
          </p:nvSpPr>
          <p:spPr bwMode="auto">
            <a:xfrm flipH="1" flipV="1">
              <a:off x="3535" y="1021"/>
              <a:ext cx="4"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47" name="Line 1279">
              <a:extLst>
                <a:ext uri="{FF2B5EF4-FFF2-40B4-BE49-F238E27FC236}">
                  <a16:creationId xmlns:a16="http://schemas.microsoft.com/office/drawing/2014/main" id="{3F5EE95D-DAFC-4229-C1E5-84762202DCB3}"/>
                </a:ext>
              </a:extLst>
            </p:cNvPr>
            <p:cNvSpPr>
              <a:spLocks noChangeShapeType="1"/>
            </p:cNvSpPr>
            <p:nvPr/>
          </p:nvSpPr>
          <p:spPr bwMode="auto">
            <a:xfrm flipH="1" flipV="1">
              <a:off x="3419" y="1021"/>
              <a:ext cx="1" cy="1"/>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48" name="Line 1280">
              <a:extLst>
                <a:ext uri="{FF2B5EF4-FFF2-40B4-BE49-F238E27FC236}">
                  <a16:creationId xmlns:a16="http://schemas.microsoft.com/office/drawing/2014/main" id="{2709E7C7-6004-14EC-00DE-9D75155B78F5}"/>
                </a:ext>
              </a:extLst>
            </p:cNvPr>
            <p:cNvSpPr>
              <a:spLocks noChangeShapeType="1"/>
            </p:cNvSpPr>
            <p:nvPr/>
          </p:nvSpPr>
          <p:spPr bwMode="auto">
            <a:xfrm flipH="1" flipV="1">
              <a:off x="2305" y="1021"/>
              <a:ext cx="7" cy="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49" name="Line 1281">
              <a:extLst>
                <a:ext uri="{FF2B5EF4-FFF2-40B4-BE49-F238E27FC236}">
                  <a16:creationId xmlns:a16="http://schemas.microsoft.com/office/drawing/2014/main" id="{99C31818-EEFC-EECF-DB1F-1781F62507F1}"/>
                </a:ext>
              </a:extLst>
            </p:cNvPr>
            <p:cNvSpPr>
              <a:spLocks noChangeShapeType="1"/>
            </p:cNvSpPr>
            <p:nvPr/>
          </p:nvSpPr>
          <p:spPr bwMode="auto">
            <a:xfrm flipH="1" flipV="1">
              <a:off x="2387" y="1103"/>
              <a:ext cx="6"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50" name="Line 1282">
              <a:extLst>
                <a:ext uri="{FF2B5EF4-FFF2-40B4-BE49-F238E27FC236}">
                  <a16:creationId xmlns:a16="http://schemas.microsoft.com/office/drawing/2014/main" id="{E5E04D1A-27D9-D2F7-62BA-DACCFB60A3E9}"/>
                </a:ext>
              </a:extLst>
            </p:cNvPr>
            <p:cNvSpPr>
              <a:spLocks noChangeShapeType="1"/>
            </p:cNvSpPr>
            <p:nvPr/>
          </p:nvSpPr>
          <p:spPr bwMode="auto">
            <a:xfrm flipV="1">
              <a:off x="2814" y="1010"/>
              <a:ext cx="0" cy="9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51" name="Line 1283">
              <a:extLst>
                <a:ext uri="{FF2B5EF4-FFF2-40B4-BE49-F238E27FC236}">
                  <a16:creationId xmlns:a16="http://schemas.microsoft.com/office/drawing/2014/main" id="{9A24B673-B9EA-7457-81C3-1A567BCECF56}"/>
                </a:ext>
              </a:extLst>
            </p:cNvPr>
            <p:cNvSpPr>
              <a:spLocks noChangeShapeType="1"/>
            </p:cNvSpPr>
            <p:nvPr/>
          </p:nvSpPr>
          <p:spPr bwMode="auto">
            <a:xfrm flipH="1" flipV="1">
              <a:off x="2219" y="1164"/>
              <a:ext cx="2" cy="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52" name="Line 1284">
              <a:extLst>
                <a:ext uri="{FF2B5EF4-FFF2-40B4-BE49-F238E27FC236}">
                  <a16:creationId xmlns:a16="http://schemas.microsoft.com/office/drawing/2014/main" id="{C11C2149-0DAD-3C4D-2E1E-46D65701CE24}"/>
                </a:ext>
              </a:extLst>
            </p:cNvPr>
            <p:cNvSpPr>
              <a:spLocks noChangeShapeType="1"/>
            </p:cNvSpPr>
            <p:nvPr/>
          </p:nvSpPr>
          <p:spPr bwMode="auto">
            <a:xfrm flipH="1" flipV="1">
              <a:off x="2219" y="740"/>
              <a:ext cx="12" cy="1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53" name="Line 1285">
              <a:extLst>
                <a:ext uri="{FF2B5EF4-FFF2-40B4-BE49-F238E27FC236}">
                  <a16:creationId xmlns:a16="http://schemas.microsoft.com/office/drawing/2014/main" id="{F14A4DBD-7413-17B2-03C7-DA7AE3E7C7B6}"/>
                </a:ext>
              </a:extLst>
            </p:cNvPr>
            <p:cNvSpPr>
              <a:spLocks noChangeShapeType="1"/>
            </p:cNvSpPr>
            <p:nvPr/>
          </p:nvSpPr>
          <p:spPr bwMode="auto">
            <a:xfrm flipH="1" flipV="1">
              <a:off x="2224" y="730"/>
              <a:ext cx="7" cy="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54" name="Line 1286">
              <a:extLst>
                <a:ext uri="{FF2B5EF4-FFF2-40B4-BE49-F238E27FC236}">
                  <a16:creationId xmlns:a16="http://schemas.microsoft.com/office/drawing/2014/main" id="{32D4C855-E22B-CA96-486B-488AC9CDF7BF}"/>
                </a:ext>
              </a:extLst>
            </p:cNvPr>
            <p:cNvSpPr>
              <a:spLocks noChangeShapeType="1"/>
            </p:cNvSpPr>
            <p:nvPr/>
          </p:nvSpPr>
          <p:spPr bwMode="auto">
            <a:xfrm>
              <a:off x="3539" y="1021"/>
              <a:ext cx="0" cy="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55" name="Line 1287">
              <a:extLst>
                <a:ext uri="{FF2B5EF4-FFF2-40B4-BE49-F238E27FC236}">
                  <a16:creationId xmlns:a16="http://schemas.microsoft.com/office/drawing/2014/main" id="{FD06C990-CE06-582A-F4E7-E0FEA1DBE0B3}"/>
                </a:ext>
              </a:extLst>
            </p:cNvPr>
            <p:cNvSpPr>
              <a:spLocks noChangeShapeType="1"/>
            </p:cNvSpPr>
            <p:nvPr/>
          </p:nvSpPr>
          <p:spPr bwMode="auto">
            <a:xfrm>
              <a:off x="2285" y="1021"/>
              <a:ext cx="0" cy="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56" name="Line 1288">
              <a:extLst>
                <a:ext uri="{FF2B5EF4-FFF2-40B4-BE49-F238E27FC236}">
                  <a16:creationId xmlns:a16="http://schemas.microsoft.com/office/drawing/2014/main" id="{62EA8A5B-27E2-5250-B393-BD76F2C6C2B0}"/>
                </a:ext>
              </a:extLst>
            </p:cNvPr>
            <p:cNvSpPr>
              <a:spLocks noChangeShapeType="1"/>
            </p:cNvSpPr>
            <p:nvPr/>
          </p:nvSpPr>
          <p:spPr bwMode="auto">
            <a:xfrm flipV="1">
              <a:off x="3607" y="732"/>
              <a:ext cx="0" cy="43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57" name="Line 1289">
              <a:extLst>
                <a:ext uri="{FF2B5EF4-FFF2-40B4-BE49-F238E27FC236}">
                  <a16:creationId xmlns:a16="http://schemas.microsoft.com/office/drawing/2014/main" id="{FDE88B56-B986-479F-A317-9B1C4FA35730}"/>
                </a:ext>
              </a:extLst>
            </p:cNvPr>
            <p:cNvSpPr>
              <a:spLocks noChangeShapeType="1"/>
            </p:cNvSpPr>
            <p:nvPr/>
          </p:nvSpPr>
          <p:spPr bwMode="auto">
            <a:xfrm flipV="1">
              <a:off x="2219" y="732"/>
              <a:ext cx="0" cy="43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58" name="Line 1290">
              <a:extLst>
                <a:ext uri="{FF2B5EF4-FFF2-40B4-BE49-F238E27FC236}">
                  <a16:creationId xmlns:a16="http://schemas.microsoft.com/office/drawing/2014/main" id="{F9862E35-5648-42C7-D7D3-A4348078515D}"/>
                </a:ext>
              </a:extLst>
            </p:cNvPr>
            <p:cNvSpPr>
              <a:spLocks noChangeShapeType="1"/>
            </p:cNvSpPr>
            <p:nvPr/>
          </p:nvSpPr>
          <p:spPr bwMode="auto">
            <a:xfrm flipV="1">
              <a:off x="3024" y="1010"/>
              <a:ext cx="0" cy="2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59" name="Line 1291">
              <a:extLst>
                <a:ext uri="{FF2B5EF4-FFF2-40B4-BE49-F238E27FC236}">
                  <a16:creationId xmlns:a16="http://schemas.microsoft.com/office/drawing/2014/main" id="{DB6161FF-562F-5845-CF82-74B63EBA9D78}"/>
                </a:ext>
              </a:extLst>
            </p:cNvPr>
            <p:cNvSpPr>
              <a:spLocks noChangeShapeType="1"/>
            </p:cNvSpPr>
            <p:nvPr/>
          </p:nvSpPr>
          <p:spPr bwMode="auto">
            <a:xfrm>
              <a:off x="3010" y="1010"/>
              <a:ext cx="0" cy="36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60" name="Line 1292">
              <a:extLst>
                <a:ext uri="{FF2B5EF4-FFF2-40B4-BE49-F238E27FC236}">
                  <a16:creationId xmlns:a16="http://schemas.microsoft.com/office/drawing/2014/main" id="{F8AEA1A2-1615-D9A6-4E83-DDA1334B533F}"/>
                </a:ext>
              </a:extLst>
            </p:cNvPr>
            <p:cNvSpPr>
              <a:spLocks noChangeShapeType="1"/>
            </p:cNvSpPr>
            <p:nvPr/>
          </p:nvSpPr>
          <p:spPr bwMode="auto">
            <a:xfrm>
              <a:off x="2801" y="1010"/>
              <a:ext cx="0" cy="9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61" name="Line 1293">
              <a:extLst>
                <a:ext uri="{FF2B5EF4-FFF2-40B4-BE49-F238E27FC236}">
                  <a16:creationId xmlns:a16="http://schemas.microsoft.com/office/drawing/2014/main" id="{5EAB95CD-DFC0-13E4-955A-A7FF79DF412B}"/>
                </a:ext>
              </a:extLst>
            </p:cNvPr>
            <p:cNvSpPr>
              <a:spLocks noChangeShapeType="1"/>
            </p:cNvSpPr>
            <p:nvPr/>
          </p:nvSpPr>
          <p:spPr bwMode="auto">
            <a:xfrm flipV="1">
              <a:off x="2550" y="1045"/>
              <a:ext cx="0" cy="30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62" name="Line 1294">
              <a:extLst>
                <a:ext uri="{FF2B5EF4-FFF2-40B4-BE49-F238E27FC236}">
                  <a16:creationId xmlns:a16="http://schemas.microsoft.com/office/drawing/2014/main" id="{C5A868C3-F7F4-3251-2CE5-67CF9D8A84ED}"/>
                </a:ext>
              </a:extLst>
            </p:cNvPr>
            <p:cNvSpPr>
              <a:spLocks noChangeShapeType="1"/>
            </p:cNvSpPr>
            <p:nvPr/>
          </p:nvSpPr>
          <p:spPr bwMode="auto">
            <a:xfrm>
              <a:off x="3274" y="1045"/>
              <a:ext cx="0" cy="30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63" name="Line 1295">
              <a:extLst>
                <a:ext uri="{FF2B5EF4-FFF2-40B4-BE49-F238E27FC236}">
                  <a16:creationId xmlns:a16="http://schemas.microsoft.com/office/drawing/2014/main" id="{631A65E5-BF24-9F8D-C1DB-35C72F776A30}"/>
                </a:ext>
              </a:extLst>
            </p:cNvPr>
            <p:cNvSpPr>
              <a:spLocks noChangeShapeType="1"/>
            </p:cNvSpPr>
            <p:nvPr/>
          </p:nvSpPr>
          <p:spPr bwMode="auto">
            <a:xfrm>
              <a:off x="2387" y="1021"/>
              <a:ext cx="0" cy="16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64" name="Line 1296">
              <a:extLst>
                <a:ext uri="{FF2B5EF4-FFF2-40B4-BE49-F238E27FC236}">
                  <a16:creationId xmlns:a16="http://schemas.microsoft.com/office/drawing/2014/main" id="{F68B47BD-5B98-F5A4-78CC-037110B78624}"/>
                </a:ext>
              </a:extLst>
            </p:cNvPr>
            <p:cNvSpPr>
              <a:spLocks noChangeShapeType="1"/>
            </p:cNvSpPr>
            <p:nvPr/>
          </p:nvSpPr>
          <p:spPr bwMode="auto">
            <a:xfrm>
              <a:off x="2312" y="1021"/>
              <a:ext cx="0" cy="16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65" name="Line 1297">
              <a:extLst>
                <a:ext uri="{FF2B5EF4-FFF2-40B4-BE49-F238E27FC236}">
                  <a16:creationId xmlns:a16="http://schemas.microsoft.com/office/drawing/2014/main" id="{A07CAFFF-D352-3F39-E98B-329BA723EA35}"/>
                </a:ext>
              </a:extLst>
            </p:cNvPr>
            <p:cNvSpPr>
              <a:spLocks noChangeShapeType="1"/>
            </p:cNvSpPr>
            <p:nvPr/>
          </p:nvSpPr>
          <p:spPr bwMode="auto">
            <a:xfrm>
              <a:off x="2414" y="1613"/>
              <a:ext cx="99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66" name="Line 1298">
              <a:extLst>
                <a:ext uri="{FF2B5EF4-FFF2-40B4-BE49-F238E27FC236}">
                  <a16:creationId xmlns:a16="http://schemas.microsoft.com/office/drawing/2014/main" id="{A736EAC4-4374-D9D8-FDFE-D55075FF053F}"/>
                </a:ext>
              </a:extLst>
            </p:cNvPr>
            <p:cNvSpPr>
              <a:spLocks noChangeShapeType="1"/>
            </p:cNvSpPr>
            <p:nvPr/>
          </p:nvSpPr>
          <p:spPr bwMode="auto">
            <a:xfrm>
              <a:off x="2679" y="1375"/>
              <a:ext cx="67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67" name="Line 1299">
              <a:extLst>
                <a:ext uri="{FF2B5EF4-FFF2-40B4-BE49-F238E27FC236}">
                  <a16:creationId xmlns:a16="http://schemas.microsoft.com/office/drawing/2014/main" id="{D13A5B7F-DB83-C784-B995-67E347E881E7}"/>
                </a:ext>
              </a:extLst>
            </p:cNvPr>
            <p:cNvSpPr>
              <a:spLocks noChangeShapeType="1"/>
            </p:cNvSpPr>
            <p:nvPr/>
          </p:nvSpPr>
          <p:spPr bwMode="auto">
            <a:xfrm>
              <a:off x="2675" y="1462"/>
              <a:ext cx="46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68" name="Line 1300">
              <a:extLst>
                <a:ext uri="{FF2B5EF4-FFF2-40B4-BE49-F238E27FC236}">
                  <a16:creationId xmlns:a16="http://schemas.microsoft.com/office/drawing/2014/main" id="{6B7E86EF-21B6-1B43-6DD0-6A3D78B743FB}"/>
                </a:ext>
              </a:extLst>
            </p:cNvPr>
            <p:cNvSpPr>
              <a:spLocks noChangeShapeType="1"/>
            </p:cNvSpPr>
            <p:nvPr/>
          </p:nvSpPr>
          <p:spPr bwMode="auto">
            <a:xfrm>
              <a:off x="2675" y="1508"/>
              <a:ext cx="46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69" name="Line 1301">
              <a:extLst>
                <a:ext uri="{FF2B5EF4-FFF2-40B4-BE49-F238E27FC236}">
                  <a16:creationId xmlns:a16="http://schemas.microsoft.com/office/drawing/2014/main" id="{A530992F-9D19-8093-5002-379713393FFB}"/>
                </a:ext>
              </a:extLst>
            </p:cNvPr>
            <p:cNvSpPr>
              <a:spLocks noChangeShapeType="1"/>
            </p:cNvSpPr>
            <p:nvPr/>
          </p:nvSpPr>
          <p:spPr bwMode="auto">
            <a:xfrm>
              <a:off x="2413" y="1575"/>
              <a:ext cx="10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70" name="Line 1302">
              <a:extLst>
                <a:ext uri="{FF2B5EF4-FFF2-40B4-BE49-F238E27FC236}">
                  <a16:creationId xmlns:a16="http://schemas.microsoft.com/office/drawing/2014/main" id="{9943B403-BB0E-E20D-8289-66E9196C082D}"/>
                </a:ext>
              </a:extLst>
            </p:cNvPr>
            <p:cNvSpPr>
              <a:spLocks noChangeShapeType="1"/>
            </p:cNvSpPr>
            <p:nvPr/>
          </p:nvSpPr>
          <p:spPr bwMode="auto">
            <a:xfrm>
              <a:off x="2350" y="1705"/>
              <a:ext cx="11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71" name="Line 1303">
              <a:extLst>
                <a:ext uri="{FF2B5EF4-FFF2-40B4-BE49-F238E27FC236}">
                  <a16:creationId xmlns:a16="http://schemas.microsoft.com/office/drawing/2014/main" id="{35BDA789-A6EF-8AEE-6DED-1C451CE0F4CC}"/>
                </a:ext>
              </a:extLst>
            </p:cNvPr>
            <p:cNvSpPr>
              <a:spLocks noChangeShapeType="1"/>
            </p:cNvSpPr>
            <p:nvPr/>
          </p:nvSpPr>
          <p:spPr bwMode="auto">
            <a:xfrm flipH="1" flipV="1">
              <a:off x="2675" y="1461"/>
              <a:ext cx="4" cy="1"/>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72" name="Line 1304">
              <a:extLst>
                <a:ext uri="{FF2B5EF4-FFF2-40B4-BE49-F238E27FC236}">
                  <a16:creationId xmlns:a16="http://schemas.microsoft.com/office/drawing/2014/main" id="{B86BDD27-29AD-6FF9-CFC7-9273DD7D50FD}"/>
                </a:ext>
              </a:extLst>
            </p:cNvPr>
            <p:cNvSpPr>
              <a:spLocks noChangeShapeType="1"/>
            </p:cNvSpPr>
            <p:nvPr/>
          </p:nvSpPr>
          <p:spPr bwMode="auto">
            <a:xfrm>
              <a:off x="2903" y="1375"/>
              <a:ext cx="0" cy="7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73" name="Line 1305">
              <a:extLst>
                <a:ext uri="{FF2B5EF4-FFF2-40B4-BE49-F238E27FC236}">
                  <a16:creationId xmlns:a16="http://schemas.microsoft.com/office/drawing/2014/main" id="{690C5F0F-981B-4849-4705-1649F25F7DA0}"/>
                </a:ext>
              </a:extLst>
            </p:cNvPr>
            <p:cNvSpPr>
              <a:spLocks noChangeShapeType="1"/>
            </p:cNvSpPr>
            <p:nvPr/>
          </p:nvSpPr>
          <p:spPr bwMode="auto">
            <a:xfrm>
              <a:off x="2921" y="1375"/>
              <a:ext cx="0" cy="7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74" name="Line 1306">
              <a:extLst>
                <a:ext uri="{FF2B5EF4-FFF2-40B4-BE49-F238E27FC236}">
                  <a16:creationId xmlns:a16="http://schemas.microsoft.com/office/drawing/2014/main" id="{CC51A124-93B5-6337-9270-93263545BBD7}"/>
                </a:ext>
              </a:extLst>
            </p:cNvPr>
            <p:cNvSpPr>
              <a:spLocks noChangeShapeType="1"/>
            </p:cNvSpPr>
            <p:nvPr/>
          </p:nvSpPr>
          <p:spPr bwMode="auto">
            <a:xfrm>
              <a:off x="2419" y="1277"/>
              <a:ext cx="0" cy="1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75" name="Line 1307">
              <a:extLst>
                <a:ext uri="{FF2B5EF4-FFF2-40B4-BE49-F238E27FC236}">
                  <a16:creationId xmlns:a16="http://schemas.microsoft.com/office/drawing/2014/main" id="{9D74096F-0DB7-2855-1D81-48204C81DFC2}"/>
                </a:ext>
              </a:extLst>
            </p:cNvPr>
            <p:cNvSpPr>
              <a:spLocks noChangeShapeType="1"/>
            </p:cNvSpPr>
            <p:nvPr/>
          </p:nvSpPr>
          <p:spPr bwMode="auto">
            <a:xfrm>
              <a:off x="2112" y="1195"/>
              <a:ext cx="0" cy="39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76" name="Line 1308">
              <a:extLst>
                <a:ext uri="{FF2B5EF4-FFF2-40B4-BE49-F238E27FC236}">
                  <a16:creationId xmlns:a16="http://schemas.microsoft.com/office/drawing/2014/main" id="{D77F83B0-5AD0-11C6-374A-C1F73F7265DA}"/>
                </a:ext>
              </a:extLst>
            </p:cNvPr>
            <p:cNvSpPr>
              <a:spLocks noChangeShapeType="1"/>
            </p:cNvSpPr>
            <p:nvPr/>
          </p:nvSpPr>
          <p:spPr bwMode="auto">
            <a:xfrm flipH="1" flipV="1">
              <a:off x="2646" y="1374"/>
              <a:ext cx="4" cy="1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77" name="Line 1309">
              <a:extLst>
                <a:ext uri="{FF2B5EF4-FFF2-40B4-BE49-F238E27FC236}">
                  <a16:creationId xmlns:a16="http://schemas.microsoft.com/office/drawing/2014/main" id="{0A802159-B4DC-6FBB-FC08-D2179DD17599}"/>
                </a:ext>
              </a:extLst>
            </p:cNvPr>
            <p:cNvSpPr>
              <a:spLocks noChangeShapeType="1"/>
            </p:cNvSpPr>
            <p:nvPr/>
          </p:nvSpPr>
          <p:spPr bwMode="auto">
            <a:xfrm flipH="1">
              <a:off x="2675" y="1374"/>
              <a:ext cx="4" cy="1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78" name="Freeform 1310">
              <a:extLst>
                <a:ext uri="{FF2B5EF4-FFF2-40B4-BE49-F238E27FC236}">
                  <a16:creationId xmlns:a16="http://schemas.microsoft.com/office/drawing/2014/main" id="{9CB5EA0C-C9BC-106C-6A0E-2B0190119FEE}"/>
                </a:ext>
              </a:extLst>
            </p:cNvPr>
            <p:cNvSpPr>
              <a:spLocks/>
            </p:cNvSpPr>
            <p:nvPr/>
          </p:nvSpPr>
          <p:spPr bwMode="auto">
            <a:xfrm>
              <a:off x="2651" y="1371"/>
              <a:ext cx="17" cy="19"/>
            </a:xfrm>
            <a:custGeom>
              <a:avLst/>
              <a:gdLst>
                <a:gd name="T0" fmla="*/ 16 w 17"/>
                <a:gd name="T1" fmla="*/ 0 h 19"/>
                <a:gd name="T2" fmla="*/ 16 w 17"/>
                <a:gd name="T3" fmla="*/ 0 h 19"/>
                <a:gd name="T4" fmla="*/ 16 w 17"/>
                <a:gd name="T5" fmla="*/ 0 h 19"/>
                <a:gd name="T6" fmla="*/ 16 w 17"/>
                <a:gd name="T7" fmla="*/ 0 h 19"/>
                <a:gd name="T8" fmla="*/ 16 w 17"/>
                <a:gd name="T9" fmla="*/ 1 h 19"/>
                <a:gd name="T10" fmla="*/ 16 w 17"/>
                <a:gd name="T11" fmla="*/ 1 h 19"/>
                <a:gd name="T12" fmla="*/ 16 w 17"/>
                <a:gd name="T13" fmla="*/ 1 h 19"/>
                <a:gd name="T14" fmla="*/ 16 w 17"/>
                <a:gd name="T15" fmla="*/ 1 h 19"/>
                <a:gd name="T16" fmla="*/ 16 w 17"/>
                <a:gd name="T17" fmla="*/ 3 h 19"/>
                <a:gd name="T18" fmla="*/ 16 w 17"/>
                <a:gd name="T19" fmla="*/ 3 h 19"/>
                <a:gd name="T20" fmla="*/ 16 w 17"/>
                <a:gd name="T21" fmla="*/ 3 h 19"/>
                <a:gd name="T22" fmla="*/ 16 w 17"/>
                <a:gd name="T23" fmla="*/ 4 h 19"/>
                <a:gd name="T24" fmla="*/ 16 w 17"/>
                <a:gd name="T25" fmla="*/ 4 h 19"/>
                <a:gd name="T26" fmla="*/ 0 w 17"/>
                <a:gd name="T27" fmla="*/ 6 h 19"/>
                <a:gd name="T28" fmla="*/ 0 w 17"/>
                <a:gd name="T29" fmla="*/ 6 h 19"/>
                <a:gd name="T30" fmla="*/ 0 w 17"/>
                <a:gd name="T31" fmla="*/ 7 h 19"/>
                <a:gd name="T32" fmla="*/ 0 w 17"/>
                <a:gd name="T33" fmla="*/ 7 h 19"/>
                <a:gd name="T34" fmla="*/ 0 w 17"/>
                <a:gd name="T35" fmla="*/ 9 h 19"/>
                <a:gd name="T36" fmla="*/ 0 w 17"/>
                <a:gd name="T37" fmla="*/ 9 h 19"/>
                <a:gd name="T38" fmla="*/ 0 w 17"/>
                <a:gd name="T39" fmla="*/ 10 h 19"/>
                <a:gd name="T40" fmla="*/ 0 w 17"/>
                <a:gd name="T41" fmla="*/ 12 h 19"/>
                <a:gd name="T42" fmla="*/ 0 w 17"/>
                <a:gd name="T43" fmla="*/ 13 h 19"/>
                <a:gd name="T44" fmla="*/ 0 w 17"/>
                <a:gd name="T45" fmla="*/ 15 h 19"/>
                <a:gd name="T46" fmla="*/ 0 w 17"/>
                <a:gd name="T47" fmla="*/ 16 h 19"/>
                <a:gd name="T48" fmla="*/ 0 w 17"/>
                <a:gd name="T49" fmla="*/ 16 h 19"/>
                <a:gd name="T50" fmla="*/ 0 w 17"/>
                <a:gd name="T51" fmla="*/ 18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19"/>
                <a:gd name="T80" fmla="*/ 17 w 17"/>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19">
                  <a:moveTo>
                    <a:pt x="16" y="0"/>
                  </a:moveTo>
                  <a:lnTo>
                    <a:pt x="16" y="0"/>
                  </a:lnTo>
                  <a:lnTo>
                    <a:pt x="16" y="1"/>
                  </a:lnTo>
                  <a:lnTo>
                    <a:pt x="16" y="3"/>
                  </a:lnTo>
                  <a:lnTo>
                    <a:pt x="16" y="4"/>
                  </a:lnTo>
                  <a:lnTo>
                    <a:pt x="0" y="6"/>
                  </a:lnTo>
                  <a:lnTo>
                    <a:pt x="0" y="7"/>
                  </a:lnTo>
                  <a:lnTo>
                    <a:pt x="0" y="9"/>
                  </a:lnTo>
                  <a:lnTo>
                    <a:pt x="0" y="10"/>
                  </a:lnTo>
                  <a:lnTo>
                    <a:pt x="0" y="12"/>
                  </a:lnTo>
                  <a:lnTo>
                    <a:pt x="0" y="13"/>
                  </a:lnTo>
                  <a:lnTo>
                    <a:pt x="0" y="15"/>
                  </a:lnTo>
                  <a:lnTo>
                    <a:pt x="0" y="16"/>
                  </a:lnTo>
                  <a:lnTo>
                    <a:pt x="0" y="1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279" name="Freeform 1311">
              <a:extLst>
                <a:ext uri="{FF2B5EF4-FFF2-40B4-BE49-F238E27FC236}">
                  <a16:creationId xmlns:a16="http://schemas.microsoft.com/office/drawing/2014/main" id="{09998F02-F923-5405-2CB2-B7D630A11D09}"/>
                </a:ext>
              </a:extLst>
            </p:cNvPr>
            <p:cNvSpPr>
              <a:spLocks/>
            </p:cNvSpPr>
            <p:nvPr/>
          </p:nvSpPr>
          <p:spPr bwMode="auto">
            <a:xfrm>
              <a:off x="2651" y="1393"/>
              <a:ext cx="24" cy="20"/>
            </a:xfrm>
            <a:custGeom>
              <a:avLst/>
              <a:gdLst>
                <a:gd name="T0" fmla="*/ 0 w 24"/>
                <a:gd name="T1" fmla="*/ 2 h 20"/>
                <a:gd name="T2" fmla="*/ 0 w 24"/>
                <a:gd name="T3" fmla="*/ 4 h 20"/>
                <a:gd name="T4" fmla="*/ 0 w 24"/>
                <a:gd name="T5" fmla="*/ 5 h 20"/>
                <a:gd name="T6" fmla="*/ 0 w 24"/>
                <a:gd name="T7" fmla="*/ 7 h 20"/>
                <a:gd name="T8" fmla="*/ 2 w 24"/>
                <a:gd name="T9" fmla="*/ 8 h 20"/>
                <a:gd name="T10" fmla="*/ 2 w 24"/>
                <a:gd name="T11" fmla="*/ 10 h 20"/>
                <a:gd name="T12" fmla="*/ 2 w 24"/>
                <a:gd name="T13" fmla="*/ 11 h 20"/>
                <a:gd name="T14" fmla="*/ 2 w 24"/>
                <a:gd name="T15" fmla="*/ 13 h 20"/>
                <a:gd name="T16" fmla="*/ 3 w 24"/>
                <a:gd name="T17" fmla="*/ 13 h 20"/>
                <a:gd name="T18" fmla="*/ 3 w 24"/>
                <a:gd name="T19" fmla="*/ 16 h 20"/>
                <a:gd name="T20" fmla="*/ 5 w 24"/>
                <a:gd name="T21" fmla="*/ 16 h 20"/>
                <a:gd name="T22" fmla="*/ 6 w 24"/>
                <a:gd name="T23" fmla="*/ 17 h 20"/>
                <a:gd name="T24" fmla="*/ 6 w 24"/>
                <a:gd name="T25" fmla="*/ 17 h 20"/>
                <a:gd name="T26" fmla="*/ 12 w 24"/>
                <a:gd name="T27" fmla="*/ 19 h 20"/>
                <a:gd name="T28" fmla="*/ 14 w 24"/>
                <a:gd name="T29" fmla="*/ 19 h 20"/>
                <a:gd name="T30" fmla="*/ 14 w 24"/>
                <a:gd name="T31" fmla="*/ 19 h 20"/>
                <a:gd name="T32" fmla="*/ 15 w 24"/>
                <a:gd name="T33" fmla="*/ 19 h 20"/>
                <a:gd name="T34" fmla="*/ 17 w 24"/>
                <a:gd name="T35" fmla="*/ 17 h 20"/>
                <a:gd name="T36" fmla="*/ 20 w 24"/>
                <a:gd name="T37" fmla="*/ 14 h 20"/>
                <a:gd name="T38" fmla="*/ 21 w 24"/>
                <a:gd name="T39" fmla="*/ 11 h 20"/>
                <a:gd name="T40" fmla="*/ 23 w 24"/>
                <a:gd name="T41" fmla="*/ 10 h 20"/>
                <a:gd name="T42" fmla="*/ 23 w 24"/>
                <a:gd name="T43" fmla="*/ 8 h 20"/>
                <a:gd name="T44" fmla="*/ 23 w 24"/>
                <a:gd name="T45" fmla="*/ 7 h 20"/>
                <a:gd name="T46" fmla="*/ 23 w 24"/>
                <a:gd name="T47" fmla="*/ 5 h 20"/>
                <a:gd name="T48" fmla="*/ 23 w 24"/>
                <a:gd name="T49" fmla="*/ 4 h 20"/>
                <a:gd name="T50" fmla="*/ 23 w 24"/>
                <a:gd name="T51" fmla="*/ 2 h 20"/>
                <a:gd name="T52" fmla="*/ 23 w 24"/>
                <a:gd name="T53" fmla="*/ 0 h 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
                <a:gd name="T82" fmla="*/ 0 h 20"/>
                <a:gd name="T83" fmla="*/ 24 w 24"/>
                <a:gd name="T84" fmla="*/ 20 h 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 h="20">
                  <a:moveTo>
                    <a:pt x="0" y="2"/>
                  </a:moveTo>
                  <a:lnTo>
                    <a:pt x="0" y="4"/>
                  </a:lnTo>
                  <a:lnTo>
                    <a:pt x="0" y="5"/>
                  </a:lnTo>
                  <a:lnTo>
                    <a:pt x="0" y="7"/>
                  </a:lnTo>
                  <a:lnTo>
                    <a:pt x="2" y="8"/>
                  </a:lnTo>
                  <a:lnTo>
                    <a:pt x="2" y="10"/>
                  </a:lnTo>
                  <a:lnTo>
                    <a:pt x="2" y="11"/>
                  </a:lnTo>
                  <a:lnTo>
                    <a:pt x="2" y="13"/>
                  </a:lnTo>
                  <a:lnTo>
                    <a:pt x="3" y="13"/>
                  </a:lnTo>
                  <a:lnTo>
                    <a:pt x="3" y="16"/>
                  </a:lnTo>
                  <a:lnTo>
                    <a:pt x="5" y="16"/>
                  </a:lnTo>
                  <a:lnTo>
                    <a:pt x="6" y="17"/>
                  </a:lnTo>
                  <a:lnTo>
                    <a:pt x="12" y="19"/>
                  </a:lnTo>
                  <a:lnTo>
                    <a:pt x="14" y="19"/>
                  </a:lnTo>
                  <a:lnTo>
                    <a:pt x="15" y="19"/>
                  </a:lnTo>
                  <a:lnTo>
                    <a:pt x="17" y="17"/>
                  </a:lnTo>
                  <a:lnTo>
                    <a:pt x="20" y="14"/>
                  </a:lnTo>
                  <a:lnTo>
                    <a:pt x="21" y="11"/>
                  </a:lnTo>
                  <a:lnTo>
                    <a:pt x="23" y="10"/>
                  </a:lnTo>
                  <a:lnTo>
                    <a:pt x="23" y="8"/>
                  </a:lnTo>
                  <a:lnTo>
                    <a:pt x="23" y="7"/>
                  </a:lnTo>
                  <a:lnTo>
                    <a:pt x="23" y="5"/>
                  </a:lnTo>
                  <a:lnTo>
                    <a:pt x="23" y="4"/>
                  </a:lnTo>
                  <a:lnTo>
                    <a:pt x="23" y="2"/>
                  </a:lnTo>
                  <a:lnTo>
                    <a:pt x="23"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280" name="Line 1312">
              <a:extLst>
                <a:ext uri="{FF2B5EF4-FFF2-40B4-BE49-F238E27FC236}">
                  <a16:creationId xmlns:a16="http://schemas.microsoft.com/office/drawing/2014/main" id="{969B60F3-704E-85D7-27B8-F8C8D3D813A2}"/>
                </a:ext>
              </a:extLst>
            </p:cNvPr>
            <p:cNvSpPr>
              <a:spLocks noChangeShapeType="1"/>
            </p:cNvSpPr>
            <p:nvPr/>
          </p:nvSpPr>
          <p:spPr bwMode="auto">
            <a:xfrm flipV="1">
              <a:off x="2476" y="1277"/>
              <a:ext cx="0" cy="18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81" name="Line 1313">
              <a:extLst>
                <a:ext uri="{FF2B5EF4-FFF2-40B4-BE49-F238E27FC236}">
                  <a16:creationId xmlns:a16="http://schemas.microsoft.com/office/drawing/2014/main" id="{EE6C3130-B192-0FF5-5288-98BAC932B363}"/>
                </a:ext>
              </a:extLst>
            </p:cNvPr>
            <p:cNvSpPr>
              <a:spLocks noChangeShapeType="1"/>
            </p:cNvSpPr>
            <p:nvPr/>
          </p:nvSpPr>
          <p:spPr bwMode="auto">
            <a:xfrm flipH="1">
              <a:off x="2399" y="1560"/>
              <a:ext cx="69"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82" name="Line 1314">
              <a:extLst>
                <a:ext uri="{FF2B5EF4-FFF2-40B4-BE49-F238E27FC236}">
                  <a16:creationId xmlns:a16="http://schemas.microsoft.com/office/drawing/2014/main" id="{2CD72B71-005D-561D-9027-56A4222D8461}"/>
                </a:ext>
              </a:extLst>
            </p:cNvPr>
            <p:cNvSpPr>
              <a:spLocks noChangeShapeType="1"/>
            </p:cNvSpPr>
            <p:nvPr/>
          </p:nvSpPr>
          <p:spPr bwMode="auto">
            <a:xfrm flipH="1">
              <a:off x="2182" y="1568"/>
              <a:ext cx="194" cy="136"/>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83" name="Line 1315">
              <a:extLst>
                <a:ext uri="{FF2B5EF4-FFF2-40B4-BE49-F238E27FC236}">
                  <a16:creationId xmlns:a16="http://schemas.microsoft.com/office/drawing/2014/main" id="{FA11BDD3-3A50-1442-05A8-DB90A2EA3D21}"/>
                </a:ext>
              </a:extLst>
            </p:cNvPr>
            <p:cNvSpPr>
              <a:spLocks noChangeShapeType="1"/>
            </p:cNvSpPr>
            <p:nvPr/>
          </p:nvSpPr>
          <p:spPr bwMode="auto">
            <a:xfrm flipH="1">
              <a:off x="2376" y="1560"/>
              <a:ext cx="23" cy="8"/>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84" name="Line 1316">
              <a:extLst>
                <a:ext uri="{FF2B5EF4-FFF2-40B4-BE49-F238E27FC236}">
                  <a16:creationId xmlns:a16="http://schemas.microsoft.com/office/drawing/2014/main" id="{0B74B475-B424-6D4D-4E2D-D6F40151BC5D}"/>
                </a:ext>
              </a:extLst>
            </p:cNvPr>
            <p:cNvSpPr>
              <a:spLocks noChangeShapeType="1"/>
            </p:cNvSpPr>
            <p:nvPr/>
          </p:nvSpPr>
          <p:spPr bwMode="auto">
            <a:xfrm flipH="1">
              <a:off x="2383" y="1575"/>
              <a:ext cx="14"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85" name="Line 1317">
              <a:extLst>
                <a:ext uri="{FF2B5EF4-FFF2-40B4-BE49-F238E27FC236}">
                  <a16:creationId xmlns:a16="http://schemas.microsoft.com/office/drawing/2014/main" id="{1F8A4FDD-6E06-B4B0-E4C9-6E65819D6205}"/>
                </a:ext>
              </a:extLst>
            </p:cNvPr>
            <p:cNvSpPr>
              <a:spLocks noChangeShapeType="1"/>
            </p:cNvSpPr>
            <p:nvPr/>
          </p:nvSpPr>
          <p:spPr bwMode="auto">
            <a:xfrm>
              <a:off x="2337" y="1690"/>
              <a:ext cx="68"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86" name="Line 1318">
              <a:extLst>
                <a:ext uri="{FF2B5EF4-FFF2-40B4-BE49-F238E27FC236}">
                  <a16:creationId xmlns:a16="http://schemas.microsoft.com/office/drawing/2014/main" id="{F069D4E6-28DA-E4C3-57C0-EDE64D457476}"/>
                </a:ext>
              </a:extLst>
            </p:cNvPr>
            <p:cNvSpPr>
              <a:spLocks noChangeShapeType="1"/>
            </p:cNvSpPr>
            <p:nvPr/>
          </p:nvSpPr>
          <p:spPr bwMode="auto">
            <a:xfrm>
              <a:off x="2399" y="1575"/>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87" name="Line 1319">
              <a:extLst>
                <a:ext uri="{FF2B5EF4-FFF2-40B4-BE49-F238E27FC236}">
                  <a16:creationId xmlns:a16="http://schemas.microsoft.com/office/drawing/2014/main" id="{601F5A1B-9DAF-3C2E-F22F-160C6F414158}"/>
                </a:ext>
              </a:extLst>
            </p:cNvPr>
            <p:cNvSpPr>
              <a:spLocks noChangeShapeType="1"/>
            </p:cNvSpPr>
            <p:nvPr/>
          </p:nvSpPr>
          <p:spPr bwMode="auto">
            <a:xfrm flipH="1">
              <a:off x="2337" y="1705"/>
              <a:ext cx="6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88" name="Line 1320">
              <a:extLst>
                <a:ext uri="{FF2B5EF4-FFF2-40B4-BE49-F238E27FC236}">
                  <a16:creationId xmlns:a16="http://schemas.microsoft.com/office/drawing/2014/main" id="{D2C99A7D-BF0A-AFB4-246E-C1B77995F841}"/>
                </a:ext>
              </a:extLst>
            </p:cNvPr>
            <p:cNvSpPr>
              <a:spLocks noChangeShapeType="1"/>
            </p:cNvSpPr>
            <p:nvPr/>
          </p:nvSpPr>
          <p:spPr bwMode="auto">
            <a:xfrm>
              <a:off x="2413" y="1575"/>
              <a:ext cx="0"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89" name="Line 1321">
              <a:extLst>
                <a:ext uri="{FF2B5EF4-FFF2-40B4-BE49-F238E27FC236}">
                  <a16:creationId xmlns:a16="http://schemas.microsoft.com/office/drawing/2014/main" id="{6EEFF438-808E-8756-6AB0-A2967F6E89DC}"/>
                </a:ext>
              </a:extLst>
            </p:cNvPr>
            <p:cNvSpPr>
              <a:spLocks noChangeShapeType="1"/>
            </p:cNvSpPr>
            <p:nvPr/>
          </p:nvSpPr>
          <p:spPr bwMode="auto">
            <a:xfrm>
              <a:off x="2395" y="1404"/>
              <a:ext cx="0" cy="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90" name="Line 1322">
              <a:extLst>
                <a:ext uri="{FF2B5EF4-FFF2-40B4-BE49-F238E27FC236}">
                  <a16:creationId xmlns:a16="http://schemas.microsoft.com/office/drawing/2014/main" id="{D7689164-3DB9-31C1-3EDC-FAE0B9073775}"/>
                </a:ext>
              </a:extLst>
            </p:cNvPr>
            <p:cNvSpPr>
              <a:spLocks noChangeShapeType="1"/>
            </p:cNvSpPr>
            <p:nvPr/>
          </p:nvSpPr>
          <p:spPr bwMode="auto">
            <a:xfrm flipV="1">
              <a:off x="2468" y="1540"/>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91" name="Line 1323">
              <a:extLst>
                <a:ext uri="{FF2B5EF4-FFF2-40B4-BE49-F238E27FC236}">
                  <a16:creationId xmlns:a16="http://schemas.microsoft.com/office/drawing/2014/main" id="{4F2842EF-3591-E6A9-2280-9F37EAEBC394}"/>
                </a:ext>
              </a:extLst>
            </p:cNvPr>
            <p:cNvSpPr>
              <a:spLocks noChangeShapeType="1"/>
            </p:cNvSpPr>
            <p:nvPr/>
          </p:nvSpPr>
          <p:spPr bwMode="auto">
            <a:xfrm flipV="1">
              <a:off x="2468" y="1500"/>
              <a:ext cx="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92" name="Line 1324">
              <a:extLst>
                <a:ext uri="{FF2B5EF4-FFF2-40B4-BE49-F238E27FC236}">
                  <a16:creationId xmlns:a16="http://schemas.microsoft.com/office/drawing/2014/main" id="{D52C158D-2D42-2C02-09AB-A11F08B39AF2}"/>
                </a:ext>
              </a:extLst>
            </p:cNvPr>
            <p:cNvSpPr>
              <a:spLocks noChangeShapeType="1"/>
            </p:cNvSpPr>
            <p:nvPr/>
          </p:nvSpPr>
          <p:spPr bwMode="auto">
            <a:xfrm>
              <a:off x="2537" y="1508"/>
              <a:ext cx="0" cy="6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93" name="Line 1325">
              <a:extLst>
                <a:ext uri="{FF2B5EF4-FFF2-40B4-BE49-F238E27FC236}">
                  <a16:creationId xmlns:a16="http://schemas.microsoft.com/office/drawing/2014/main" id="{D58D6A77-5907-C3B7-8561-7177A61A6A60}"/>
                </a:ext>
              </a:extLst>
            </p:cNvPr>
            <p:cNvSpPr>
              <a:spLocks noChangeShapeType="1"/>
            </p:cNvSpPr>
            <p:nvPr/>
          </p:nvSpPr>
          <p:spPr bwMode="auto">
            <a:xfrm>
              <a:off x="2468" y="1560"/>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94" name="Line 1326">
              <a:extLst>
                <a:ext uri="{FF2B5EF4-FFF2-40B4-BE49-F238E27FC236}">
                  <a16:creationId xmlns:a16="http://schemas.microsoft.com/office/drawing/2014/main" id="{1FDC1873-03A7-31A4-C47E-F3A10497D4EC}"/>
                </a:ext>
              </a:extLst>
            </p:cNvPr>
            <p:cNvSpPr>
              <a:spLocks noChangeShapeType="1"/>
            </p:cNvSpPr>
            <p:nvPr/>
          </p:nvSpPr>
          <p:spPr bwMode="auto">
            <a:xfrm>
              <a:off x="2537" y="1613"/>
              <a:ext cx="0" cy="9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95" name="Line 1327">
              <a:extLst>
                <a:ext uri="{FF2B5EF4-FFF2-40B4-BE49-F238E27FC236}">
                  <a16:creationId xmlns:a16="http://schemas.microsoft.com/office/drawing/2014/main" id="{564F3751-F3EF-4D47-2E6D-ACC068C2450B}"/>
                </a:ext>
              </a:extLst>
            </p:cNvPr>
            <p:cNvSpPr>
              <a:spLocks noChangeShapeType="1"/>
            </p:cNvSpPr>
            <p:nvPr/>
          </p:nvSpPr>
          <p:spPr bwMode="auto">
            <a:xfrm flipV="1">
              <a:off x="2476" y="1462"/>
              <a:ext cx="3"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96" name="Line 1328">
              <a:extLst>
                <a:ext uri="{FF2B5EF4-FFF2-40B4-BE49-F238E27FC236}">
                  <a16:creationId xmlns:a16="http://schemas.microsoft.com/office/drawing/2014/main" id="{09027C5D-BC1D-2310-5E76-5733422D9A14}"/>
                </a:ext>
              </a:extLst>
            </p:cNvPr>
            <p:cNvSpPr>
              <a:spLocks noChangeShapeType="1"/>
            </p:cNvSpPr>
            <p:nvPr/>
          </p:nvSpPr>
          <p:spPr bwMode="auto">
            <a:xfrm flipV="1">
              <a:off x="2646" y="1503"/>
              <a:ext cx="4"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97" name="Line 1329">
              <a:extLst>
                <a:ext uri="{FF2B5EF4-FFF2-40B4-BE49-F238E27FC236}">
                  <a16:creationId xmlns:a16="http://schemas.microsoft.com/office/drawing/2014/main" id="{FF3437BC-8E0B-3D00-B146-A9E89A32044E}"/>
                </a:ext>
              </a:extLst>
            </p:cNvPr>
            <p:cNvSpPr>
              <a:spLocks noChangeShapeType="1"/>
            </p:cNvSpPr>
            <p:nvPr/>
          </p:nvSpPr>
          <p:spPr bwMode="auto">
            <a:xfrm>
              <a:off x="2476" y="1462"/>
              <a:ext cx="1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98" name="Line 1330">
              <a:extLst>
                <a:ext uri="{FF2B5EF4-FFF2-40B4-BE49-F238E27FC236}">
                  <a16:creationId xmlns:a16="http://schemas.microsoft.com/office/drawing/2014/main" id="{D3068DCB-4172-84B8-D1C4-845AFECE5830}"/>
                </a:ext>
              </a:extLst>
            </p:cNvPr>
            <p:cNvSpPr>
              <a:spLocks noChangeShapeType="1"/>
            </p:cNvSpPr>
            <p:nvPr/>
          </p:nvSpPr>
          <p:spPr bwMode="auto">
            <a:xfrm>
              <a:off x="2476" y="1508"/>
              <a:ext cx="1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299" name="Line 1331">
              <a:extLst>
                <a:ext uri="{FF2B5EF4-FFF2-40B4-BE49-F238E27FC236}">
                  <a16:creationId xmlns:a16="http://schemas.microsoft.com/office/drawing/2014/main" id="{B2574245-D94B-2273-1BD7-E742BC33A588}"/>
                </a:ext>
              </a:extLst>
            </p:cNvPr>
            <p:cNvSpPr>
              <a:spLocks noChangeShapeType="1"/>
            </p:cNvSpPr>
            <p:nvPr/>
          </p:nvSpPr>
          <p:spPr bwMode="auto">
            <a:xfrm>
              <a:off x="2654" y="1520"/>
              <a:ext cx="1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00" name="Line 1332">
              <a:extLst>
                <a:ext uri="{FF2B5EF4-FFF2-40B4-BE49-F238E27FC236}">
                  <a16:creationId xmlns:a16="http://schemas.microsoft.com/office/drawing/2014/main" id="{4437BA9D-03F2-B69C-80E0-D4238414114A}"/>
                </a:ext>
              </a:extLst>
            </p:cNvPr>
            <p:cNvSpPr>
              <a:spLocks noChangeShapeType="1"/>
            </p:cNvSpPr>
            <p:nvPr/>
          </p:nvSpPr>
          <p:spPr bwMode="auto">
            <a:xfrm>
              <a:off x="2650" y="1516"/>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01" name="Line 1333">
              <a:extLst>
                <a:ext uri="{FF2B5EF4-FFF2-40B4-BE49-F238E27FC236}">
                  <a16:creationId xmlns:a16="http://schemas.microsoft.com/office/drawing/2014/main" id="{BA7CA5CC-D20B-D508-DE79-C9E7BF6CF9B0}"/>
                </a:ext>
              </a:extLst>
            </p:cNvPr>
            <p:cNvSpPr>
              <a:spLocks noChangeShapeType="1"/>
            </p:cNvSpPr>
            <p:nvPr/>
          </p:nvSpPr>
          <p:spPr bwMode="auto">
            <a:xfrm>
              <a:off x="2650" y="1516"/>
              <a:ext cx="4" cy="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02" name="Line 1334">
              <a:extLst>
                <a:ext uri="{FF2B5EF4-FFF2-40B4-BE49-F238E27FC236}">
                  <a16:creationId xmlns:a16="http://schemas.microsoft.com/office/drawing/2014/main" id="{125F3E4B-D50D-7003-31D1-2410C1E9B3EB}"/>
                </a:ext>
              </a:extLst>
            </p:cNvPr>
            <p:cNvSpPr>
              <a:spLocks noChangeShapeType="1"/>
            </p:cNvSpPr>
            <p:nvPr/>
          </p:nvSpPr>
          <p:spPr bwMode="auto">
            <a:xfrm flipV="1">
              <a:off x="2671" y="1516"/>
              <a:ext cx="4" cy="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03" name="Line 1335">
              <a:extLst>
                <a:ext uri="{FF2B5EF4-FFF2-40B4-BE49-F238E27FC236}">
                  <a16:creationId xmlns:a16="http://schemas.microsoft.com/office/drawing/2014/main" id="{898EB10B-0095-7273-9F92-A5DBA44E5267}"/>
                </a:ext>
              </a:extLst>
            </p:cNvPr>
            <p:cNvSpPr>
              <a:spLocks noChangeShapeType="1"/>
            </p:cNvSpPr>
            <p:nvPr/>
          </p:nvSpPr>
          <p:spPr bwMode="auto">
            <a:xfrm>
              <a:off x="2476" y="1462"/>
              <a:ext cx="0" cy="4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04" name="Line 1336">
              <a:extLst>
                <a:ext uri="{FF2B5EF4-FFF2-40B4-BE49-F238E27FC236}">
                  <a16:creationId xmlns:a16="http://schemas.microsoft.com/office/drawing/2014/main" id="{FA91ED46-227A-EEF9-7BB2-AED7C5E98290}"/>
                </a:ext>
              </a:extLst>
            </p:cNvPr>
            <p:cNvSpPr>
              <a:spLocks noChangeShapeType="1"/>
            </p:cNvSpPr>
            <p:nvPr/>
          </p:nvSpPr>
          <p:spPr bwMode="auto">
            <a:xfrm flipV="1">
              <a:off x="2923" y="1470"/>
              <a:ext cx="0" cy="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05" name="Line 1337">
              <a:extLst>
                <a:ext uri="{FF2B5EF4-FFF2-40B4-BE49-F238E27FC236}">
                  <a16:creationId xmlns:a16="http://schemas.microsoft.com/office/drawing/2014/main" id="{CD971B4B-F118-4B5D-F5FE-11BBD156D780}"/>
                </a:ext>
              </a:extLst>
            </p:cNvPr>
            <p:cNvSpPr>
              <a:spLocks noChangeShapeType="1"/>
            </p:cNvSpPr>
            <p:nvPr/>
          </p:nvSpPr>
          <p:spPr bwMode="auto">
            <a:xfrm flipV="1">
              <a:off x="2903" y="1470"/>
              <a:ext cx="0" cy="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06" name="Line 1338">
              <a:extLst>
                <a:ext uri="{FF2B5EF4-FFF2-40B4-BE49-F238E27FC236}">
                  <a16:creationId xmlns:a16="http://schemas.microsoft.com/office/drawing/2014/main" id="{80A030EC-7ECB-BE59-F913-8925957AD1BC}"/>
                </a:ext>
              </a:extLst>
            </p:cNvPr>
            <p:cNvSpPr>
              <a:spLocks noChangeShapeType="1"/>
            </p:cNvSpPr>
            <p:nvPr/>
          </p:nvSpPr>
          <p:spPr bwMode="auto">
            <a:xfrm>
              <a:off x="2903" y="1499"/>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07" name="Line 1339">
              <a:extLst>
                <a:ext uri="{FF2B5EF4-FFF2-40B4-BE49-F238E27FC236}">
                  <a16:creationId xmlns:a16="http://schemas.microsoft.com/office/drawing/2014/main" id="{0730F825-6CCD-42AA-7B70-6DCBA76C3C9C}"/>
                </a:ext>
              </a:extLst>
            </p:cNvPr>
            <p:cNvSpPr>
              <a:spLocks noChangeShapeType="1"/>
            </p:cNvSpPr>
            <p:nvPr/>
          </p:nvSpPr>
          <p:spPr bwMode="auto">
            <a:xfrm>
              <a:off x="2904" y="1500"/>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08" name="Line 1340">
              <a:extLst>
                <a:ext uri="{FF2B5EF4-FFF2-40B4-BE49-F238E27FC236}">
                  <a16:creationId xmlns:a16="http://schemas.microsoft.com/office/drawing/2014/main" id="{7792A431-B2E2-E28F-F2FF-8D534A92B295}"/>
                </a:ext>
              </a:extLst>
            </p:cNvPr>
            <p:cNvSpPr>
              <a:spLocks noChangeShapeType="1"/>
            </p:cNvSpPr>
            <p:nvPr/>
          </p:nvSpPr>
          <p:spPr bwMode="auto">
            <a:xfrm>
              <a:off x="2904" y="1426"/>
              <a:ext cx="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09" name="Line 1341">
              <a:extLst>
                <a:ext uri="{FF2B5EF4-FFF2-40B4-BE49-F238E27FC236}">
                  <a16:creationId xmlns:a16="http://schemas.microsoft.com/office/drawing/2014/main" id="{016A0646-2F1F-D606-D1C0-170C3F37CD74}"/>
                </a:ext>
              </a:extLst>
            </p:cNvPr>
            <p:cNvSpPr>
              <a:spLocks noChangeShapeType="1"/>
            </p:cNvSpPr>
            <p:nvPr/>
          </p:nvSpPr>
          <p:spPr bwMode="auto">
            <a:xfrm>
              <a:off x="2920" y="1426"/>
              <a:ext cx="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10" name="Line 1342">
              <a:extLst>
                <a:ext uri="{FF2B5EF4-FFF2-40B4-BE49-F238E27FC236}">
                  <a16:creationId xmlns:a16="http://schemas.microsoft.com/office/drawing/2014/main" id="{93878450-0AD4-FC01-F219-0ED29682D5F4}"/>
                </a:ext>
              </a:extLst>
            </p:cNvPr>
            <p:cNvSpPr>
              <a:spLocks noChangeShapeType="1"/>
            </p:cNvSpPr>
            <p:nvPr/>
          </p:nvSpPr>
          <p:spPr bwMode="auto">
            <a:xfrm flipV="1">
              <a:off x="2903" y="1462"/>
              <a:ext cx="0" cy="8"/>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11" name="Line 1343">
              <a:extLst>
                <a:ext uri="{FF2B5EF4-FFF2-40B4-BE49-F238E27FC236}">
                  <a16:creationId xmlns:a16="http://schemas.microsoft.com/office/drawing/2014/main" id="{2CE94623-70E2-46F2-C0D5-59BED6B42A2C}"/>
                </a:ext>
              </a:extLst>
            </p:cNvPr>
            <p:cNvSpPr>
              <a:spLocks noChangeShapeType="1"/>
            </p:cNvSpPr>
            <p:nvPr/>
          </p:nvSpPr>
          <p:spPr bwMode="auto">
            <a:xfrm flipV="1">
              <a:off x="2904" y="1462"/>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12" name="Line 1344">
              <a:extLst>
                <a:ext uri="{FF2B5EF4-FFF2-40B4-BE49-F238E27FC236}">
                  <a16:creationId xmlns:a16="http://schemas.microsoft.com/office/drawing/2014/main" id="{A1EAEC41-A057-9868-29FF-FCBED4C670B4}"/>
                </a:ext>
              </a:extLst>
            </p:cNvPr>
            <p:cNvSpPr>
              <a:spLocks noChangeShapeType="1"/>
            </p:cNvSpPr>
            <p:nvPr/>
          </p:nvSpPr>
          <p:spPr bwMode="auto">
            <a:xfrm flipV="1">
              <a:off x="2904" y="1462"/>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13" name="Line 1345">
              <a:extLst>
                <a:ext uri="{FF2B5EF4-FFF2-40B4-BE49-F238E27FC236}">
                  <a16:creationId xmlns:a16="http://schemas.microsoft.com/office/drawing/2014/main" id="{D2F07CD6-4159-9BF3-0164-AB09F7926007}"/>
                </a:ext>
              </a:extLst>
            </p:cNvPr>
            <p:cNvSpPr>
              <a:spLocks noChangeShapeType="1"/>
            </p:cNvSpPr>
            <p:nvPr/>
          </p:nvSpPr>
          <p:spPr bwMode="auto">
            <a:xfrm>
              <a:off x="2903" y="1470"/>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14" name="Line 1346">
              <a:extLst>
                <a:ext uri="{FF2B5EF4-FFF2-40B4-BE49-F238E27FC236}">
                  <a16:creationId xmlns:a16="http://schemas.microsoft.com/office/drawing/2014/main" id="{60441FD4-AFB1-B4A0-2857-3F3146ED1321}"/>
                </a:ext>
              </a:extLst>
            </p:cNvPr>
            <p:cNvSpPr>
              <a:spLocks noChangeShapeType="1"/>
            </p:cNvSpPr>
            <p:nvPr/>
          </p:nvSpPr>
          <p:spPr bwMode="auto">
            <a:xfrm>
              <a:off x="2908" y="1422"/>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15" name="Line 1347">
              <a:extLst>
                <a:ext uri="{FF2B5EF4-FFF2-40B4-BE49-F238E27FC236}">
                  <a16:creationId xmlns:a16="http://schemas.microsoft.com/office/drawing/2014/main" id="{112BDE78-ECA1-7D3F-FD1F-D54BA7493EC4}"/>
                </a:ext>
              </a:extLst>
            </p:cNvPr>
            <p:cNvSpPr>
              <a:spLocks noChangeShapeType="1"/>
            </p:cNvSpPr>
            <p:nvPr/>
          </p:nvSpPr>
          <p:spPr bwMode="auto">
            <a:xfrm>
              <a:off x="2897" y="1453"/>
              <a:ext cx="3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16" name="Line 1348">
              <a:extLst>
                <a:ext uri="{FF2B5EF4-FFF2-40B4-BE49-F238E27FC236}">
                  <a16:creationId xmlns:a16="http://schemas.microsoft.com/office/drawing/2014/main" id="{CE96B240-31BC-8636-9011-C37449A944D0}"/>
                </a:ext>
              </a:extLst>
            </p:cNvPr>
            <p:cNvSpPr>
              <a:spLocks noChangeShapeType="1"/>
            </p:cNvSpPr>
            <p:nvPr/>
          </p:nvSpPr>
          <p:spPr bwMode="auto">
            <a:xfrm>
              <a:off x="2917" y="1422"/>
              <a:ext cx="3" cy="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17" name="Freeform 1349">
              <a:extLst>
                <a:ext uri="{FF2B5EF4-FFF2-40B4-BE49-F238E27FC236}">
                  <a16:creationId xmlns:a16="http://schemas.microsoft.com/office/drawing/2014/main" id="{3A9280B2-5C8E-7B59-70E9-5A3B5A9FD1BB}"/>
                </a:ext>
              </a:extLst>
            </p:cNvPr>
            <p:cNvSpPr>
              <a:spLocks/>
            </p:cNvSpPr>
            <p:nvPr/>
          </p:nvSpPr>
          <p:spPr bwMode="auto">
            <a:xfrm>
              <a:off x="2904" y="1422"/>
              <a:ext cx="17" cy="17"/>
            </a:xfrm>
            <a:custGeom>
              <a:avLst/>
              <a:gdLst>
                <a:gd name="T0" fmla="*/ 4 w 17"/>
                <a:gd name="T1" fmla="*/ 0 h 17"/>
                <a:gd name="T2" fmla="*/ 0 w 17"/>
                <a:gd name="T3" fmla="*/ 16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4" y="0"/>
                  </a:moveTo>
                  <a:lnTo>
                    <a:pt x="0" y="16"/>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318" name="Line 1350">
              <a:extLst>
                <a:ext uri="{FF2B5EF4-FFF2-40B4-BE49-F238E27FC236}">
                  <a16:creationId xmlns:a16="http://schemas.microsoft.com/office/drawing/2014/main" id="{11CC4C58-D7C8-DD30-A12A-4605B2F7FC66}"/>
                </a:ext>
              </a:extLst>
            </p:cNvPr>
            <p:cNvSpPr>
              <a:spLocks noChangeShapeType="1"/>
            </p:cNvSpPr>
            <p:nvPr/>
          </p:nvSpPr>
          <p:spPr bwMode="auto">
            <a:xfrm flipH="1">
              <a:off x="2387" y="1108"/>
              <a:ext cx="16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19" name="Line 1351">
              <a:extLst>
                <a:ext uri="{FF2B5EF4-FFF2-40B4-BE49-F238E27FC236}">
                  <a16:creationId xmlns:a16="http://schemas.microsoft.com/office/drawing/2014/main" id="{CC1E8F9F-3081-8ADB-E23D-D4AEE8C5CDFA}"/>
                </a:ext>
              </a:extLst>
            </p:cNvPr>
            <p:cNvSpPr>
              <a:spLocks noChangeShapeType="1"/>
            </p:cNvSpPr>
            <p:nvPr/>
          </p:nvSpPr>
          <p:spPr bwMode="auto">
            <a:xfrm>
              <a:off x="2416" y="1238"/>
              <a:ext cx="13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20" name="Line 1352">
              <a:extLst>
                <a:ext uri="{FF2B5EF4-FFF2-40B4-BE49-F238E27FC236}">
                  <a16:creationId xmlns:a16="http://schemas.microsoft.com/office/drawing/2014/main" id="{D35D3D49-6303-FBC6-C6FC-2B8E9B83266B}"/>
                </a:ext>
              </a:extLst>
            </p:cNvPr>
            <p:cNvSpPr>
              <a:spLocks noChangeShapeType="1"/>
            </p:cNvSpPr>
            <p:nvPr/>
          </p:nvSpPr>
          <p:spPr bwMode="auto">
            <a:xfrm>
              <a:off x="2416" y="1277"/>
              <a:ext cx="13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21" name="Line 1353">
              <a:extLst>
                <a:ext uri="{FF2B5EF4-FFF2-40B4-BE49-F238E27FC236}">
                  <a16:creationId xmlns:a16="http://schemas.microsoft.com/office/drawing/2014/main" id="{97DE3189-240B-FCBE-CDFE-3C0D121C9E6C}"/>
                </a:ext>
              </a:extLst>
            </p:cNvPr>
            <p:cNvSpPr>
              <a:spLocks noChangeShapeType="1"/>
            </p:cNvSpPr>
            <p:nvPr/>
          </p:nvSpPr>
          <p:spPr bwMode="auto">
            <a:xfrm flipV="1">
              <a:off x="2401" y="1195"/>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22" name="Line 1354">
              <a:extLst>
                <a:ext uri="{FF2B5EF4-FFF2-40B4-BE49-F238E27FC236}">
                  <a16:creationId xmlns:a16="http://schemas.microsoft.com/office/drawing/2014/main" id="{CD83F63A-3CBA-6AAE-91D4-763107FE6840}"/>
                </a:ext>
              </a:extLst>
            </p:cNvPr>
            <p:cNvSpPr>
              <a:spLocks noChangeShapeType="1"/>
            </p:cNvSpPr>
            <p:nvPr/>
          </p:nvSpPr>
          <p:spPr bwMode="auto">
            <a:xfrm>
              <a:off x="2390" y="1222"/>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23" name="Line 1355">
              <a:extLst>
                <a:ext uri="{FF2B5EF4-FFF2-40B4-BE49-F238E27FC236}">
                  <a16:creationId xmlns:a16="http://schemas.microsoft.com/office/drawing/2014/main" id="{F9B88D84-4464-06BA-0AA9-248C296D2F95}"/>
                </a:ext>
              </a:extLst>
            </p:cNvPr>
            <p:cNvSpPr>
              <a:spLocks noChangeShapeType="1"/>
            </p:cNvSpPr>
            <p:nvPr/>
          </p:nvSpPr>
          <p:spPr bwMode="auto">
            <a:xfrm>
              <a:off x="2399" y="1225"/>
              <a:ext cx="0" cy="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24" name="Line 1356">
              <a:extLst>
                <a:ext uri="{FF2B5EF4-FFF2-40B4-BE49-F238E27FC236}">
                  <a16:creationId xmlns:a16="http://schemas.microsoft.com/office/drawing/2014/main" id="{E5380DCE-6B87-46AC-3251-E9E30D6C4B4A}"/>
                </a:ext>
              </a:extLst>
            </p:cNvPr>
            <p:cNvSpPr>
              <a:spLocks noChangeShapeType="1"/>
            </p:cNvSpPr>
            <p:nvPr/>
          </p:nvSpPr>
          <p:spPr bwMode="auto">
            <a:xfrm>
              <a:off x="2309" y="1222"/>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25" name="Line 1357">
              <a:extLst>
                <a:ext uri="{FF2B5EF4-FFF2-40B4-BE49-F238E27FC236}">
                  <a16:creationId xmlns:a16="http://schemas.microsoft.com/office/drawing/2014/main" id="{0B0BA359-1DBF-0F12-0AF4-A6B216C738C2}"/>
                </a:ext>
              </a:extLst>
            </p:cNvPr>
            <p:cNvSpPr>
              <a:spLocks noChangeShapeType="1"/>
            </p:cNvSpPr>
            <p:nvPr/>
          </p:nvSpPr>
          <p:spPr bwMode="auto">
            <a:xfrm>
              <a:off x="2300" y="1225"/>
              <a:ext cx="0" cy="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26" name="Line 1358">
              <a:extLst>
                <a:ext uri="{FF2B5EF4-FFF2-40B4-BE49-F238E27FC236}">
                  <a16:creationId xmlns:a16="http://schemas.microsoft.com/office/drawing/2014/main" id="{31C5CB2B-8A67-2E23-31A2-783E8F95D64B}"/>
                </a:ext>
              </a:extLst>
            </p:cNvPr>
            <p:cNvSpPr>
              <a:spLocks noChangeShapeType="1"/>
            </p:cNvSpPr>
            <p:nvPr/>
          </p:nvSpPr>
          <p:spPr bwMode="auto">
            <a:xfrm flipV="1">
              <a:off x="2298" y="1195"/>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27" name="Line 1359">
              <a:extLst>
                <a:ext uri="{FF2B5EF4-FFF2-40B4-BE49-F238E27FC236}">
                  <a16:creationId xmlns:a16="http://schemas.microsoft.com/office/drawing/2014/main" id="{4A938456-F6AF-D4D2-BC70-A101FBB9199F}"/>
                </a:ext>
              </a:extLst>
            </p:cNvPr>
            <p:cNvSpPr>
              <a:spLocks noChangeShapeType="1"/>
            </p:cNvSpPr>
            <p:nvPr/>
          </p:nvSpPr>
          <p:spPr bwMode="auto">
            <a:xfrm flipV="1">
              <a:off x="2152" y="1195"/>
              <a:ext cx="0" cy="6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28" name="Line 1360">
              <a:extLst>
                <a:ext uri="{FF2B5EF4-FFF2-40B4-BE49-F238E27FC236}">
                  <a16:creationId xmlns:a16="http://schemas.microsoft.com/office/drawing/2014/main" id="{13DF5F2E-C434-3939-11E0-E2492936D9A7}"/>
                </a:ext>
              </a:extLst>
            </p:cNvPr>
            <p:cNvSpPr>
              <a:spLocks noChangeShapeType="1"/>
            </p:cNvSpPr>
            <p:nvPr/>
          </p:nvSpPr>
          <p:spPr bwMode="auto">
            <a:xfrm flipV="1">
              <a:off x="2172" y="1195"/>
              <a:ext cx="0" cy="6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29" name="Line 1361">
              <a:extLst>
                <a:ext uri="{FF2B5EF4-FFF2-40B4-BE49-F238E27FC236}">
                  <a16:creationId xmlns:a16="http://schemas.microsoft.com/office/drawing/2014/main" id="{4AB4970F-D1EF-0B51-7E56-7AFB14CBBDE9}"/>
                </a:ext>
              </a:extLst>
            </p:cNvPr>
            <p:cNvSpPr>
              <a:spLocks noChangeShapeType="1"/>
            </p:cNvSpPr>
            <p:nvPr/>
          </p:nvSpPr>
          <p:spPr bwMode="auto">
            <a:xfrm>
              <a:off x="2413" y="1195"/>
              <a:ext cx="0" cy="1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30" name="Line 1362">
              <a:extLst>
                <a:ext uri="{FF2B5EF4-FFF2-40B4-BE49-F238E27FC236}">
                  <a16:creationId xmlns:a16="http://schemas.microsoft.com/office/drawing/2014/main" id="{F5745253-A43E-BBC6-5955-FD140C34C764}"/>
                </a:ext>
              </a:extLst>
            </p:cNvPr>
            <p:cNvSpPr>
              <a:spLocks noChangeShapeType="1"/>
            </p:cNvSpPr>
            <p:nvPr/>
          </p:nvSpPr>
          <p:spPr bwMode="auto">
            <a:xfrm>
              <a:off x="2419" y="1195"/>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31" name="Line 1363">
              <a:extLst>
                <a:ext uri="{FF2B5EF4-FFF2-40B4-BE49-F238E27FC236}">
                  <a16:creationId xmlns:a16="http://schemas.microsoft.com/office/drawing/2014/main" id="{61EAD43E-4F46-6DC6-77B7-5DD63CE9C245}"/>
                </a:ext>
              </a:extLst>
            </p:cNvPr>
            <p:cNvSpPr>
              <a:spLocks noChangeShapeType="1"/>
            </p:cNvSpPr>
            <p:nvPr/>
          </p:nvSpPr>
          <p:spPr bwMode="auto">
            <a:xfrm flipH="1">
              <a:off x="2172" y="1245"/>
              <a:ext cx="3" cy="5"/>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32" name="Line 1364">
              <a:extLst>
                <a:ext uri="{FF2B5EF4-FFF2-40B4-BE49-F238E27FC236}">
                  <a16:creationId xmlns:a16="http://schemas.microsoft.com/office/drawing/2014/main" id="{94F1F171-950B-3CEC-079E-81CD7D391097}"/>
                </a:ext>
              </a:extLst>
            </p:cNvPr>
            <p:cNvSpPr>
              <a:spLocks noChangeShapeType="1"/>
            </p:cNvSpPr>
            <p:nvPr/>
          </p:nvSpPr>
          <p:spPr bwMode="auto">
            <a:xfrm>
              <a:off x="2150" y="1245"/>
              <a:ext cx="2" cy="5"/>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33" name="Line 1365">
              <a:extLst>
                <a:ext uri="{FF2B5EF4-FFF2-40B4-BE49-F238E27FC236}">
                  <a16:creationId xmlns:a16="http://schemas.microsoft.com/office/drawing/2014/main" id="{C5A1DFAF-A5E0-BAD1-DCBB-296629C83B99}"/>
                </a:ext>
              </a:extLst>
            </p:cNvPr>
            <p:cNvSpPr>
              <a:spLocks noChangeShapeType="1"/>
            </p:cNvSpPr>
            <p:nvPr/>
          </p:nvSpPr>
          <p:spPr bwMode="auto">
            <a:xfrm flipH="1">
              <a:off x="2150" y="1245"/>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34" name="Line 1366">
              <a:extLst>
                <a:ext uri="{FF2B5EF4-FFF2-40B4-BE49-F238E27FC236}">
                  <a16:creationId xmlns:a16="http://schemas.microsoft.com/office/drawing/2014/main" id="{968773BF-5235-3754-8D80-266B1ED632D9}"/>
                </a:ext>
              </a:extLst>
            </p:cNvPr>
            <p:cNvSpPr>
              <a:spLocks noChangeShapeType="1"/>
            </p:cNvSpPr>
            <p:nvPr/>
          </p:nvSpPr>
          <p:spPr bwMode="auto">
            <a:xfrm>
              <a:off x="2152" y="1262"/>
              <a:ext cx="11"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35" name="Line 1367">
              <a:extLst>
                <a:ext uri="{FF2B5EF4-FFF2-40B4-BE49-F238E27FC236}">
                  <a16:creationId xmlns:a16="http://schemas.microsoft.com/office/drawing/2014/main" id="{4FE39BF4-0821-CC3E-FE18-AAAF59A669F8}"/>
                </a:ext>
              </a:extLst>
            </p:cNvPr>
            <p:cNvSpPr>
              <a:spLocks noChangeShapeType="1"/>
            </p:cNvSpPr>
            <p:nvPr/>
          </p:nvSpPr>
          <p:spPr bwMode="auto">
            <a:xfrm flipH="1">
              <a:off x="2163" y="1262"/>
              <a:ext cx="9"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36" name="Line 1368">
              <a:extLst>
                <a:ext uri="{FF2B5EF4-FFF2-40B4-BE49-F238E27FC236}">
                  <a16:creationId xmlns:a16="http://schemas.microsoft.com/office/drawing/2014/main" id="{6FA7E7EA-4961-6957-1ED7-AC8C74855A7C}"/>
                </a:ext>
              </a:extLst>
            </p:cNvPr>
            <p:cNvSpPr>
              <a:spLocks noChangeShapeType="1"/>
            </p:cNvSpPr>
            <p:nvPr/>
          </p:nvSpPr>
          <p:spPr bwMode="auto">
            <a:xfrm flipH="1">
              <a:off x="2152" y="1262"/>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37" name="Line 1369">
              <a:extLst>
                <a:ext uri="{FF2B5EF4-FFF2-40B4-BE49-F238E27FC236}">
                  <a16:creationId xmlns:a16="http://schemas.microsoft.com/office/drawing/2014/main" id="{5089254C-984D-7931-41D1-2E9FF9AB2AFC}"/>
                </a:ext>
              </a:extLst>
            </p:cNvPr>
            <p:cNvSpPr>
              <a:spLocks noChangeShapeType="1"/>
            </p:cNvSpPr>
            <p:nvPr/>
          </p:nvSpPr>
          <p:spPr bwMode="auto">
            <a:xfrm flipH="1">
              <a:off x="2390" y="1241"/>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38" name="Line 1370">
              <a:extLst>
                <a:ext uri="{FF2B5EF4-FFF2-40B4-BE49-F238E27FC236}">
                  <a16:creationId xmlns:a16="http://schemas.microsoft.com/office/drawing/2014/main" id="{F227F259-3EB4-D4AE-6849-2DE5C099DDD1}"/>
                </a:ext>
              </a:extLst>
            </p:cNvPr>
            <p:cNvSpPr>
              <a:spLocks noChangeShapeType="1"/>
            </p:cNvSpPr>
            <p:nvPr/>
          </p:nvSpPr>
          <p:spPr bwMode="auto">
            <a:xfrm flipH="1">
              <a:off x="2300" y="1241"/>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39" name="Line 1371">
              <a:extLst>
                <a:ext uri="{FF2B5EF4-FFF2-40B4-BE49-F238E27FC236}">
                  <a16:creationId xmlns:a16="http://schemas.microsoft.com/office/drawing/2014/main" id="{9AF6FB96-CED8-E3C1-6AF0-702A472260F5}"/>
                </a:ext>
              </a:extLst>
            </p:cNvPr>
            <p:cNvSpPr>
              <a:spLocks noChangeShapeType="1"/>
            </p:cNvSpPr>
            <p:nvPr/>
          </p:nvSpPr>
          <p:spPr bwMode="auto">
            <a:xfrm flipH="1">
              <a:off x="2298" y="1242"/>
              <a:ext cx="10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40" name="Line 1372">
              <a:extLst>
                <a:ext uri="{FF2B5EF4-FFF2-40B4-BE49-F238E27FC236}">
                  <a16:creationId xmlns:a16="http://schemas.microsoft.com/office/drawing/2014/main" id="{BB0A24CB-C457-7AE2-E79D-1147B0AE832D}"/>
                </a:ext>
              </a:extLst>
            </p:cNvPr>
            <p:cNvSpPr>
              <a:spLocks noChangeShapeType="1"/>
            </p:cNvSpPr>
            <p:nvPr/>
          </p:nvSpPr>
          <p:spPr bwMode="auto">
            <a:xfrm>
              <a:off x="2413" y="1320"/>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41" name="Line 1373">
              <a:extLst>
                <a:ext uri="{FF2B5EF4-FFF2-40B4-BE49-F238E27FC236}">
                  <a16:creationId xmlns:a16="http://schemas.microsoft.com/office/drawing/2014/main" id="{0CC2FF16-F382-7007-B2CF-F6C00A824299}"/>
                </a:ext>
              </a:extLst>
            </p:cNvPr>
            <p:cNvSpPr>
              <a:spLocks noChangeShapeType="1"/>
            </p:cNvSpPr>
            <p:nvPr/>
          </p:nvSpPr>
          <p:spPr bwMode="auto">
            <a:xfrm>
              <a:off x="2416" y="1238"/>
              <a:ext cx="0" cy="3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42" name="Freeform 1374">
              <a:extLst>
                <a:ext uri="{FF2B5EF4-FFF2-40B4-BE49-F238E27FC236}">
                  <a16:creationId xmlns:a16="http://schemas.microsoft.com/office/drawing/2014/main" id="{56B0EDCA-369A-1965-8FEC-877C32D23E97}"/>
                </a:ext>
              </a:extLst>
            </p:cNvPr>
            <p:cNvSpPr>
              <a:spLocks/>
            </p:cNvSpPr>
            <p:nvPr/>
          </p:nvSpPr>
          <p:spPr bwMode="auto">
            <a:xfrm>
              <a:off x="2413" y="1238"/>
              <a:ext cx="17" cy="40"/>
            </a:xfrm>
            <a:custGeom>
              <a:avLst/>
              <a:gdLst>
                <a:gd name="T0" fmla="*/ 16 w 17"/>
                <a:gd name="T1" fmla="*/ 0 h 40"/>
                <a:gd name="T2" fmla="*/ 0 w 17"/>
                <a:gd name="T3" fmla="*/ 20 h 40"/>
                <a:gd name="T4" fmla="*/ 16 w 17"/>
                <a:gd name="T5" fmla="*/ 39 h 40"/>
                <a:gd name="T6" fmla="*/ 0 60000 65536"/>
                <a:gd name="T7" fmla="*/ 0 60000 65536"/>
                <a:gd name="T8" fmla="*/ 0 60000 65536"/>
                <a:gd name="T9" fmla="*/ 0 w 17"/>
                <a:gd name="T10" fmla="*/ 0 h 40"/>
                <a:gd name="T11" fmla="*/ 17 w 17"/>
                <a:gd name="T12" fmla="*/ 40 h 40"/>
              </a:gdLst>
              <a:ahLst/>
              <a:cxnLst>
                <a:cxn ang="T6">
                  <a:pos x="T0" y="T1"/>
                </a:cxn>
                <a:cxn ang="T7">
                  <a:pos x="T2" y="T3"/>
                </a:cxn>
                <a:cxn ang="T8">
                  <a:pos x="T4" y="T5"/>
                </a:cxn>
              </a:cxnLst>
              <a:rect l="T9" t="T10" r="T11" b="T12"/>
              <a:pathLst>
                <a:path w="17" h="40">
                  <a:moveTo>
                    <a:pt x="16" y="0"/>
                  </a:moveTo>
                  <a:lnTo>
                    <a:pt x="0" y="20"/>
                  </a:lnTo>
                  <a:lnTo>
                    <a:pt x="16" y="3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343" name="Line 1375">
              <a:extLst>
                <a:ext uri="{FF2B5EF4-FFF2-40B4-BE49-F238E27FC236}">
                  <a16:creationId xmlns:a16="http://schemas.microsoft.com/office/drawing/2014/main" id="{40ED9A2B-53B3-92CD-1729-C98C801A89B9}"/>
                </a:ext>
              </a:extLst>
            </p:cNvPr>
            <p:cNvSpPr>
              <a:spLocks noChangeShapeType="1"/>
            </p:cNvSpPr>
            <p:nvPr/>
          </p:nvSpPr>
          <p:spPr bwMode="auto">
            <a:xfrm flipV="1">
              <a:off x="2187" y="1193"/>
              <a:ext cx="2" cy="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44" name="Line 1376">
              <a:extLst>
                <a:ext uri="{FF2B5EF4-FFF2-40B4-BE49-F238E27FC236}">
                  <a16:creationId xmlns:a16="http://schemas.microsoft.com/office/drawing/2014/main" id="{8F0A4C0A-EC14-C4ED-7BB0-9D8BAD4231D9}"/>
                </a:ext>
              </a:extLst>
            </p:cNvPr>
            <p:cNvSpPr>
              <a:spLocks noChangeShapeType="1"/>
            </p:cNvSpPr>
            <p:nvPr/>
          </p:nvSpPr>
          <p:spPr bwMode="auto">
            <a:xfrm flipV="1">
              <a:off x="2228" y="1193"/>
              <a:ext cx="3" cy="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45" name="Line 1377">
              <a:extLst>
                <a:ext uri="{FF2B5EF4-FFF2-40B4-BE49-F238E27FC236}">
                  <a16:creationId xmlns:a16="http://schemas.microsoft.com/office/drawing/2014/main" id="{764B5977-D27A-67F4-23E9-B4BC6C9E59AB}"/>
                </a:ext>
              </a:extLst>
            </p:cNvPr>
            <p:cNvSpPr>
              <a:spLocks noChangeShapeType="1"/>
            </p:cNvSpPr>
            <p:nvPr/>
          </p:nvSpPr>
          <p:spPr bwMode="auto">
            <a:xfrm>
              <a:off x="2112" y="1195"/>
              <a:ext cx="30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46" name="Line 1378">
              <a:extLst>
                <a:ext uri="{FF2B5EF4-FFF2-40B4-BE49-F238E27FC236}">
                  <a16:creationId xmlns:a16="http://schemas.microsoft.com/office/drawing/2014/main" id="{A199C254-F564-AAAA-B32D-5BAE08C2419D}"/>
                </a:ext>
              </a:extLst>
            </p:cNvPr>
            <p:cNvSpPr>
              <a:spLocks noChangeShapeType="1"/>
            </p:cNvSpPr>
            <p:nvPr/>
          </p:nvSpPr>
          <p:spPr bwMode="auto">
            <a:xfrm flipH="1">
              <a:off x="2124" y="1144"/>
              <a:ext cx="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47" name="Line 1379">
              <a:extLst>
                <a:ext uri="{FF2B5EF4-FFF2-40B4-BE49-F238E27FC236}">
                  <a16:creationId xmlns:a16="http://schemas.microsoft.com/office/drawing/2014/main" id="{EA907D66-A3CC-C799-FB71-F8C637731AE4}"/>
                </a:ext>
              </a:extLst>
            </p:cNvPr>
            <p:cNvSpPr>
              <a:spLocks noChangeShapeType="1"/>
            </p:cNvSpPr>
            <p:nvPr/>
          </p:nvSpPr>
          <p:spPr bwMode="auto">
            <a:xfrm flipV="1">
              <a:off x="2124" y="1144"/>
              <a:ext cx="0" cy="5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48" name="Line 1380">
              <a:extLst>
                <a:ext uri="{FF2B5EF4-FFF2-40B4-BE49-F238E27FC236}">
                  <a16:creationId xmlns:a16="http://schemas.microsoft.com/office/drawing/2014/main" id="{A12CDCB5-5CB2-7EF7-606D-AFFEF1A471BC}"/>
                </a:ext>
              </a:extLst>
            </p:cNvPr>
            <p:cNvSpPr>
              <a:spLocks noChangeShapeType="1"/>
            </p:cNvSpPr>
            <p:nvPr/>
          </p:nvSpPr>
          <p:spPr bwMode="auto">
            <a:xfrm>
              <a:off x="2147" y="1144"/>
              <a:ext cx="0" cy="5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49" name="Line 1381">
              <a:extLst>
                <a:ext uri="{FF2B5EF4-FFF2-40B4-BE49-F238E27FC236}">
                  <a16:creationId xmlns:a16="http://schemas.microsoft.com/office/drawing/2014/main" id="{EC7428B5-B58E-B807-84EE-EDF14A741AF0}"/>
                </a:ext>
              </a:extLst>
            </p:cNvPr>
            <p:cNvSpPr>
              <a:spLocks noChangeShapeType="1"/>
            </p:cNvSpPr>
            <p:nvPr/>
          </p:nvSpPr>
          <p:spPr bwMode="auto">
            <a:xfrm>
              <a:off x="2178" y="1144"/>
              <a:ext cx="0" cy="5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50" name="Line 1382">
              <a:extLst>
                <a:ext uri="{FF2B5EF4-FFF2-40B4-BE49-F238E27FC236}">
                  <a16:creationId xmlns:a16="http://schemas.microsoft.com/office/drawing/2014/main" id="{EA87DFAC-40B0-EA3F-CCA1-38DB846D8C2C}"/>
                </a:ext>
              </a:extLst>
            </p:cNvPr>
            <p:cNvSpPr>
              <a:spLocks noChangeShapeType="1"/>
            </p:cNvSpPr>
            <p:nvPr/>
          </p:nvSpPr>
          <p:spPr bwMode="auto">
            <a:xfrm flipV="1">
              <a:off x="2399" y="1195"/>
              <a:ext cx="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51" name="Line 1383">
              <a:extLst>
                <a:ext uri="{FF2B5EF4-FFF2-40B4-BE49-F238E27FC236}">
                  <a16:creationId xmlns:a16="http://schemas.microsoft.com/office/drawing/2014/main" id="{32235F28-2EC2-175B-C943-4EA968D62B83}"/>
                </a:ext>
              </a:extLst>
            </p:cNvPr>
            <p:cNvSpPr>
              <a:spLocks noChangeShapeType="1"/>
            </p:cNvSpPr>
            <p:nvPr/>
          </p:nvSpPr>
          <p:spPr bwMode="auto">
            <a:xfrm flipH="1">
              <a:off x="2390" y="1225"/>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52" name="Line 1384">
              <a:extLst>
                <a:ext uri="{FF2B5EF4-FFF2-40B4-BE49-F238E27FC236}">
                  <a16:creationId xmlns:a16="http://schemas.microsoft.com/office/drawing/2014/main" id="{A9948BD9-9416-1356-0819-03C80340FD71}"/>
                </a:ext>
              </a:extLst>
            </p:cNvPr>
            <p:cNvSpPr>
              <a:spLocks noChangeShapeType="1"/>
            </p:cNvSpPr>
            <p:nvPr/>
          </p:nvSpPr>
          <p:spPr bwMode="auto">
            <a:xfrm flipH="1">
              <a:off x="2300" y="1225"/>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53" name="Line 1385">
              <a:extLst>
                <a:ext uri="{FF2B5EF4-FFF2-40B4-BE49-F238E27FC236}">
                  <a16:creationId xmlns:a16="http://schemas.microsoft.com/office/drawing/2014/main" id="{D8C13701-7427-6120-A1E9-FCFA3827FA6D}"/>
                </a:ext>
              </a:extLst>
            </p:cNvPr>
            <p:cNvSpPr>
              <a:spLocks noChangeShapeType="1"/>
            </p:cNvSpPr>
            <p:nvPr/>
          </p:nvSpPr>
          <p:spPr bwMode="auto">
            <a:xfrm flipV="1">
              <a:off x="2300" y="1195"/>
              <a:ext cx="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54" name="Line 1386">
              <a:extLst>
                <a:ext uri="{FF2B5EF4-FFF2-40B4-BE49-F238E27FC236}">
                  <a16:creationId xmlns:a16="http://schemas.microsoft.com/office/drawing/2014/main" id="{E3D6BC72-A481-A625-986F-0A66397F9F6D}"/>
                </a:ext>
              </a:extLst>
            </p:cNvPr>
            <p:cNvSpPr>
              <a:spLocks noChangeShapeType="1"/>
            </p:cNvSpPr>
            <p:nvPr/>
          </p:nvSpPr>
          <p:spPr bwMode="auto">
            <a:xfrm flipH="1">
              <a:off x="2300" y="1222"/>
              <a:ext cx="9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55" name="Freeform 1387">
              <a:extLst>
                <a:ext uri="{FF2B5EF4-FFF2-40B4-BE49-F238E27FC236}">
                  <a16:creationId xmlns:a16="http://schemas.microsoft.com/office/drawing/2014/main" id="{2C587C92-0D3E-DCBB-7C46-223DF4A6400C}"/>
                </a:ext>
              </a:extLst>
            </p:cNvPr>
            <p:cNvSpPr>
              <a:spLocks/>
            </p:cNvSpPr>
            <p:nvPr/>
          </p:nvSpPr>
          <p:spPr bwMode="auto">
            <a:xfrm>
              <a:off x="2312" y="1186"/>
              <a:ext cx="76" cy="17"/>
            </a:xfrm>
            <a:custGeom>
              <a:avLst/>
              <a:gdLst>
                <a:gd name="T0" fmla="*/ 0 w 76"/>
                <a:gd name="T1" fmla="*/ 0 h 17"/>
                <a:gd name="T2" fmla="*/ 38 w 76"/>
                <a:gd name="T3" fmla="*/ 16 h 17"/>
                <a:gd name="T4" fmla="*/ 75 w 76"/>
                <a:gd name="T5" fmla="*/ 0 h 17"/>
                <a:gd name="T6" fmla="*/ 0 60000 65536"/>
                <a:gd name="T7" fmla="*/ 0 60000 65536"/>
                <a:gd name="T8" fmla="*/ 0 60000 65536"/>
                <a:gd name="T9" fmla="*/ 0 w 76"/>
                <a:gd name="T10" fmla="*/ 0 h 17"/>
                <a:gd name="T11" fmla="*/ 76 w 76"/>
                <a:gd name="T12" fmla="*/ 17 h 17"/>
              </a:gdLst>
              <a:ahLst/>
              <a:cxnLst>
                <a:cxn ang="T6">
                  <a:pos x="T0" y="T1"/>
                </a:cxn>
                <a:cxn ang="T7">
                  <a:pos x="T2" y="T3"/>
                </a:cxn>
                <a:cxn ang="T8">
                  <a:pos x="T4" y="T5"/>
                </a:cxn>
              </a:cxnLst>
              <a:rect l="T9" t="T10" r="T11" b="T12"/>
              <a:pathLst>
                <a:path w="76" h="17">
                  <a:moveTo>
                    <a:pt x="0" y="0"/>
                  </a:moveTo>
                  <a:lnTo>
                    <a:pt x="38" y="16"/>
                  </a:lnTo>
                  <a:lnTo>
                    <a:pt x="75"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356" name="Line 1388">
              <a:extLst>
                <a:ext uri="{FF2B5EF4-FFF2-40B4-BE49-F238E27FC236}">
                  <a16:creationId xmlns:a16="http://schemas.microsoft.com/office/drawing/2014/main" id="{E40DEEF7-3FE6-3529-7209-F7ABBF5B6DEB}"/>
                </a:ext>
              </a:extLst>
            </p:cNvPr>
            <p:cNvSpPr>
              <a:spLocks noChangeShapeType="1"/>
            </p:cNvSpPr>
            <p:nvPr/>
          </p:nvSpPr>
          <p:spPr bwMode="auto">
            <a:xfrm flipH="1">
              <a:off x="2285" y="1108"/>
              <a:ext cx="2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57" name="Freeform 1389">
              <a:extLst>
                <a:ext uri="{FF2B5EF4-FFF2-40B4-BE49-F238E27FC236}">
                  <a16:creationId xmlns:a16="http://schemas.microsoft.com/office/drawing/2014/main" id="{607E0982-2401-D920-9EF9-412DBC7F782C}"/>
                </a:ext>
              </a:extLst>
            </p:cNvPr>
            <p:cNvSpPr>
              <a:spLocks/>
            </p:cNvSpPr>
            <p:nvPr/>
          </p:nvSpPr>
          <p:spPr bwMode="auto">
            <a:xfrm>
              <a:off x="2189" y="1181"/>
              <a:ext cx="17" cy="17"/>
            </a:xfrm>
            <a:custGeom>
              <a:avLst/>
              <a:gdLst>
                <a:gd name="T0" fmla="*/ 16 w 17"/>
                <a:gd name="T1" fmla="*/ 0 h 17"/>
                <a:gd name="T2" fmla="*/ 0 w 17"/>
                <a:gd name="T3" fmla="*/ 16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358" name="Freeform 1390">
              <a:extLst>
                <a:ext uri="{FF2B5EF4-FFF2-40B4-BE49-F238E27FC236}">
                  <a16:creationId xmlns:a16="http://schemas.microsoft.com/office/drawing/2014/main" id="{6BC382A0-DFBA-E1F3-5F62-7B0782CA61AE}"/>
                </a:ext>
              </a:extLst>
            </p:cNvPr>
            <p:cNvSpPr>
              <a:spLocks/>
            </p:cNvSpPr>
            <p:nvPr/>
          </p:nvSpPr>
          <p:spPr bwMode="auto">
            <a:xfrm>
              <a:off x="2187" y="1193"/>
              <a:ext cx="17" cy="17"/>
            </a:xfrm>
            <a:custGeom>
              <a:avLst/>
              <a:gdLst>
                <a:gd name="T0" fmla="*/ 0 w 17"/>
                <a:gd name="T1" fmla="*/ 16 h 17"/>
                <a:gd name="T2" fmla="*/ 16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359" name="Freeform 1391">
              <a:extLst>
                <a:ext uri="{FF2B5EF4-FFF2-40B4-BE49-F238E27FC236}">
                  <a16:creationId xmlns:a16="http://schemas.microsoft.com/office/drawing/2014/main" id="{F1EDFE8A-4A91-360E-BFF6-FD62280B3CE6}"/>
                </a:ext>
              </a:extLst>
            </p:cNvPr>
            <p:cNvSpPr>
              <a:spLocks/>
            </p:cNvSpPr>
            <p:nvPr/>
          </p:nvSpPr>
          <p:spPr bwMode="auto">
            <a:xfrm>
              <a:off x="2205" y="1193"/>
              <a:ext cx="17" cy="17"/>
            </a:xfrm>
            <a:custGeom>
              <a:avLst/>
              <a:gdLst>
                <a:gd name="T0" fmla="*/ 0 w 17"/>
                <a:gd name="T1" fmla="*/ 0 h 17"/>
                <a:gd name="T2" fmla="*/ 16 w 17"/>
                <a:gd name="T3" fmla="*/ 16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360" name="Freeform 1392">
              <a:extLst>
                <a:ext uri="{FF2B5EF4-FFF2-40B4-BE49-F238E27FC236}">
                  <a16:creationId xmlns:a16="http://schemas.microsoft.com/office/drawing/2014/main" id="{EAFB8060-C386-7E33-BBC1-A02B92C6674D}"/>
                </a:ext>
              </a:extLst>
            </p:cNvPr>
            <p:cNvSpPr>
              <a:spLocks/>
            </p:cNvSpPr>
            <p:nvPr/>
          </p:nvSpPr>
          <p:spPr bwMode="auto">
            <a:xfrm>
              <a:off x="2210" y="1184"/>
              <a:ext cx="1" cy="17"/>
            </a:xfrm>
            <a:custGeom>
              <a:avLst/>
              <a:gdLst>
                <a:gd name="T0" fmla="*/ 0 w 1"/>
                <a:gd name="T1" fmla="*/ 16 h 17"/>
                <a:gd name="T2" fmla="*/ 0 w 1"/>
                <a:gd name="T3" fmla="*/ 0 h 17"/>
                <a:gd name="T4" fmla="*/ 0 w 1"/>
                <a:gd name="T5" fmla="*/ 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16"/>
                  </a:move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361" name="Line 1393">
              <a:extLst>
                <a:ext uri="{FF2B5EF4-FFF2-40B4-BE49-F238E27FC236}">
                  <a16:creationId xmlns:a16="http://schemas.microsoft.com/office/drawing/2014/main" id="{305B18EC-EDEE-ADE7-641E-BE0FB4BB8908}"/>
                </a:ext>
              </a:extLst>
            </p:cNvPr>
            <p:cNvSpPr>
              <a:spLocks noChangeShapeType="1"/>
            </p:cNvSpPr>
            <p:nvPr/>
          </p:nvSpPr>
          <p:spPr bwMode="auto">
            <a:xfrm flipH="1">
              <a:off x="2205" y="1181"/>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62" name="Line 1394">
              <a:extLst>
                <a:ext uri="{FF2B5EF4-FFF2-40B4-BE49-F238E27FC236}">
                  <a16:creationId xmlns:a16="http://schemas.microsoft.com/office/drawing/2014/main" id="{30448141-634F-62E5-DC77-53E1A246AD05}"/>
                </a:ext>
              </a:extLst>
            </p:cNvPr>
            <p:cNvSpPr>
              <a:spLocks noChangeShapeType="1"/>
            </p:cNvSpPr>
            <p:nvPr/>
          </p:nvSpPr>
          <p:spPr bwMode="auto">
            <a:xfrm flipH="1">
              <a:off x="2205" y="1193"/>
              <a:ext cx="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63" name="Line 1395">
              <a:extLst>
                <a:ext uri="{FF2B5EF4-FFF2-40B4-BE49-F238E27FC236}">
                  <a16:creationId xmlns:a16="http://schemas.microsoft.com/office/drawing/2014/main" id="{DC21B923-7A2F-3D5B-8878-3527F8502509}"/>
                </a:ext>
              </a:extLst>
            </p:cNvPr>
            <p:cNvSpPr>
              <a:spLocks noChangeShapeType="1"/>
            </p:cNvSpPr>
            <p:nvPr/>
          </p:nvSpPr>
          <p:spPr bwMode="auto">
            <a:xfrm flipV="1">
              <a:off x="2231" y="1183"/>
              <a:ext cx="0" cy="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64" name="Freeform 1396">
              <a:extLst>
                <a:ext uri="{FF2B5EF4-FFF2-40B4-BE49-F238E27FC236}">
                  <a16:creationId xmlns:a16="http://schemas.microsoft.com/office/drawing/2014/main" id="{24FB07CE-5A77-BC97-39E1-2CF46BAA484C}"/>
                </a:ext>
              </a:extLst>
            </p:cNvPr>
            <p:cNvSpPr>
              <a:spLocks/>
            </p:cNvSpPr>
            <p:nvPr/>
          </p:nvSpPr>
          <p:spPr bwMode="auto">
            <a:xfrm>
              <a:off x="2218" y="1144"/>
              <a:ext cx="17" cy="40"/>
            </a:xfrm>
            <a:custGeom>
              <a:avLst/>
              <a:gdLst>
                <a:gd name="T0" fmla="*/ 0 w 17"/>
                <a:gd name="T1" fmla="*/ 0 h 40"/>
                <a:gd name="T2" fmla="*/ 0 w 17"/>
                <a:gd name="T3" fmla="*/ 31 h 40"/>
                <a:gd name="T4" fmla="*/ 16 w 17"/>
                <a:gd name="T5" fmla="*/ 39 h 40"/>
                <a:gd name="T6" fmla="*/ 0 60000 65536"/>
                <a:gd name="T7" fmla="*/ 0 60000 65536"/>
                <a:gd name="T8" fmla="*/ 0 60000 65536"/>
                <a:gd name="T9" fmla="*/ 0 w 17"/>
                <a:gd name="T10" fmla="*/ 0 h 40"/>
                <a:gd name="T11" fmla="*/ 17 w 17"/>
                <a:gd name="T12" fmla="*/ 40 h 40"/>
              </a:gdLst>
              <a:ahLst/>
              <a:cxnLst>
                <a:cxn ang="T6">
                  <a:pos x="T0" y="T1"/>
                </a:cxn>
                <a:cxn ang="T7">
                  <a:pos x="T2" y="T3"/>
                </a:cxn>
                <a:cxn ang="T8">
                  <a:pos x="T4" y="T5"/>
                </a:cxn>
              </a:cxnLst>
              <a:rect l="T9" t="T10" r="T11" b="T12"/>
              <a:pathLst>
                <a:path w="17" h="40">
                  <a:moveTo>
                    <a:pt x="0" y="0"/>
                  </a:moveTo>
                  <a:lnTo>
                    <a:pt x="0" y="31"/>
                  </a:lnTo>
                  <a:lnTo>
                    <a:pt x="16" y="3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365" name="Line 1397">
              <a:extLst>
                <a:ext uri="{FF2B5EF4-FFF2-40B4-BE49-F238E27FC236}">
                  <a16:creationId xmlns:a16="http://schemas.microsoft.com/office/drawing/2014/main" id="{DB82AA42-9E12-15CC-1869-8BF7637E50CB}"/>
                </a:ext>
              </a:extLst>
            </p:cNvPr>
            <p:cNvSpPr>
              <a:spLocks noChangeShapeType="1"/>
            </p:cNvSpPr>
            <p:nvPr/>
          </p:nvSpPr>
          <p:spPr bwMode="auto">
            <a:xfrm>
              <a:off x="2231" y="1160"/>
              <a:ext cx="0" cy="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66" name="Line 1398">
              <a:extLst>
                <a:ext uri="{FF2B5EF4-FFF2-40B4-BE49-F238E27FC236}">
                  <a16:creationId xmlns:a16="http://schemas.microsoft.com/office/drawing/2014/main" id="{DEB740F5-8622-024F-3B05-DB9C3CA8680B}"/>
                </a:ext>
              </a:extLst>
            </p:cNvPr>
            <p:cNvSpPr>
              <a:spLocks noChangeShapeType="1"/>
            </p:cNvSpPr>
            <p:nvPr/>
          </p:nvSpPr>
          <p:spPr bwMode="auto">
            <a:xfrm flipV="1">
              <a:off x="2189" y="1183"/>
              <a:ext cx="0" cy="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67" name="Line 1399">
              <a:extLst>
                <a:ext uri="{FF2B5EF4-FFF2-40B4-BE49-F238E27FC236}">
                  <a16:creationId xmlns:a16="http://schemas.microsoft.com/office/drawing/2014/main" id="{145EB986-E09E-FD6A-347C-DE8B6F999CCA}"/>
                </a:ext>
              </a:extLst>
            </p:cNvPr>
            <p:cNvSpPr>
              <a:spLocks noChangeShapeType="1"/>
            </p:cNvSpPr>
            <p:nvPr/>
          </p:nvSpPr>
          <p:spPr bwMode="auto">
            <a:xfrm>
              <a:off x="2190" y="1181"/>
              <a:ext cx="1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68" name="Line 1400">
              <a:extLst>
                <a:ext uri="{FF2B5EF4-FFF2-40B4-BE49-F238E27FC236}">
                  <a16:creationId xmlns:a16="http://schemas.microsoft.com/office/drawing/2014/main" id="{C65045A4-9BB3-F268-2CE8-619817A6C882}"/>
                </a:ext>
              </a:extLst>
            </p:cNvPr>
            <p:cNvSpPr>
              <a:spLocks noChangeShapeType="1"/>
            </p:cNvSpPr>
            <p:nvPr/>
          </p:nvSpPr>
          <p:spPr bwMode="auto">
            <a:xfrm>
              <a:off x="2207" y="1181"/>
              <a:ext cx="3"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69" name="Line 1401">
              <a:extLst>
                <a:ext uri="{FF2B5EF4-FFF2-40B4-BE49-F238E27FC236}">
                  <a16:creationId xmlns:a16="http://schemas.microsoft.com/office/drawing/2014/main" id="{CEFDC474-DB6F-0D83-EDE5-F6196DF1B583}"/>
                </a:ext>
              </a:extLst>
            </p:cNvPr>
            <p:cNvSpPr>
              <a:spLocks noChangeShapeType="1"/>
            </p:cNvSpPr>
            <p:nvPr/>
          </p:nvSpPr>
          <p:spPr bwMode="auto">
            <a:xfrm flipH="1">
              <a:off x="2207" y="1186"/>
              <a:ext cx="3"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70" name="Line 1402">
              <a:extLst>
                <a:ext uri="{FF2B5EF4-FFF2-40B4-BE49-F238E27FC236}">
                  <a16:creationId xmlns:a16="http://schemas.microsoft.com/office/drawing/2014/main" id="{355426C3-3FA1-23F7-47EC-93EA74F2C15C}"/>
                </a:ext>
              </a:extLst>
            </p:cNvPr>
            <p:cNvSpPr>
              <a:spLocks noChangeShapeType="1"/>
            </p:cNvSpPr>
            <p:nvPr/>
          </p:nvSpPr>
          <p:spPr bwMode="auto">
            <a:xfrm>
              <a:off x="2312" y="1186"/>
              <a:ext cx="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71" name="Line 1403">
              <a:extLst>
                <a:ext uri="{FF2B5EF4-FFF2-40B4-BE49-F238E27FC236}">
                  <a16:creationId xmlns:a16="http://schemas.microsoft.com/office/drawing/2014/main" id="{6DF7BE2F-3B30-AAD5-FCAE-AB218C07639E}"/>
                </a:ext>
              </a:extLst>
            </p:cNvPr>
            <p:cNvSpPr>
              <a:spLocks noChangeShapeType="1"/>
            </p:cNvSpPr>
            <p:nvPr/>
          </p:nvSpPr>
          <p:spPr bwMode="auto">
            <a:xfrm flipV="1">
              <a:off x="2828" y="1100"/>
              <a:ext cx="0" cy="2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72" name="Line 1404">
              <a:extLst>
                <a:ext uri="{FF2B5EF4-FFF2-40B4-BE49-F238E27FC236}">
                  <a16:creationId xmlns:a16="http://schemas.microsoft.com/office/drawing/2014/main" id="{433BCCEC-C372-A078-B22F-693329BD008C}"/>
                </a:ext>
              </a:extLst>
            </p:cNvPr>
            <p:cNvSpPr>
              <a:spLocks noChangeShapeType="1"/>
            </p:cNvSpPr>
            <p:nvPr/>
          </p:nvSpPr>
          <p:spPr bwMode="auto">
            <a:xfrm flipV="1">
              <a:off x="2813" y="1100"/>
              <a:ext cx="0" cy="2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73" name="Line 1405">
              <a:extLst>
                <a:ext uri="{FF2B5EF4-FFF2-40B4-BE49-F238E27FC236}">
                  <a16:creationId xmlns:a16="http://schemas.microsoft.com/office/drawing/2014/main" id="{4D50F030-4505-BE18-7E82-56D866B76517}"/>
                </a:ext>
              </a:extLst>
            </p:cNvPr>
            <p:cNvSpPr>
              <a:spLocks noChangeShapeType="1"/>
            </p:cNvSpPr>
            <p:nvPr/>
          </p:nvSpPr>
          <p:spPr bwMode="auto">
            <a:xfrm flipV="1">
              <a:off x="2607" y="1224"/>
              <a:ext cx="0" cy="6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74" name="Freeform 1406">
              <a:extLst>
                <a:ext uri="{FF2B5EF4-FFF2-40B4-BE49-F238E27FC236}">
                  <a16:creationId xmlns:a16="http://schemas.microsoft.com/office/drawing/2014/main" id="{36D790AE-A35A-6476-2D01-898A2A42C906}"/>
                </a:ext>
              </a:extLst>
            </p:cNvPr>
            <p:cNvSpPr>
              <a:spLocks/>
            </p:cNvSpPr>
            <p:nvPr/>
          </p:nvSpPr>
          <p:spPr bwMode="auto">
            <a:xfrm>
              <a:off x="2578" y="1224"/>
              <a:ext cx="17" cy="18"/>
            </a:xfrm>
            <a:custGeom>
              <a:avLst/>
              <a:gdLst>
                <a:gd name="T0" fmla="*/ 0 w 17"/>
                <a:gd name="T1" fmla="*/ 17 h 18"/>
                <a:gd name="T2" fmla="*/ 16 w 17"/>
                <a:gd name="T3" fmla="*/ 8 h 18"/>
                <a:gd name="T4" fmla="*/ 0 w 17"/>
                <a:gd name="T5" fmla="*/ 0 h 18"/>
                <a:gd name="T6" fmla="*/ 0 60000 65536"/>
                <a:gd name="T7" fmla="*/ 0 60000 65536"/>
                <a:gd name="T8" fmla="*/ 0 60000 65536"/>
                <a:gd name="T9" fmla="*/ 0 w 17"/>
                <a:gd name="T10" fmla="*/ 0 h 18"/>
                <a:gd name="T11" fmla="*/ 17 w 17"/>
                <a:gd name="T12" fmla="*/ 18 h 18"/>
              </a:gdLst>
              <a:ahLst/>
              <a:cxnLst>
                <a:cxn ang="T6">
                  <a:pos x="T0" y="T1"/>
                </a:cxn>
                <a:cxn ang="T7">
                  <a:pos x="T2" y="T3"/>
                </a:cxn>
                <a:cxn ang="T8">
                  <a:pos x="T4" y="T5"/>
                </a:cxn>
              </a:cxnLst>
              <a:rect l="T9" t="T10" r="T11" b="T12"/>
              <a:pathLst>
                <a:path w="17" h="18">
                  <a:moveTo>
                    <a:pt x="0" y="17"/>
                  </a:moveTo>
                  <a:lnTo>
                    <a:pt x="16" y="8"/>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375" name="Freeform 1407">
              <a:extLst>
                <a:ext uri="{FF2B5EF4-FFF2-40B4-BE49-F238E27FC236}">
                  <a16:creationId xmlns:a16="http://schemas.microsoft.com/office/drawing/2014/main" id="{B01154A1-7BA0-2F27-5562-2892E42B1D44}"/>
                </a:ext>
              </a:extLst>
            </p:cNvPr>
            <p:cNvSpPr>
              <a:spLocks/>
            </p:cNvSpPr>
            <p:nvPr/>
          </p:nvSpPr>
          <p:spPr bwMode="auto">
            <a:xfrm>
              <a:off x="2550" y="1224"/>
              <a:ext cx="17" cy="18"/>
            </a:xfrm>
            <a:custGeom>
              <a:avLst/>
              <a:gdLst>
                <a:gd name="T0" fmla="*/ 16 w 17"/>
                <a:gd name="T1" fmla="*/ 0 h 18"/>
                <a:gd name="T2" fmla="*/ 0 w 17"/>
                <a:gd name="T3" fmla="*/ 8 h 18"/>
                <a:gd name="T4" fmla="*/ 16 w 17"/>
                <a:gd name="T5" fmla="*/ 17 h 18"/>
                <a:gd name="T6" fmla="*/ 0 60000 65536"/>
                <a:gd name="T7" fmla="*/ 0 60000 65536"/>
                <a:gd name="T8" fmla="*/ 0 60000 65536"/>
                <a:gd name="T9" fmla="*/ 0 w 17"/>
                <a:gd name="T10" fmla="*/ 0 h 18"/>
                <a:gd name="T11" fmla="*/ 17 w 17"/>
                <a:gd name="T12" fmla="*/ 18 h 18"/>
              </a:gdLst>
              <a:ahLst/>
              <a:cxnLst>
                <a:cxn ang="T6">
                  <a:pos x="T0" y="T1"/>
                </a:cxn>
                <a:cxn ang="T7">
                  <a:pos x="T2" y="T3"/>
                </a:cxn>
                <a:cxn ang="T8">
                  <a:pos x="T4" y="T5"/>
                </a:cxn>
              </a:cxnLst>
              <a:rect l="T9" t="T10" r="T11" b="T12"/>
              <a:pathLst>
                <a:path w="17" h="18">
                  <a:moveTo>
                    <a:pt x="16" y="0"/>
                  </a:moveTo>
                  <a:lnTo>
                    <a:pt x="0" y="8"/>
                  </a:lnTo>
                  <a:lnTo>
                    <a:pt x="16" y="1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376" name="Freeform 1408">
              <a:extLst>
                <a:ext uri="{FF2B5EF4-FFF2-40B4-BE49-F238E27FC236}">
                  <a16:creationId xmlns:a16="http://schemas.microsoft.com/office/drawing/2014/main" id="{83DDC3B4-EAC7-72E7-2267-82A25E51514D}"/>
                </a:ext>
              </a:extLst>
            </p:cNvPr>
            <p:cNvSpPr>
              <a:spLocks/>
            </p:cNvSpPr>
            <p:nvPr/>
          </p:nvSpPr>
          <p:spPr bwMode="auto">
            <a:xfrm>
              <a:off x="2628" y="1224"/>
              <a:ext cx="17" cy="18"/>
            </a:xfrm>
            <a:custGeom>
              <a:avLst/>
              <a:gdLst>
                <a:gd name="T0" fmla="*/ 0 w 17"/>
                <a:gd name="T1" fmla="*/ 17 h 18"/>
                <a:gd name="T2" fmla="*/ 16 w 17"/>
                <a:gd name="T3" fmla="*/ 8 h 18"/>
                <a:gd name="T4" fmla="*/ 0 w 17"/>
                <a:gd name="T5" fmla="*/ 0 h 18"/>
                <a:gd name="T6" fmla="*/ 0 60000 65536"/>
                <a:gd name="T7" fmla="*/ 0 60000 65536"/>
                <a:gd name="T8" fmla="*/ 0 60000 65536"/>
                <a:gd name="T9" fmla="*/ 0 w 17"/>
                <a:gd name="T10" fmla="*/ 0 h 18"/>
                <a:gd name="T11" fmla="*/ 17 w 17"/>
                <a:gd name="T12" fmla="*/ 18 h 18"/>
              </a:gdLst>
              <a:ahLst/>
              <a:cxnLst>
                <a:cxn ang="T6">
                  <a:pos x="T0" y="T1"/>
                </a:cxn>
                <a:cxn ang="T7">
                  <a:pos x="T2" y="T3"/>
                </a:cxn>
                <a:cxn ang="T8">
                  <a:pos x="T4" y="T5"/>
                </a:cxn>
              </a:cxnLst>
              <a:rect l="T9" t="T10" r="T11" b="T12"/>
              <a:pathLst>
                <a:path w="17" h="18">
                  <a:moveTo>
                    <a:pt x="0" y="17"/>
                  </a:moveTo>
                  <a:lnTo>
                    <a:pt x="16" y="8"/>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377" name="Line 1409">
              <a:extLst>
                <a:ext uri="{FF2B5EF4-FFF2-40B4-BE49-F238E27FC236}">
                  <a16:creationId xmlns:a16="http://schemas.microsoft.com/office/drawing/2014/main" id="{2055D70D-B5A2-C7E6-4593-A8319F3C2E2F}"/>
                </a:ext>
              </a:extLst>
            </p:cNvPr>
            <p:cNvSpPr>
              <a:spLocks noChangeShapeType="1"/>
            </p:cNvSpPr>
            <p:nvPr/>
          </p:nvSpPr>
          <p:spPr bwMode="auto">
            <a:xfrm>
              <a:off x="2550" y="1186"/>
              <a:ext cx="0" cy="8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78" name="Line 1410">
              <a:extLst>
                <a:ext uri="{FF2B5EF4-FFF2-40B4-BE49-F238E27FC236}">
                  <a16:creationId xmlns:a16="http://schemas.microsoft.com/office/drawing/2014/main" id="{2D5983B7-422A-2B30-12CA-A0AA3B4CDBB3}"/>
                </a:ext>
              </a:extLst>
            </p:cNvPr>
            <p:cNvSpPr>
              <a:spLocks noChangeShapeType="1"/>
            </p:cNvSpPr>
            <p:nvPr/>
          </p:nvSpPr>
          <p:spPr bwMode="auto">
            <a:xfrm flipV="1">
              <a:off x="2476" y="1151"/>
              <a:ext cx="0" cy="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79" name="Line 1411">
              <a:extLst>
                <a:ext uri="{FF2B5EF4-FFF2-40B4-BE49-F238E27FC236}">
                  <a16:creationId xmlns:a16="http://schemas.microsoft.com/office/drawing/2014/main" id="{4E270DAC-1500-D4F7-DF1E-A60212D3A35D}"/>
                </a:ext>
              </a:extLst>
            </p:cNvPr>
            <p:cNvSpPr>
              <a:spLocks noChangeShapeType="1"/>
            </p:cNvSpPr>
            <p:nvPr/>
          </p:nvSpPr>
          <p:spPr bwMode="auto">
            <a:xfrm flipV="1">
              <a:off x="2566" y="1371"/>
              <a:ext cx="4"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80" name="Line 1412">
              <a:extLst>
                <a:ext uri="{FF2B5EF4-FFF2-40B4-BE49-F238E27FC236}">
                  <a16:creationId xmlns:a16="http://schemas.microsoft.com/office/drawing/2014/main" id="{C0ECE9CF-7374-18DE-5E74-60B1FFDC9FDD}"/>
                </a:ext>
              </a:extLst>
            </p:cNvPr>
            <p:cNvSpPr>
              <a:spLocks noChangeShapeType="1"/>
            </p:cNvSpPr>
            <p:nvPr/>
          </p:nvSpPr>
          <p:spPr bwMode="auto">
            <a:xfrm>
              <a:off x="2573" y="1375"/>
              <a:ext cx="2"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81" name="Line 1413">
              <a:extLst>
                <a:ext uri="{FF2B5EF4-FFF2-40B4-BE49-F238E27FC236}">
                  <a16:creationId xmlns:a16="http://schemas.microsoft.com/office/drawing/2014/main" id="{7D6EB206-BE45-B937-F955-39646D6F0EE6}"/>
                </a:ext>
              </a:extLst>
            </p:cNvPr>
            <p:cNvSpPr>
              <a:spLocks noChangeShapeType="1"/>
            </p:cNvSpPr>
            <p:nvPr/>
          </p:nvSpPr>
          <p:spPr bwMode="auto">
            <a:xfrm flipH="1" flipV="1">
              <a:off x="2476" y="1372"/>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82" name="Line 1414">
              <a:extLst>
                <a:ext uri="{FF2B5EF4-FFF2-40B4-BE49-F238E27FC236}">
                  <a16:creationId xmlns:a16="http://schemas.microsoft.com/office/drawing/2014/main" id="{5DEAD59F-3C0B-DCAB-A309-2053C76553A7}"/>
                </a:ext>
              </a:extLst>
            </p:cNvPr>
            <p:cNvSpPr>
              <a:spLocks noChangeShapeType="1"/>
            </p:cNvSpPr>
            <p:nvPr/>
          </p:nvSpPr>
          <p:spPr bwMode="auto">
            <a:xfrm>
              <a:off x="2476" y="1375"/>
              <a:ext cx="17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83" name="Freeform 1415">
              <a:extLst>
                <a:ext uri="{FF2B5EF4-FFF2-40B4-BE49-F238E27FC236}">
                  <a16:creationId xmlns:a16="http://schemas.microsoft.com/office/drawing/2014/main" id="{667FC655-CB69-D485-1B37-C2CAA496D26A}"/>
                </a:ext>
              </a:extLst>
            </p:cNvPr>
            <p:cNvSpPr>
              <a:spLocks/>
            </p:cNvSpPr>
            <p:nvPr/>
          </p:nvSpPr>
          <p:spPr bwMode="auto">
            <a:xfrm>
              <a:off x="2657" y="1371"/>
              <a:ext cx="18" cy="1"/>
            </a:xfrm>
            <a:custGeom>
              <a:avLst/>
              <a:gdLst>
                <a:gd name="T0" fmla="*/ 0 w 18"/>
                <a:gd name="T1" fmla="*/ 0 h 1"/>
                <a:gd name="T2" fmla="*/ 11 w 18"/>
                <a:gd name="T3" fmla="*/ 0 h 1"/>
                <a:gd name="T4" fmla="*/ 15 w 18"/>
                <a:gd name="T5" fmla="*/ 0 h 1"/>
                <a:gd name="T6" fmla="*/ 17 w 18"/>
                <a:gd name="T7" fmla="*/ 0 h 1"/>
                <a:gd name="T8" fmla="*/ 0 60000 65536"/>
                <a:gd name="T9" fmla="*/ 0 60000 65536"/>
                <a:gd name="T10" fmla="*/ 0 60000 65536"/>
                <a:gd name="T11" fmla="*/ 0 60000 65536"/>
                <a:gd name="T12" fmla="*/ 0 w 18"/>
                <a:gd name="T13" fmla="*/ 0 h 1"/>
                <a:gd name="T14" fmla="*/ 18 w 18"/>
                <a:gd name="T15" fmla="*/ 1 h 1"/>
              </a:gdLst>
              <a:ahLst/>
              <a:cxnLst>
                <a:cxn ang="T8">
                  <a:pos x="T0" y="T1"/>
                </a:cxn>
                <a:cxn ang="T9">
                  <a:pos x="T2" y="T3"/>
                </a:cxn>
                <a:cxn ang="T10">
                  <a:pos x="T4" y="T5"/>
                </a:cxn>
                <a:cxn ang="T11">
                  <a:pos x="T6" y="T7"/>
                </a:cxn>
              </a:cxnLst>
              <a:rect l="T12" t="T13" r="T14" b="T15"/>
              <a:pathLst>
                <a:path w="18" h="1">
                  <a:moveTo>
                    <a:pt x="0" y="0"/>
                  </a:moveTo>
                  <a:lnTo>
                    <a:pt x="11" y="0"/>
                  </a:lnTo>
                  <a:lnTo>
                    <a:pt x="15" y="0"/>
                  </a:lnTo>
                  <a:lnTo>
                    <a:pt x="1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384" name="Line 1416">
              <a:extLst>
                <a:ext uri="{FF2B5EF4-FFF2-40B4-BE49-F238E27FC236}">
                  <a16:creationId xmlns:a16="http://schemas.microsoft.com/office/drawing/2014/main" id="{114886AA-3B69-DB60-DBEA-FB6AB7D40A54}"/>
                </a:ext>
              </a:extLst>
            </p:cNvPr>
            <p:cNvSpPr>
              <a:spLocks noChangeShapeType="1"/>
            </p:cNvSpPr>
            <p:nvPr/>
          </p:nvSpPr>
          <p:spPr bwMode="auto">
            <a:xfrm>
              <a:off x="2555" y="1293"/>
              <a:ext cx="2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85" name="Line 1417">
              <a:extLst>
                <a:ext uri="{FF2B5EF4-FFF2-40B4-BE49-F238E27FC236}">
                  <a16:creationId xmlns:a16="http://schemas.microsoft.com/office/drawing/2014/main" id="{E9B1570A-B632-8D20-4EBA-690067D96CC0}"/>
                </a:ext>
              </a:extLst>
            </p:cNvPr>
            <p:cNvSpPr>
              <a:spLocks noChangeShapeType="1"/>
            </p:cNvSpPr>
            <p:nvPr/>
          </p:nvSpPr>
          <p:spPr bwMode="auto">
            <a:xfrm>
              <a:off x="2582" y="1232"/>
              <a:ext cx="0" cy="5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86" name="Line 1418">
              <a:extLst>
                <a:ext uri="{FF2B5EF4-FFF2-40B4-BE49-F238E27FC236}">
                  <a16:creationId xmlns:a16="http://schemas.microsoft.com/office/drawing/2014/main" id="{F979B46A-A657-E0BC-941E-96B2D4398A21}"/>
                </a:ext>
              </a:extLst>
            </p:cNvPr>
            <p:cNvSpPr>
              <a:spLocks noChangeShapeType="1"/>
            </p:cNvSpPr>
            <p:nvPr/>
          </p:nvSpPr>
          <p:spPr bwMode="auto">
            <a:xfrm flipH="1">
              <a:off x="2555" y="1274"/>
              <a:ext cx="2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87" name="Line 1419">
              <a:extLst>
                <a:ext uri="{FF2B5EF4-FFF2-40B4-BE49-F238E27FC236}">
                  <a16:creationId xmlns:a16="http://schemas.microsoft.com/office/drawing/2014/main" id="{42A8846B-DDA4-3CCB-BD9B-9A5BB085528E}"/>
                </a:ext>
              </a:extLst>
            </p:cNvPr>
            <p:cNvSpPr>
              <a:spLocks noChangeShapeType="1"/>
            </p:cNvSpPr>
            <p:nvPr/>
          </p:nvSpPr>
          <p:spPr bwMode="auto">
            <a:xfrm flipH="1">
              <a:off x="2555" y="1241"/>
              <a:ext cx="2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88" name="Line 1420">
              <a:extLst>
                <a:ext uri="{FF2B5EF4-FFF2-40B4-BE49-F238E27FC236}">
                  <a16:creationId xmlns:a16="http://schemas.microsoft.com/office/drawing/2014/main" id="{F486B450-8E0D-074B-6773-17CA258B7D1B}"/>
                </a:ext>
              </a:extLst>
            </p:cNvPr>
            <p:cNvSpPr>
              <a:spLocks noChangeShapeType="1"/>
            </p:cNvSpPr>
            <p:nvPr/>
          </p:nvSpPr>
          <p:spPr bwMode="auto">
            <a:xfrm>
              <a:off x="2582" y="1238"/>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89" name="Line 1421">
              <a:extLst>
                <a:ext uri="{FF2B5EF4-FFF2-40B4-BE49-F238E27FC236}">
                  <a16:creationId xmlns:a16="http://schemas.microsoft.com/office/drawing/2014/main" id="{02EDB31C-6772-233B-14A5-60E42CCE6B05}"/>
                </a:ext>
              </a:extLst>
            </p:cNvPr>
            <p:cNvSpPr>
              <a:spLocks noChangeShapeType="1"/>
            </p:cNvSpPr>
            <p:nvPr/>
          </p:nvSpPr>
          <p:spPr bwMode="auto">
            <a:xfrm>
              <a:off x="2582" y="1277"/>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90" name="Line 1422">
              <a:extLst>
                <a:ext uri="{FF2B5EF4-FFF2-40B4-BE49-F238E27FC236}">
                  <a16:creationId xmlns:a16="http://schemas.microsoft.com/office/drawing/2014/main" id="{C14A661A-8868-059C-EF96-127A49C663F6}"/>
                </a:ext>
              </a:extLst>
            </p:cNvPr>
            <p:cNvSpPr>
              <a:spLocks noChangeShapeType="1"/>
            </p:cNvSpPr>
            <p:nvPr/>
          </p:nvSpPr>
          <p:spPr bwMode="auto">
            <a:xfrm>
              <a:off x="2604" y="1276"/>
              <a:ext cx="3" cy="1"/>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91" name="Line 1423">
              <a:extLst>
                <a:ext uri="{FF2B5EF4-FFF2-40B4-BE49-F238E27FC236}">
                  <a16:creationId xmlns:a16="http://schemas.microsoft.com/office/drawing/2014/main" id="{056AF0BD-7EA0-8AC2-8F21-54146E81B4C1}"/>
                </a:ext>
              </a:extLst>
            </p:cNvPr>
            <p:cNvSpPr>
              <a:spLocks noChangeShapeType="1"/>
            </p:cNvSpPr>
            <p:nvPr/>
          </p:nvSpPr>
          <p:spPr bwMode="auto">
            <a:xfrm flipV="1">
              <a:off x="2604" y="1238"/>
              <a:ext cx="3" cy="3"/>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92" name="Line 1424">
              <a:extLst>
                <a:ext uri="{FF2B5EF4-FFF2-40B4-BE49-F238E27FC236}">
                  <a16:creationId xmlns:a16="http://schemas.microsoft.com/office/drawing/2014/main" id="{E492B7A9-6483-9B83-DB4D-2E90C5B8E7D8}"/>
                </a:ext>
              </a:extLst>
            </p:cNvPr>
            <p:cNvSpPr>
              <a:spLocks noChangeShapeType="1"/>
            </p:cNvSpPr>
            <p:nvPr/>
          </p:nvSpPr>
          <p:spPr bwMode="auto">
            <a:xfrm>
              <a:off x="2604" y="1238"/>
              <a:ext cx="0" cy="3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93" name="Line 1425">
              <a:extLst>
                <a:ext uri="{FF2B5EF4-FFF2-40B4-BE49-F238E27FC236}">
                  <a16:creationId xmlns:a16="http://schemas.microsoft.com/office/drawing/2014/main" id="{A343EBB7-71AE-E3FE-7EC4-96A6C15C11AF}"/>
                </a:ext>
              </a:extLst>
            </p:cNvPr>
            <p:cNvSpPr>
              <a:spLocks noChangeShapeType="1"/>
            </p:cNvSpPr>
            <p:nvPr/>
          </p:nvSpPr>
          <p:spPr bwMode="auto">
            <a:xfrm>
              <a:off x="2607" y="1293"/>
              <a:ext cx="2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94" name="Line 1426">
              <a:extLst>
                <a:ext uri="{FF2B5EF4-FFF2-40B4-BE49-F238E27FC236}">
                  <a16:creationId xmlns:a16="http://schemas.microsoft.com/office/drawing/2014/main" id="{2FF4FCBD-C985-F322-7192-8B047A9DD024}"/>
                </a:ext>
              </a:extLst>
            </p:cNvPr>
            <p:cNvSpPr>
              <a:spLocks noChangeShapeType="1"/>
            </p:cNvSpPr>
            <p:nvPr/>
          </p:nvSpPr>
          <p:spPr bwMode="auto">
            <a:xfrm flipV="1">
              <a:off x="2633" y="1232"/>
              <a:ext cx="0" cy="5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95" name="Line 1427">
              <a:extLst>
                <a:ext uri="{FF2B5EF4-FFF2-40B4-BE49-F238E27FC236}">
                  <a16:creationId xmlns:a16="http://schemas.microsoft.com/office/drawing/2014/main" id="{D4961902-2825-C924-BBF6-C720AF3D042D}"/>
                </a:ext>
              </a:extLst>
            </p:cNvPr>
            <p:cNvSpPr>
              <a:spLocks noChangeShapeType="1"/>
            </p:cNvSpPr>
            <p:nvPr/>
          </p:nvSpPr>
          <p:spPr bwMode="auto">
            <a:xfrm flipH="1">
              <a:off x="2607" y="1241"/>
              <a:ext cx="2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96" name="Line 1428">
              <a:extLst>
                <a:ext uri="{FF2B5EF4-FFF2-40B4-BE49-F238E27FC236}">
                  <a16:creationId xmlns:a16="http://schemas.microsoft.com/office/drawing/2014/main" id="{8784DAAC-C939-CAD9-C9E5-34550809C0CD}"/>
                </a:ext>
              </a:extLst>
            </p:cNvPr>
            <p:cNvSpPr>
              <a:spLocks noChangeShapeType="1"/>
            </p:cNvSpPr>
            <p:nvPr/>
          </p:nvSpPr>
          <p:spPr bwMode="auto">
            <a:xfrm flipH="1">
              <a:off x="2607" y="1274"/>
              <a:ext cx="2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97" name="Line 1429">
              <a:extLst>
                <a:ext uri="{FF2B5EF4-FFF2-40B4-BE49-F238E27FC236}">
                  <a16:creationId xmlns:a16="http://schemas.microsoft.com/office/drawing/2014/main" id="{528994E4-14B8-555B-B2B1-D5FD1B98F008}"/>
                </a:ext>
              </a:extLst>
            </p:cNvPr>
            <p:cNvSpPr>
              <a:spLocks noChangeShapeType="1"/>
            </p:cNvSpPr>
            <p:nvPr/>
          </p:nvSpPr>
          <p:spPr bwMode="auto">
            <a:xfrm>
              <a:off x="2550" y="1351"/>
              <a:ext cx="25" cy="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98" name="Line 1430">
              <a:extLst>
                <a:ext uri="{FF2B5EF4-FFF2-40B4-BE49-F238E27FC236}">
                  <a16:creationId xmlns:a16="http://schemas.microsoft.com/office/drawing/2014/main" id="{6C6A82EA-6777-2BD7-E83D-6CDD878838CD}"/>
                </a:ext>
              </a:extLst>
            </p:cNvPr>
            <p:cNvSpPr>
              <a:spLocks noChangeShapeType="1"/>
            </p:cNvSpPr>
            <p:nvPr/>
          </p:nvSpPr>
          <p:spPr bwMode="auto">
            <a:xfrm flipV="1">
              <a:off x="2578" y="1241"/>
              <a:ext cx="0" cy="3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399" name="Freeform 1431">
              <a:extLst>
                <a:ext uri="{FF2B5EF4-FFF2-40B4-BE49-F238E27FC236}">
                  <a16:creationId xmlns:a16="http://schemas.microsoft.com/office/drawing/2014/main" id="{3C82388D-6498-1F6E-037A-DEC35BC2AE63}"/>
                </a:ext>
              </a:extLst>
            </p:cNvPr>
            <p:cNvSpPr>
              <a:spLocks/>
            </p:cNvSpPr>
            <p:nvPr/>
          </p:nvSpPr>
          <p:spPr bwMode="auto">
            <a:xfrm>
              <a:off x="2578" y="1274"/>
              <a:ext cx="17" cy="20"/>
            </a:xfrm>
            <a:custGeom>
              <a:avLst/>
              <a:gdLst>
                <a:gd name="T0" fmla="*/ 0 w 17"/>
                <a:gd name="T1" fmla="*/ 19 h 20"/>
                <a:gd name="T2" fmla="*/ 16 w 17"/>
                <a:gd name="T3" fmla="*/ 9 h 20"/>
                <a:gd name="T4" fmla="*/ 0 w 17"/>
                <a:gd name="T5" fmla="*/ 0 h 20"/>
                <a:gd name="T6" fmla="*/ 0 60000 65536"/>
                <a:gd name="T7" fmla="*/ 0 60000 65536"/>
                <a:gd name="T8" fmla="*/ 0 60000 65536"/>
                <a:gd name="T9" fmla="*/ 0 w 17"/>
                <a:gd name="T10" fmla="*/ 0 h 20"/>
                <a:gd name="T11" fmla="*/ 17 w 17"/>
                <a:gd name="T12" fmla="*/ 20 h 20"/>
              </a:gdLst>
              <a:ahLst/>
              <a:cxnLst>
                <a:cxn ang="T6">
                  <a:pos x="T0" y="T1"/>
                </a:cxn>
                <a:cxn ang="T7">
                  <a:pos x="T2" y="T3"/>
                </a:cxn>
                <a:cxn ang="T8">
                  <a:pos x="T4" y="T5"/>
                </a:cxn>
              </a:cxnLst>
              <a:rect l="T9" t="T10" r="T11" b="T12"/>
              <a:pathLst>
                <a:path w="17" h="20">
                  <a:moveTo>
                    <a:pt x="0" y="19"/>
                  </a:moveTo>
                  <a:lnTo>
                    <a:pt x="16" y="9"/>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400" name="Freeform 1432">
              <a:extLst>
                <a:ext uri="{FF2B5EF4-FFF2-40B4-BE49-F238E27FC236}">
                  <a16:creationId xmlns:a16="http://schemas.microsoft.com/office/drawing/2014/main" id="{78438B7B-5EB5-3946-BB12-6CD2E5BF627B}"/>
                </a:ext>
              </a:extLst>
            </p:cNvPr>
            <p:cNvSpPr>
              <a:spLocks/>
            </p:cNvSpPr>
            <p:nvPr/>
          </p:nvSpPr>
          <p:spPr bwMode="auto">
            <a:xfrm>
              <a:off x="2550" y="1241"/>
              <a:ext cx="17" cy="53"/>
            </a:xfrm>
            <a:custGeom>
              <a:avLst/>
              <a:gdLst>
                <a:gd name="T0" fmla="*/ 16 w 17"/>
                <a:gd name="T1" fmla="*/ 0 h 53"/>
                <a:gd name="T2" fmla="*/ 16 w 17"/>
                <a:gd name="T3" fmla="*/ 33 h 53"/>
                <a:gd name="T4" fmla="*/ 0 w 17"/>
                <a:gd name="T5" fmla="*/ 42 h 53"/>
                <a:gd name="T6" fmla="*/ 16 w 17"/>
                <a:gd name="T7" fmla="*/ 52 h 53"/>
                <a:gd name="T8" fmla="*/ 0 60000 65536"/>
                <a:gd name="T9" fmla="*/ 0 60000 65536"/>
                <a:gd name="T10" fmla="*/ 0 60000 65536"/>
                <a:gd name="T11" fmla="*/ 0 60000 65536"/>
                <a:gd name="T12" fmla="*/ 0 w 17"/>
                <a:gd name="T13" fmla="*/ 0 h 53"/>
                <a:gd name="T14" fmla="*/ 17 w 17"/>
                <a:gd name="T15" fmla="*/ 53 h 53"/>
              </a:gdLst>
              <a:ahLst/>
              <a:cxnLst>
                <a:cxn ang="T8">
                  <a:pos x="T0" y="T1"/>
                </a:cxn>
                <a:cxn ang="T9">
                  <a:pos x="T2" y="T3"/>
                </a:cxn>
                <a:cxn ang="T10">
                  <a:pos x="T4" y="T5"/>
                </a:cxn>
                <a:cxn ang="T11">
                  <a:pos x="T6" y="T7"/>
                </a:cxn>
              </a:cxnLst>
              <a:rect l="T12" t="T13" r="T14" b="T15"/>
              <a:pathLst>
                <a:path w="17" h="53">
                  <a:moveTo>
                    <a:pt x="16" y="0"/>
                  </a:moveTo>
                  <a:lnTo>
                    <a:pt x="16" y="33"/>
                  </a:lnTo>
                  <a:lnTo>
                    <a:pt x="0" y="42"/>
                  </a:lnTo>
                  <a:lnTo>
                    <a:pt x="16" y="5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401" name="Freeform 1433">
              <a:extLst>
                <a:ext uri="{FF2B5EF4-FFF2-40B4-BE49-F238E27FC236}">
                  <a16:creationId xmlns:a16="http://schemas.microsoft.com/office/drawing/2014/main" id="{6345748D-EDF2-B7C9-C9F6-D7B9FBCDFA9E}"/>
                </a:ext>
              </a:extLst>
            </p:cNvPr>
            <p:cNvSpPr>
              <a:spLocks/>
            </p:cNvSpPr>
            <p:nvPr/>
          </p:nvSpPr>
          <p:spPr bwMode="auto">
            <a:xfrm>
              <a:off x="2628" y="1241"/>
              <a:ext cx="17" cy="53"/>
            </a:xfrm>
            <a:custGeom>
              <a:avLst/>
              <a:gdLst>
                <a:gd name="T0" fmla="*/ 0 w 17"/>
                <a:gd name="T1" fmla="*/ 52 h 53"/>
                <a:gd name="T2" fmla="*/ 16 w 17"/>
                <a:gd name="T3" fmla="*/ 42 h 53"/>
                <a:gd name="T4" fmla="*/ 0 w 17"/>
                <a:gd name="T5" fmla="*/ 33 h 53"/>
                <a:gd name="T6" fmla="*/ 0 w 17"/>
                <a:gd name="T7" fmla="*/ 0 h 53"/>
                <a:gd name="T8" fmla="*/ 0 60000 65536"/>
                <a:gd name="T9" fmla="*/ 0 60000 65536"/>
                <a:gd name="T10" fmla="*/ 0 60000 65536"/>
                <a:gd name="T11" fmla="*/ 0 60000 65536"/>
                <a:gd name="T12" fmla="*/ 0 w 17"/>
                <a:gd name="T13" fmla="*/ 0 h 53"/>
                <a:gd name="T14" fmla="*/ 17 w 17"/>
                <a:gd name="T15" fmla="*/ 53 h 53"/>
              </a:gdLst>
              <a:ahLst/>
              <a:cxnLst>
                <a:cxn ang="T8">
                  <a:pos x="T0" y="T1"/>
                </a:cxn>
                <a:cxn ang="T9">
                  <a:pos x="T2" y="T3"/>
                </a:cxn>
                <a:cxn ang="T10">
                  <a:pos x="T4" y="T5"/>
                </a:cxn>
                <a:cxn ang="T11">
                  <a:pos x="T6" y="T7"/>
                </a:cxn>
              </a:cxnLst>
              <a:rect l="T12" t="T13" r="T14" b="T15"/>
              <a:pathLst>
                <a:path w="17" h="53">
                  <a:moveTo>
                    <a:pt x="0" y="52"/>
                  </a:moveTo>
                  <a:lnTo>
                    <a:pt x="16" y="42"/>
                  </a:lnTo>
                  <a:lnTo>
                    <a:pt x="0" y="33"/>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402" name="Line 1434">
              <a:extLst>
                <a:ext uri="{FF2B5EF4-FFF2-40B4-BE49-F238E27FC236}">
                  <a16:creationId xmlns:a16="http://schemas.microsoft.com/office/drawing/2014/main" id="{C61405D8-6007-CC33-D3AF-5F0A891BAEE0}"/>
                </a:ext>
              </a:extLst>
            </p:cNvPr>
            <p:cNvSpPr>
              <a:spLocks noChangeShapeType="1"/>
            </p:cNvSpPr>
            <p:nvPr/>
          </p:nvSpPr>
          <p:spPr bwMode="auto">
            <a:xfrm>
              <a:off x="2801" y="1313"/>
              <a:ext cx="2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03" name="Freeform 1435">
              <a:extLst>
                <a:ext uri="{FF2B5EF4-FFF2-40B4-BE49-F238E27FC236}">
                  <a16:creationId xmlns:a16="http://schemas.microsoft.com/office/drawing/2014/main" id="{E72AD175-F057-0BAF-A5A1-559B310A0768}"/>
                </a:ext>
              </a:extLst>
            </p:cNvPr>
            <p:cNvSpPr>
              <a:spLocks/>
            </p:cNvSpPr>
            <p:nvPr/>
          </p:nvSpPr>
          <p:spPr bwMode="auto">
            <a:xfrm>
              <a:off x="2792" y="1366"/>
              <a:ext cx="17" cy="17"/>
            </a:xfrm>
            <a:custGeom>
              <a:avLst/>
              <a:gdLst>
                <a:gd name="T0" fmla="*/ 16 w 17"/>
                <a:gd name="T1" fmla="*/ 0 h 17"/>
                <a:gd name="T2" fmla="*/ 0 w 17"/>
                <a:gd name="T3" fmla="*/ 16 h 17"/>
                <a:gd name="T4" fmla="*/ 16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000000"/>
            </a:solidFill>
            <a:ln w="12700" cap="rnd" cmpd="sng">
              <a:solidFill>
                <a:srgbClr val="000000"/>
              </a:solidFill>
              <a:prstDash val="solid"/>
              <a:round/>
              <a:headEnd/>
              <a:tailEnd/>
            </a:ln>
          </p:spPr>
          <p:txBody>
            <a:bodyPr/>
            <a:lstStyle/>
            <a:p>
              <a:endParaRPr lang="en-SE"/>
            </a:p>
          </p:txBody>
        </p:sp>
        <p:sp>
          <p:nvSpPr>
            <p:cNvPr id="85404" name="Line 1436">
              <a:extLst>
                <a:ext uri="{FF2B5EF4-FFF2-40B4-BE49-F238E27FC236}">
                  <a16:creationId xmlns:a16="http://schemas.microsoft.com/office/drawing/2014/main" id="{115E7C6D-3581-5381-DBF8-9F0009D0823F}"/>
                </a:ext>
              </a:extLst>
            </p:cNvPr>
            <p:cNvSpPr>
              <a:spLocks noChangeShapeType="1"/>
            </p:cNvSpPr>
            <p:nvPr/>
          </p:nvSpPr>
          <p:spPr bwMode="auto">
            <a:xfrm flipV="1">
              <a:off x="2814" y="1313"/>
              <a:ext cx="0" cy="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05" name="Line 1437">
              <a:extLst>
                <a:ext uri="{FF2B5EF4-FFF2-40B4-BE49-F238E27FC236}">
                  <a16:creationId xmlns:a16="http://schemas.microsoft.com/office/drawing/2014/main" id="{130E57A6-A6CB-65B8-2F7A-993F7D54EFDD}"/>
                </a:ext>
              </a:extLst>
            </p:cNvPr>
            <p:cNvSpPr>
              <a:spLocks noChangeShapeType="1"/>
            </p:cNvSpPr>
            <p:nvPr/>
          </p:nvSpPr>
          <p:spPr bwMode="auto">
            <a:xfrm>
              <a:off x="2801" y="1313"/>
              <a:ext cx="0" cy="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06" name="Line 1438">
              <a:extLst>
                <a:ext uri="{FF2B5EF4-FFF2-40B4-BE49-F238E27FC236}">
                  <a16:creationId xmlns:a16="http://schemas.microsoft.com/office/drawing/2014/main" id="{A8E5B420-1C15-C97A-F50E-88714F25BEAE}"/>
                </a:ext>
              </a:extLst>
            </p:cNvPr>
            <p:cNvSpPr>
              <a:spLocks noChangeShapeType="1"/>
            </p:cNvSpPr>
            <p:nvPr/>
          </p:nvSpPr>
          <p:spPr bwMode="auto">
            <a:xfrm flipV="1">
              <a:off x="2454" y="1108"/>
              <a:ext cx="5"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07" name="Line 1439">
              <a:extLst>
                <a:ext uri="{FF2B5EF4-FFF2-40B4-BE49-F238E27FC236}">
                  <a16:creationId xmlns:a16="http://schemas.microsoft.com/office/drawing/2014/main" id="{5852E274-42B2-624B-D154-4F38DA53F057}"/>
                </a:ext>
              </a:extLst>
            </p:cNvPr>
            <p:cNvSpPr>
              <a:spLocks noChangeShapeType="1"/>
            </p:cNvSpPr>
            <p:nvPr/>
          </p:nvSpPr>
          <p:spPr bwMode="auto">
            <a:xfrm>
              <a:off x="2555" y="1224"/>
              <a:ext cx="2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08" name="Line 1440">
              <a:extLst>
                <a:ext uri="{FF2B5EF4-FFF2-40B4-BE49-F238E27FC236}">
                  <a16:creationId xmlns:a16="http://schemas.microsoft.com/office/drawing/2014/main" id="{A0A79DA7-C7C9-2CF4-6357-156C295B1583}"/>
                </a:ext>
              </a:extLst>
            </p:cNvPr>
            <p:cNvSpPr>
              <a:spLocks noChangeShapeType="1"/>
            </p:cNvSpPr>
            <p:nvPr/>
          </p:nvSpPr>
          <p:spPr bwMode="auto">
            <a:xfrm>
              <a:off x="2607" y="1224"/>
              <a:ext cx="2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09" name="Line 1441">
              <a:extLst>
                <a:ext uri="{FF2B5EF4-FFF2-40B4-BE49-F238E27FC236}">
                  <a16:creationId xmlns:a16="http://schemas.microsoft.com/office/drawing/2014/main" id="{B0AD0446-899D-B163-5171-1B8C289B5885}"/>
                </a:ext>
              </a:extLst>
            </p:cNvPr>
            <p:cNvSpPr>
              <a:spLocks noChangeShapeType="1"/>
            </p:cNvSpPr>
            <p:nvPr/>
          </p:nvSpPr>
          <p:spPr bwMode="auto">
            <a:xfrm>
              <a:off x="2451" y="1108"/>
              <a:ext cx="25" cy="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10" name="Line 1442">
              <a:extLst>
                <a:ext uri="{FF2B5EF4-FFF2-40B4-BE49-F238E27FC236}">
                  <a16:creationId xmlns:a16="http://schemas.microsoft.com/office/drawing/2014/main" id="{F58B6C7F-CC0A-6D19-44A4-68F405A8C03B}"/>
                </a:ext>
              </a:extLst>
            </p:cNvPr>
            <p:cNvSpPr>
              <a:spLocks noChangeShapeType="1"/>
            </p:cNvSpPr>
            <p:nvPr/>
          </p:nvSpPr>
          <p:spPr bwMode="auto">
            <a:xfrm>
              <a:off x="2476" y="1186"/>
              <a:ext cx="0" cy="3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11" name="Line 1443">
              <a:extLst>
                <a:ext uri="{FF2B5EF4-FFF2-40B4-BE49-F238E27FC236}">
                  <a16:creationId xmlns:a16="http://schemas.microsoft.com/office/drawing/2014/main" id="{DC58D576-BBC5-33F2-5FC2-BFAB4DD4AA67}"/>
                </a:ext>
              </a:extLst>
            </p:cNvPr>
            <p:cNvSpPr>
              <a:spLocks noChangeShapeType="1"/>
            </p:cNvSpPr>
            <p:nvPr/>
          </p:nvSpPr>
          <p:spPr bwMode="auto">
            <a:xfrm>
              <a:off x="2801" y="1100"/>
              <a:ext cx="2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12" name="Line 1444">
              <a:extLst>
                <a:ext uri="{FF2B5EF4-FFF2-40B4-BE49-F238E27FC236}">
                  <a16:creationId xmlns:a16="http://schemas.microsoft.com/office/drawing/2014/main" id="{554A881D-CF58-7814-B2F0-AFD04C0C20CB}"/>
                </a:ext>
              </a:extLst>
            </p:cNvPr>
            <p:cNvSpPr>
              <a:spLocks noChangeShapeType="1"/>
            </p:cNvSpPr>
            <p:nvPr/>
          </p:nvSpPr>
          <p:spPr bwMode="auto">
            <a:xfrm flipH="1" flipV="1">
              <a:off x="3182" y="1458"/>
              <a:ext cx="5"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13" name="Line 1445">
              <a:extLst>
                <a:ext uri="{FF2B5EF4-FFF2-40B4-BE49-F238E27FC236}">
                  <a16:creationId xmlns:a16="http://schemas.microsoft.com/office/drawing/2014/main" id="{1FCCE73B-7F39-FDD6-AF33-9B81B00D0EA8}"/>
                </a:ext>
              </a:extLst>
            </p:cNvPr>
            <p:cNvSpPr>
              <a:spLocks noChangeShapeType="1"/>
            </p:cNvSpPr>
            <p:nvPr/>
          </p:nvSpPr>
          <p:spPr bwMode="auto">
            <a:xfrm>
              <a:off x="3712" y="1195"/>
              <a:ext cx="0" cy="399"/>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14" name="Line 1446">
              <a:extLst>
                <a:ext uri="{FF2B5EF4-FFF2-40B4-BE49-F238E27FC236}">
                  <a16:creationId xmlns:a16="http://schemas.microsoft.com/office/drawing/2014/main" id="{49EC5061-A5EC-E461-2F8B-ECFB8AF99BE9}"/>
                </a:ext>
              </a:extLst>
            </p:cNvPr>
            <p:cNvSpPr>
              <a:spLocks noChangeShapeType="1"/>
            </p:cNvSpPr>
            <p:nvPr/>
          </p:nvSpPr>
          <p:spPr bwMode="auto">
            <a:xfrm flipV="1">
              <a:off x="3132" y="1380"/>
              <a:ext cx="0"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15" name="Line 1447">
              <a:extLst>
                <a:ext uri="{FF2B5EF4-FFF2-40B4-BE49-F238E27FC236}">
                  <a16:creationId xmlns:a16="http://schemas.microsoft.com/office/drawing/2014/main" id="{7A1BED40-8C0F-B75A-877A-60A583498123}"/>
                </a:ext>
              </a:extLst>
            </p:cNvPr>
            <p:cNvSpPr>
              <a:spLocks noChangeShapeType="1"/>
            </p:cNvSpPr>
            <p:nvPr/>
          </p:nvSpPr>
          <p:spPr bwMode="auto">
            <a:xfrm>
              <a:off x="3191" y="1380"/>
              <a:ext cx="0"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16" name="Line 1448">
              <a:extLst>
                <a:ext uri="{FF2B5EF4-FFF2-40B4-BE49-F238E27FC236}">
                  <a16:creationId xmlns:a16="http://schemas.microsoft.com/office/drawing/2014/main" id="{E5A937DC-8E04-D096-CB74-B7920C049BC0}"/>
                </a:ext>
              </a:extLst>
            </p:cNvPr>
            <p:cNvSpPr>
              <a:spLocks noChangeShapeType="1"/>
            </p:cNvSpPr>
            <p:nvPr/>
          </p:nvSpPr>
          <p:spPr bwMode="auto">
            <a:xfrm>
              <a:off x="3349" y="1132"/>
              <a:ext cx="0" cy="33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17" name="Line 1449">
              <a:extLst>
                <a:ext uri="{FF2B5EF4-FFF2-40B4-BE49-F238E27FC236}">
                  <a16:creationId xmlns:a16="http://schemas.microsoft.com/office/drawing/2014/main" id="{8F6A50B8-7B8B-9B34-52B1-6314B19F9923}"/>
                </a:ext>
              </a:extLst>
            </p:cNvPr>
            <p:cNvSpPr>
              <a:spLocks noChangeShapeType="1"/>
            </p:cNvSpPr>
            <p:nvPr/>
          </p:nvSpPr>
          <p:spPr bwMode="auto">
            <a:xfrm>
              <a:off x="3194" y="1375"/>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18" name="Line 1450">
              <a:extLst>
                <a:ext uri="{FF2B5EF4-FFF2-40B4-BE49-F238E27FC236}">
                  <a16:creationId xmlns:a16="http://schemas.microsoft.com/office/drawing/2014/main" id="{DFA0FE6A-7B1F-FA36-6AAE-BFB707643948}"/>
                </a:ext>
              </a:extLst>
            </p:cNvPr>
            <p:cNvSpPr>
              <a:spLocks noChangeShapeType="1"/>
            </p:cNvSpPr>
            <p:nvPr/>
          </p:nvSpPr>
          <p:spPr bwMode="auto">
            <a:xfrm flipV="1">
              <a:off x="3129" y="1375"/>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19" name="Line 1451">
              <a:extLst>
                <a:ext uri="{FF2B5EF4-FFF2-40B4-BE49-F238E27FC236}">
                  <a16:creationId xmlns:a16="http://schemas.microsoft.com/office/drawing/2014/main" id="{995A6877-1511-B13A-777F-7DD7F7B5980B}"/>
                </a:ext>
              </a:extLst>
            </p:cNvPr>
            <p:cNvSpPr>
              <a:spLocks noChangeShapeType="1"/>
            </p:cNvSpPr>
            <p:nvPr/>
          </p:nvSpPr>
          <p:spPr bwMode="auto">
            <a:xfrm>
              <a:off x="3405" y="1195"/>
              <a:ext cx="0" cy="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20" name="Line 1452">
              <a:extLst>
                <a:ext uri="{FF2B5EF4-FFF2-40B4-BE49-F238E27FC236}">
                  <a16:creationId xmlns:a16="http://schemas.microsoft.com/office/drawing/2014/main" id="{8FDEB4E9-F31C-8906-C904-3A5A2EC771A1}"/>
                </a:ext>
              </a:extLst>
            </p:cNvPr>
            <p:cNvSpPr>
              <a:spLocks noChangeShapeType="1"/>
            </p:cNvSpPr>
            <p:nvPr/>
          </p:nvSpPr>
          <p:spPr bwMode="auto">
            <a:xfrm flipH="1" flipV="1">
              <a:off x="3425" y="1575"/>
              <a:ext cx="14"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21" name="Line 1453">
              <a:extLst>
                <a:ext uri="{FF2B5EF4-FFF2-40B4-BE49-F238E27FC236}">
                  <a16:creationId xmlns:a16="http://schemas.microsoft.com/office/drawing/2014/main" id="{4155162D-7425-77D0-3658-0FB7937BD461}"/>
                </a:ext>
              </a:extLst>
            </p:cNvPr>
            <p:cNvSpPr>
              <a:spLocks noChangeShapeType="1"/>
            </p:cNvSpPr>
            <p:nvPr/>
          </p:nvSpPr>
          <p:spPr bwMode="auto">
            <a:xfrm flipH="1" flipV="1">
              <a:off x="3425" y="1560"/>
              <a:ext cx="23"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22" name="Line 1454">
              <a:extLst>
                <a:ext uri="{FF2B5EF4-FFF2-40B4-BE49-F238E27FC236}">
                  <a16:creationId xmlns:a16="http://schemas.microsoft.com/office/drawing/2014/main" id="{E56A3002-8BEB-6E36-015E-4ED008FEBAC7}"/>
                </a:ext>
              </a:extLst>
            </p:cNvPr>
            <p:cNvSpPr>
              <a:spLocks noChangeShapeType="1"/>
            </p:cNvSpPr>
            <p:nvPr/>
          </p:nvSpPr>
          <p:spPr bwMode="auto">
            <a:xfrm flipH="1">
              <a:off x="3420" y="1690"/>
              <a:ext cx="6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23" name="Line 1455">
              <a:extLst>
                <a:ext uri="{FF2B5EF4-FFF2-40B4-BE49-F238E27FC236}">
                  <a16:creationId xmlns:a16="http://schemas.microsoft.com/office/drawing/2014/main" id="{14C52CB8-17D8-D13D-93C3-C21B1EE1E720}"/>
                </a:ext>
              </a:extLst>
            </p:cNvPr>
            <p:cNvSpPr>
              <a:spLocks noChangeShapeType="1"/>
            </p:cNvSpPr>
            <p:nvPr/>
          </p:nvSpPr>
          <p:spPr bwMode="auto">
            <a:xfrm>
              <a:off x="3420" y="1705"/>
              <a:ext cx="6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24" name="Line 1456">
              <a:extLst>
                <a:ext uri="{FF2B5EF4-FFF2-40B4-BE49-F238E27FC236}">
                  <a16:creationId xmlns:a16="http://schemas.microsoft.com/office/drawing/2014/main" id="{3FC23B14-CBB7-43E1-A1DF-8251DF01884C}"/>
                </a:ext>
              </a:extLst>
            </p:cNvPr>
            <p:cNvSpPr>
              <a:spLocks noChangeShapeType="1"/>
            </p:cNvSpPr>
            <p:nvPr/>
          </p:nvSpPr>
          <p:spPr bwMode="auto">
            <a:xfrm>
              <a:off x="3288" y="1508"/>
              <a:ext cx="0" cy="6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25" name="Line 1457">
              <a:extLst>
                <a:ext uri="{FF2B5EF4-FFF2-40B4-BE49-F238E27FC236}">
                  <a16:creationId xmlns:a16="http://schemas.microsoft.com/office/drawing/2014/main" id="{186BD337-ACE2-F5E9-5AC6-8A4CB8985A2F}"/>
                </a:ext>
              </a:extLst>
            </p:cNvPr>
            <p:cNvSpPr>
              <a:spLocks noChangeShapeType="1"/>
            </p:cNvSpPr>
            <p:nvPr/>
          </p:nvSpPr>
          <p:spPr bwMode="auto">
            <a:xfrm flipH="1">
              <a:off x="3413" y="1575"/>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26" name="Line 1458">
              <a:extLst>
                <a:ext uri="{FF2B5EF4-FFF2-40B4-BE49-F238E27FC236}">
                  <a16:creationId xmlns:a16="http://schemas.microsoft.com/office/drawing/2014/main" id="{B132D1B5-A852-38D9-3361-CB836444158D}"/>
                </a:ext>
              </a:extLst>
            </p:cNvPr>
            <p:cNvSpPr>
              <a:spLocks noChangeShapeType="1"/>
            </p:cNvSpPr>
            <p:nvPr/>
          </p:nvSpPr>
          <p:spPr bwMode="auto">
            <a:xfrm>
              <a:off x="3358" y="1560"/>
              <a:ext cx="6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27" name="Line 1459">
              <a:extLst>
                <a:ext uri="{FF2B5EF4-FFF2-40B4-BE49-F238E27FC236}">
                  <a16:creationId xmlns:a16="http://schemas.microsoft.com/office/drawing/2014/main" id="{D8DD1F67-D2A7-D3C0-9405-F04E3CC385C0}"/>
                </a:ext>
              </a:extLst>
            </p:cNvPr>
            <p:cNvSpPr>
              <a:spLocks noChangeShapeType="1"/>
            </p:cNvSpPr>
            <p:nvPr/>
          </p:nvSpPr>
          <p:spPr bwMode="auto">
            <a:xfrm>
              <a:off x="3358" y="1560"/>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28" name="Line 1460">
              <a:extLst>
                <a:ext uri="{FF2B5EF4-FFF2-40B4-BE49-F238E27FC236}">
                  <a16:creationId xmlns:a16="http://schemas.microsoft.com/office/drawing/2014/main" id="{81F1579D-D093-4937-8732-73BA8671E7AC}"/>
                </a:ext>
              </a:extLst>
            </p:cNvPr>
            <p:cNvSpPr>
              <a:spLocks noChangeShapeType="1"/>
            </p:cNvSpPr>
            <p:nvPr/>
          </p:nvSpPr>
          <p:spPr bwMode="auto">
            <a:xfrm>
              <a:off x="3420" y="1690"/>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29" name="Line 1461">
              <a:extLst>
                <a:ext uri="{FF2B5EF4-FFF2-40B4-BE49-F238E27FC236}">
                  <a16:creationId xmlns:a16="http://schemas.microsoft.com/office/drawing/2014/main" id="{E0F23411-8732-9799-98A9-67936DB8DC5F}"/>
                </a:ext>
              </a:extLst>
            </p:cNvPr>
            <p:cNvSpPr>
              <a:spLocks noChangeShapeType="1"/>
            </p:cNvSpPr>
            <p:nvPr/>
          </p:nvSpPr>
          <p:spPr bwMode="auto">
            <a:xfrm>
              <a:off x="3413" y="1575"/>
              <a:ext cx="0"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30" name="Line 1462">
              <a:extLst>
                <a:ext uri="{FF2B5EF4-FFF2-40B4-BE49-F238E27FC236}">
                  <a16:creationId xmlns:a16="http://schemas.microsoft.com/office/drawing/2014/main" id="{B5C790D1-FDEE-9853-3589-BEE090C96E8A}"/>
                </a:ext>
              </a:extLst>
            </p:cNvPr>
            <p:cNvSpPr>
              <a:spLocks noChangeShapeType="1"/>
            </p:cNvSpPr>
            <p:nvPr/>
          </p:nvSpPr>
          <p:spPr bwMode="auto">
            <a:xfrm>
              <a:off x="3288" y="1613"/>
              <a:ext cx="0" cy="9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31" name="Line 1463">
              <a:extLst>
                <a:ext uri="{FF2B5EF4-FFF2-40B4-BE49-F238E27FC236}">
                  <a16:creationId xmlns:a16="http://schemas.microsoft.com/office/drawing/2014/main" id="{A9586CE5-DCC0-3642-1FEC-C44171BFC2CD}"/>
                </a:ext>
              </a:extLst>
            </p:cNvPr>
            <p:cNvSpPr>
              <a:spLocks noChangeShapeType="1"/>
            </p:cNvSpPr>
            <p:nvPr/>
          </p:nvSpPr>
          <p:spPr bwMode="auto">
            <a:xfrm flipV="1">
              <a:off x="3182" y="1462"/>
              <a:ext cx="3" cy="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32" name="Line 1464">
              <a:extLst>
                <a:ext uri="{FF2B5EF4-FFF2-40B4-BE49-F238E27FC236}">
                  <a16:creationId xmlns:a16="http://schemas.microsoft.com/office/drawing/2014/main" id="{E8602AFD-572B-74A1-4459-33DC02622CEA}"/>
                </a:ext>
              </a:extLst>
            </p:cNvPr>
            <p:cNvSpPr>
              <a:spLocks noChangeShapeType="1"/>
            </p:cNvSpPr>
            <p:nvPr/>
          </p:nvSpPr>
          <p:spPr bwMode="auto">
            <a:xfrm>
              <a:off x="3182" y="1462"/>
              <a:ext cx="16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33" name="Line 1465">
              <a:extLst>
                <a:ext uri="{FF2B5EF4-FFF2-40B4-BE49-F238E27FC236}">
                  <a16:creationId xmlns:a16="http://schemas.microsoft.com/office/drawing/2014/main" id="{61CEB82D-B7CC-633E-FACC-A244C59A318B}"/>
                </a:ext>
              </a:extLst>
            </p:cNvPr>
            <p:cNvSpPr>
              <a:spLocks noChangeShapeType="1"/>
            </p:cNvSpPr>
            <p:nvPr/>
          </p:nvSpPr>
          <p:spPr bwMode="auto">
            <a:xfrm>
              <a:off x="3182" y="1508"/>
              <a:ext cx="16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34" name="Line 1466">
              <a:extLst>
                <a:ext uri="{FF2B5EF4-FFF2-40B4-BE49-F238E27FC236}">
                  <a16:creationId xmlns:a16="http://schemas.microsoft.com/office/drawing/2014/main" id="{CF196901-4AB8-4543-6C39-300294C626DC}"/>
                </a:ext>
              </a:extLst>
            </p:cNvPr>
            <p:cNvSpPr>
              <a:spLocks noChangeShapeType="1"/>
            </p:cNvSpPr>
            <p:nvPr/>
          </p:nvSpPr>
          <p:spPr bwMode="auto">
            <a:xfrm>
              <a:off x="3129" y="1418"/>
              <a:ext cx="6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35" name="Line 1467">
              <a:extLst>
                <a:ext uri="{FF2B5EF4-FFF2-40B4-BE49-F238E27FC236}">
                  <a16:creationId xmlns:a16="http://schemas.microsoft.com/office/drawing/2014/main" id="{0CA0585C-938E-11C0-22CC-D5A3B633E08A}"/>
                </a:ext>
              </a:extLst>
            </p:cNvPr>
            <p:cNvSpPr>
              <a:spLocks noChangeShapeType="1"/>
            </p:cNvSpPr>
            <p:nvPr/>
          </p:nvSpPr>
          <p:spPr bwMode="auto">
            <a:xfrm>
              <a:off x="3143" y="1418"/>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36" name="Line 1468">
              <a:extLst>
                <a:ext uri="{FF2B5EF4-FFF2-40B4-BE49-F238E27FC236}">
                  <a16:creationId xmlns:a16="http://schemas.microsoft.com/office/drawing/2014/main" id="{6B8BB93D-BE8A-342A-37C1-42F991BF884B}"/>
                </a:ext>
              </a:extLst>
            </p:cNvPr>
            <p:cNvSpPr>
              <a:spLocks noChangeShapeType="1"/>
            </p:cNvSpPr>
            <p:nvPr/>
          </p:nvSpPr>
          <p:spPr bwMode="auto">
            <a:xfrm flipH="1">
              <a:off x="3181" y="1418"/>
              <a:ext cx="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37" name="Freeform 1469">
              <a:extLst>
                <a:ext uri="{FF2B5EF4-FFF2-40B4-BE49-F238E27FC236}">
                  <a16:creationId xmlns:a16="http://schemas.microsoft.com/office/drawing/2014/main" id="{9CFA8BD7-3258-13A1-DAF2-697CFB5181ED}"/>
                </a:ext>
              </a:extLst>
            </p:cNvPr>
            <p:cNvSpPr>
              <a:spLocks/>
            </p:cNvSpPr>
            <p:nvPr/>
          </p:nvSpPr>
          <p:spPr bwMode="auto">
            <a:xfrm>
              <a:off x="3143" y="1526"/>
              <a:ext cx="40" cy="17"/>
            </a:xfrm>
            <a:custGeom>
              <a:avLst/>
              <a:gdLst>
                <a:gd name="T0" fmla="*/ 0 w 40"/>
                <a:gd name="T1" fmla="*/ 0 h 17"/>
                <a:gd name="T2" fmla="*/ 4 w 40"/>
                <a:gd name="T3" fmla="*/ 16 h 17"/>
                <a:gd name="T4" fmla="*/ 35 w 40"/>
                <a:gd name="T5" fmla="*/ 16 h 17"/>
                <a:gd name="T6" fmla="*/ 39 w 40"/>
                <a:gd name="T7" fmla="*/ 0 h 17"/>
                <a:gd name="T8" fmla="*/ 0 60000 65536"/>
                <a:gd name="T9" fmla="*/ 0 60000 65536"/>
                <a:gd name="T10" fmla="*/ 0 60000 65536"/>
                <a:gd name="T11" fmla="*/ 0 60000 65536"/>
                <a:gd name="T12" fmla="*/ 0 w 40"/>
                <a:gd name="T13" fmla="*/ 0 h 17"/>
                <a:gd name="T14" fmla="*/ 40 w 40"/>
                <a:gd name="T15" fmla="*/ 17 h 17"/>
              </a:gdLst>
              <a:ahLst/>
              <a:cxnLst>
                <a:cxn ang="T8">
                  <a:pos x="T0" y="T1"/>
                </a:cxn>
                <a:cxn ang="T9">
                  <a:pos x="T2" y="T3"/>
                </a:cxn>
                <a:cxn ang="T10">
                  <a:pos x="T4" y="T5"/>
                </a:cxn>
                <a:cxn ang="T11">
                  <a:pos x="T6" y="T7"/>
                </a:cxn>
              </a:cxnLst>
              <a:rect l="T12" t="T13" r="T14" b="T15"/>
              <a:pathLst>
                <a:path w="40" h="17">
                  <a:moveTo>
                    <a:pt x="0" y="0"/>
                  </a:moveTo>
                  <a:lnTo>
                    <a:pt x="4" y="16"/>
                  </a:lnTo>
                  <a:lnTo>
                    <a:pt x="35" y="16"/>
                  </a:lnTo>
                  <a:lnTo>
                    <a:pt x="39"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438" name="Freeform 1470">
              <a:extLst>
                <a:ext uri="{FF2B5EF4-FFF2-40B4-BE49-F238E27FC236}">
                  <a16:creationId xmlns:a16="http://schemas.microsoft.com/office/drawing/2014/main" id="{A1D37BC6-EE71-6882-0971-206D551FA60C}"/>
                </a:ext>
              </a:extLst>
            </p:cNvPr>
            <p:cNvSpPr>
              <a:spLocks/>
            </p:cNvSpPr>
            <p:nvPr/>
          </p:nvSpPr>
          <p:spPr bwMode="auto">
            <a:xfrm>
              <a:off x="3143" y="1418"/>
              <a:ext cx="40" cy="109"/>
            </a:xfrm>
            <a:custGeom>
              <a:avLst/>
              <a:gdLst>
                <a:gd name="T0" fmla="*/ 0 w 40"/>
                <a:gd name="T1" fmla="*/ 108 h 109"/>
                <a:gd name="T2" fmla="*/ 39 w 40"/>
                <a:gd name="T3" fmla="*/ 108 h 109"/>
                <a:gd name="T4" fmla="*/ 39 w 40"/>
                <a:gd name="T5" fmla="*/ 0 h 109"/>
                <a:gd name="T6" fmla="*/ 0 60000 65536"/>
                <a:gd name="T7" fmla="*/ 0 60000 65536"/>
                <a:gd name="T8" fmla="*/ 0 60000 65536"/>
                <a:gd name="T9" fmla="*/ 0 w 40"/>
                <a:gd name="T10" fmla="*/ 0 h 109"/>
                <a:gd name="T11" fmla="*/ 40 w 40"/>
                <a:gd name="T12" fmla="*/ 109 h 109"/>
              </a:gdLst>
              <a:ahLst/>
              <a:cxnLst>
                <a:cxn ang="T6">
                  <a:pos x="T0" y="T1"/>
                </a:cxn>
                <a:cxn ang="T7">
                  <a:pos x="T2" y="T3"/>
                </a:cxn>
                <a:cxn ang="T8">
                  <a:pos x="T4" y="T5"/>
                </a:cxn>
              </a:cxnLst>
              <a:rect l="T9" t="T10" r="T11" b="T12"/>
              <a:pathLst>
                <a:path w="40" h="109">
                  <a:moveTo>
                    <a:pt x="0" y="108"/>
                  </a:moveTo>
                  <a:lnTo>
                    <a:pt x="39" y="108"/>
                  </a:lnTo>
                  <a:lnTo>
                    <a:pt x="39"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439" name="Line 1471">
              <a:extLst>
                <a:ext uri="{FF2B5EF4-FFF2-40B4-BE49-F238E27FC236}">
                  <a16:creationId xmlns:a16="http://schemas.microsoft.com/office/drawing/2014/main" id="{125B3CD2-499F-869E-22AE-0379EBFFF0FE}"/>
                </a:ext>
              </a:extLst>
            </p:cNvPr>
            <p:cNvSpPr>
              <a:spLocks noChangeShapeType="1"/>
            </p:cNvSpPr>
            <p:nvPr/>
          </p:nvSpPr>
          <p:spPr bwMode="auto">
            <a:xfrm>
              <a:off x="3143" y="1418"/>
              <a:ext cx="0" cy="10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40" name="Line 1472">
              <a:extLst>
                <a:ext uri="{FF2B5EF4-FFF2-40B4-BE49-F238E27FC236}">
                  <a16:creationId xmlns:a16="http://schemas.microsoft.com/office/drawing/2014/main" id="{D7EAC701-054B-B96A-5BA2-348A4810C8F3}"/>
                </a:ext>
              </a:extLst>
            </p:cNvPr>
            <p:cNvSpPr>
              <a:spLocks noChangeShapeType="1"/>
            </p:cNvSpPr>
            <p:nvPr/>
          </p:nvSpPr>
          <p:spPr bwMode="auto">
            <a:xfrm flipH="1">
              <a:off x="3178" y="1435"/>
              <a:ext cx="4" cy="7"/>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41" name="Line 1473">
              <a:extLst>
                <a:ext uri="{FF2B5EF4-FFF2-40B4-BE49-F238E27FC236}">
                  <a16:creationId xmlns:a16="http://schemas.microsoft.com/office/drawing/2014/main" id="{D5CFEBF6-853F-6F64-E3CB-4CA07ABCF338}"/>
                </a:ext>
              </a:extLst>
            </p:cNvPr>
            <p:cNvSpPr>
              <a:spLocks noChangeShapeType="1"/>
            </p:cNvSpPr>
            <p:nvPr/>
          </p:nvSpPr>
          <p:spPr bwMode="auto">
            <a:xfrm flipH="1">
              <a:off x="3143" y="1442"/>
              <a:ext cx="3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42" name="Line 1474">
              <a:extLst>
                <a:ext uri="{FF2B5EF4-FFF2-40B4-BE49-F238E27FC236}">
                  <a16:creationId xmlns:a16="http://schemas.microsoft.com/office/drawing/2014/main" id="{3238B208-D2CE-34E6-D174-02674977FB88}"/>
                </a:ext>
              </a:extLst>
            </p:cNvPr>
            <p:cNvSpPr>
              <a:spLocks noChangeShapeType="1"/>
            </p:cNvSpPr>
            <p:nvPr/>
          </p:nvSpPr>
          <p:spPr bwMode="auto">
            <a:xfrm>
              <a:off x="3140" y="1418"/>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43" name="Line 1475">
              <a:extLst>
                <a:ext uri="{FF2B5EF4-FFF2-40B4-BE49-F238E27FC236}">
                  <a16:creationId xmlns:a16="http://schemas.microsoft.com/office/drawing/2014/main" id="{A415407B-CC88-4345-CBB5-73646277F7E9}"/>
                </a:ext>
              </a:extLst>
            </p:cNvPr>
            <p:cNvSpPr>
              <a:spLocks noChangeShapeType="1"/>
            </p:cNvSpPr>
            <p:nvPr/>
          </p:nvSpPr>
          <p:spPr bwMode="auto">
            <a:xfrm flipV="1">
              <a:off x="3185" y="1418"/>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44" name="Line 1476">
              <a:extLst>
                <a:ext uri="{FF2B5EF4-FFF2-40B4-BE49-F238E27FC236}">
                  <a16:creationId xmlns:a16="http://schemas.microsoft.com/office/drawing/2014/main" id="{05502F54-DA21-9B35-098A-7E4869576C70}"/>
                </a:ext>
              </a:extLst>
            </p:cNvPr>
            <p:cNvSpPr>
              <a:spLocks noChangeShapeType="1"/>
            </p:cNvSpPr>
            <p:nvPr/>
          </p:nvSpPr>
          <p:spPr bwMode="auto">
            <a:xfrm>
              <a:off x="3350" y="1462"/>
              <a:ext cx="0" cy="4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45" name="Line 1477">
              <a:extLst>
                <a:ext uri="{FF2B5EF4-FFF2-40B4-BE49-F238E27FC236}">
                  <a16:creationId xmlns:a16="http://schemas.microsoft.com/office/drawing/2014/main" id="{580BE47D-7301-391F-56B3-799AC9F7B215}"/>
                </a:ext>
              </a:extLst>
            </p:cNvPr>
            <p:cNvSpPr>
              <a:spLocks noChangeShapeType="1"/>
            </p:cNvSpPr>
            <p:nvPr/>
          </p:nvSpPr>
          <p:spPr bwMode="auto">
            <a:xfrm>
              <a:off x="3448" y="1568"/>
              <a:ext cx="194" cy="136"/>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46" name="Line 1478">
              <a:extLst>
                <a:ext uri="{FF2B5EF4-FFF2-40B4-BE49-F238E27FC236}">
                  <a16:creationId xmlns:a16="http://schemas.microsoft.com/office/drawing/2014/main" id="{D72D1B60-8056-5C8A-E644-B32B764C696F}"/>
                </a:ext>
              </a:extLst>
            </p:cNvPr>
            <p:cNvSpPr>
              <a:spLocks noChangeShapeType="1"/>
            </p:cNvSpPr>
            <p:nvPr/>
          </p:nvSpPr>
          <p:spPr bwMode="auto">
            <a:xfrm>
              <a:off x="3405" y="1195"/>
              <a:ext cx="30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47" name="Line 1479">
              <a:extLst>
                <a:ext uri="{FF2B5EF4-FFF2-40B4-BE49-F238E27FC236}">
                  <a16:creationId xmlns:a16="http://schemas.microsoft.com/office/drawing/2014/main" id="{059B4EE6-C77E-E388-C87A-67FBB7CA735C}"/>
                </a:ext>
              </a:extLst>
            </p:cNvPr>
            <p:cNvSpPr>
              <a:spLocks noChangeShapeType="1"/>
            </p:cNvSpPr>
            <p:nvPr/>
          </p:nvSpPr>
          <p:spPr bwMode="auto">
            <a:xfrm flipH="1">
              <a:off x="3274" y="1108"/>
              <a:ext cx="26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48" name="Line 1480">
              <a:extLst>
                <a:ext uri="{FF2B5EF4-FFF2-40B4-BE49-F238E27FC236}">
                  <a16:creationId xmlns:a16="http://schemas.microsoft.com/office/drawing/2014/main" id="{E6CA673A-9B73-646F-1C8B-0E5C8669AC88}"/>
                </a:ext>
              </a:extLst>
            </p:cNvPr>
            <p:cNvSpPr>
              <a:spLocks noChangeShapeType="1"/>
            </p:cNvSpPr>
            <p:nvPr/>
          </p:nvSpPr>
          <p:spPr bwMode="auto">
            <a:xfrm>
              <a:off x="3135" y="1378"/>
              <a:ext cx="5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49" name="Freeform 1481">
              <a:extLst>
                <a:ext uri="{FF2B5EF4-FFF2-40B4-BE49-F238E27FC236}">
                  <a16:creationId xmlns:a16="http://schemas.microsoft.com/office/drawing/2014/main" id="{C10257F9-F022-9245-65DA-BE29DF7270D9}"/>
                </a:ext>
              </a:extLst>
            </p:cNvPr>
            <p:cNvSpPr>
              <a:spLocks/>
            </p:cNvSpPr>
            <p:nvPr/>
          </p:nvSpPr>
          <p:spPr bwMode="auto">
            <a:xfrm>
              <a:off x="3024" y="1366"/>
              <a:ext cx="17" cy="17"/>
            </a:xfrm>
            <a:custGeom>
              <a:avLst/>
              <a:gdLst>
                <a:gd name="T0" fmla="*/ 0 w 17"/>
                <a:gd name="T1" fmla="*/ 0 h 17"/>
                <a:gd name="T2" fmla="*/ 16 w 17"/>
                <a:gd name="T3" fmla="*/ 16 h 17"/>
                <a:gd name="T4" fmla="*/ 0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0000"/>
            </a:solidFill>
            <a:ln w="12700" cap="rnd" cmpd="sng">
              <a:solidFill>
                <a:srgbClr val="000000"/>
              </a:solidFill>
              <a:prstDash val="solid"/>
              <a:round/>
              <a:headEnd/>
              <a:tailEnd/>
            </a:ln>
          </p:spPr>
          <p:txBody>
            <a:bodyPr/>
            <a:lstStyle/>
            <a:p>
              <a:endParaRPr lang="en-SE"/>
            </a:p>
          </p:txBody>
        </p:sp>
        <p:sp>
          <p:nvSpPr>
            <p:cNvPr id="85450" name="Line 1482">
              <a:extLst>
                <a:ext uri="{FF2B5EF4-FFF2-40B4-BE49-F238E27FC236}">
                  <a16:creationId xmlns:a16="http://schemas.microsoft.com/office/drawing/2014/main" id="{04043BC5-4C02-84AC-1E12-1D4041650C42}"/>
                </a:ext>
              </a:extLst>
            </p:cNvPr>
            <p:cNvSpPr>
              <a:spLocks noChangeShapeType="1"/>
            </p:cNvSpPr>
            <p:nvPr/>
          </p:nvSpPr>
          <p:spPr bwMode="auto">
            <a:xfrm flipV="1">
              <a:off x="3024" y="1282"/>
              <a:ext cx="0" cy="9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51" name="Freeform 1483">
              <a:extLst>
                <a:ext uri="{FF2B5EF4-FFF2-40B4-BE49-F238E27FC236}">
                  <a16:creationId xmlns:a16="http://schemas.microsoft.com/office/drawing/2014/main" id="{63A877D5-5F0E-BAE6-5FDE-4D45A3BF413A}"/>
                </a:ext>
              </a:extLst>
            </p:cNvPr>
            <p:cNvSpPr>
              <a:spLocks/>
            </p:cNvSpPr>
            <p:nvPr/>
          </p:nvSpPr>
          <p:spPr bwMode="auto">
            <a:xfrm>
              <a:off x="3132" y="1378"/>
              <a:ext cx="17" cy="17"/>
            </a:xfrm>
            <a:custGeom>
              <a:avLst/>
              <a:gdLst>
                <a:gd name="T0" fmla="*/ 16 w 17"/>
                <a:gd name="T1" fmla="*/ 0 h 17"/>
                <a:gd name="T2" fmla="*/ 5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5"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452" name="Freeform 1484">
              <a:extLst>
                <a:ext uri="{FF2B5EF4-FFF2-40B4-BE49-F238E27FC236}">
                  <a16:creationId xmlns:a16="http://schemas.microsoft.com/office/drawing/2014/main" id="{27D5E82C-D052-A19E-5C49-26CB6A79BF72}"/>
                </a:ext>
              </a:extLst>
            </p:cNvPr>
            <p:cNvSpPr>
              <a:spLocks/>
            </p:cNvSpPr>
            <p:nvPr/>
          </p:nvSpPr>
          <p:spPr bwMode="auto">
            <a:xfrm>
              <a:off x="3190" y="1378"/>
              <a:ext cx="17" cy="17"/>
            </a:xfrm>
            <a:custGeom>
              <a:avLst/>
              <a:gdLst>
                <a:gd name="T0" fmla="*/ 16 w 17"/>
                <a:gd name="T1" fmla="*/ 16 h 17"/>
                <a:gd name="T2" fmla="*/ 16 w 17"/>
                <a:gd name="T3" fmla="*/ 0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453" name="Line 1485">
              <a:extLst>
                <a:ext uri="{FF2B5EF4-FFF2-40B4-BE49-F238E27FC236}">
                  <a16:creationId xmlns:a16="http://schemas.microsoft.com/office/drawing/2014/main" id="{46CE934D-F31D-456A-6DFF-1C6B032D2C2A}"/>
                </a:ext>
              </a:extLst>
            </p:cNvPr>
            <p:cNvSpPr>
              <a:spLocks noChangeShapeType="1"/>
            </p:cNvSpPr>
            <p:nvPr/>
          </p:nvSpPr>
          <p:spPr bwMode="auto">
            <a:xfrm flipH="1">
              <a:off x="3249" y="1351"/>
              <a:ext cx="25" cy="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54" name="Line 1486">
              <a:extLst>
                <a:ext uri="{FF2B5EF4-FFF2-40B4-BE49-F238E27FC236}">
                  <a16:creationId xmlns:a16="http://schemas.microsoft.com/office/drawing/2014/main" id="{D5D098A5-0986-0F99-C80F-4279B0867955}"/>
                </a:ext>
              </a:extLst>
            </p:cNvPr>
            <p:cNvSpPr>
              <a:spLocks noChangeShapeType="1"/>
            </p:cNvSpPr>
            <p:nvPr/>
          </p:nvSpPr>
          <p:spPr bwMode="auto">
            <a:xfrm flipV="1">
              <a:off x="3349" y="1108"/>
              <a:ext cx="26" cy="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55" name="Line 1487">
              <a:extLst>
                <a:ext uri="{FF2B5EF4-FFF2-40B4-BE49-F238E27FC236}">
                  <a16:creationId xmlns:a16="http://schemas.microsoft.com/office/drawing/2014/main" id="{C8559835-8B5F-6E88-8DF3-202FA99351DE}"/>
                </a:ext>
              </a:extLst>
            </p:cNvPr>
            <p:cNvSpPr>
              <a:spLocks noChangeShapeType="1"/>
            </p:cNvSpPr>
            <p:nvPr/>
          </p:nvSpPr>
          <p:spPr bwMode="auto">
            <a:xfrm flipV="1">
              <a:off x="3672" y="1195"/>
              <a:ext cx="0" cy="6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56" name="Line 1488">
              <a:extLst>
                <a:ext uri="{FF2B5EF4-FFF2-40B4-BE49-F238E27FC236}">
                  <a16:creationId xmlns:a16="http://schemas.microsoft.com/office/drawing/2014/main" id="{F6CBF6D8-49D3-7C60-AF31-9E9BEFDA9CBD}"/>
                </a:ext>
              </a:extLst>
            </p:cNvPr>
            <p:cNvSpPr>
              <a:spLocks noChangeShapeType="1"/>
            </p:cNvSpPr>
            <p:nvPr/>
          </p:nvSpPr>
          <p:spPr bwMode="auto">
            <a:xfrm flipV="1">
              <a:off x="3652" y="1195"/>
              <a:ext cx="0" cy="6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57" name="Line 1489">
              <a:extLst>
                <a:ext uri="{FF2B5EF4-FFF2-40B4-BE49-F238E27FC236}">
                  <a16:creationId xmlns:a16="http://schemas.microsoft.com/office/drawing/2014/main" id="{CF106193-E829-C1B8-4403-30D9E0BAC977}"/>
                </a:ext>
              </a:extLst>
            </p:cNvPr>
            <p:cNvSpPr>
              <a:spLocks noChangeShapeType="1"/>
            </p:cNvSpPr>
            <p:nvPr/>
          </p:nvSpPr>
          <p:spPr bwMode="auto">
            <a:xfrm>
              <a:off x="3649" y="1245"/>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58" name="Line 1490">
              <a:extLst>
                <a:ext uri="{FF2B5EF4-FFF2-40B4-BE49-F238E27FC236}">
                  <a16:creationId xmlns:a16="http://schemas.microsoft.com/office/drawing/2014/main" id="{0A9A51FC-A65F-0B8D-FBD9-3116F2C0DE28}"/>
                </a:ext>
              </a:extLst>
            </p:cNvPr>
            <p:cNvSpPr>
              <a:spLocks noChangeShapeType="1"/>
            </p:cNvSpPr>
            <p:nvPr/>
          </p:nvSpPr>
          <p:spPr bwMode="auto">
            <a:xfrm flipH="1">
              <a:off x="3663" y="1262"/>
              <a:ext cx="9"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59" name="Line 1491">
              <a:extLst>
                <a:ext uri="{FF2B5EF4-FFF2-40B4-BE49-F238E27FC236}">
                  <a16:creationId xmlns:a16="http://schemas.microsoft.com/office/drawing/2014/main" id="{B8E9EB85-81A6-2F22-54FA-09C04BB20152}"/>
                </a:ext>
              </a:extLst>
            </p:cNvPr>
            <p:cNvSpPr>
              <a:spLocks noChangeShapeType="1"/>
            </p:cNvSpPr>
            <p:nvPr/>
          </p:nvSpPr>
          <p:spPr bwMode="auto">
            <a:xfrm>
              <a:off x="3652" y="1262"/>
              <a:ext cx="11"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60" name="Line 1492">
              <a:extLst>
                <a:ext uri="{FF2B5EF4-FFF2-40B4-BE49-F238E27FC236}">
                  <a16:creationId xmlns:a16="http://schemas.microsoft.com/office/drawing/2014/main" id="{614383A0-F849-4E6B-7A68-E675FDA730CA}"/>
                </a:ext>
              </a:extLst>
            </p:cNvPr>
            <p:cNvSpPr>
              <a:spLocks noChangeShapeType="1"/>
            </p:cNvSpPr>
            <p:nvPr/>
          </p:nvSpPr>
          <p:spPr bwMode="auto">
            <a:xfrm>
              <a:off x="3652" y="1262"/>
              <a:ext cx="2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61" name="Line 1493">
              <a:extLst>
                <a:ext uri="{FF2B5EF4-FFF2-40B4-BE49-F238E27FC236}">
                  <a16:creationId xmlns:a16="http://schemas.microsoft.com/office/drawing/2014/main" id="{8EBACD87-DD9C-561D-3B14-F97FF2EA6E7E}"/>
                </a:ext>
              </a:extLst>
            </p:cNvPr>
            <p:cNvSpPr>
              <a:spLocks noChangeShapeType="1"/>
            </p:cNvSpPr>
            <p:nvPr/>
          </p:nvSpPr>
          <p:spPr bwMode="auto">
            <a:xfrm flipV="1">
              <a:off x="3677" y="1144"/>
              <a:ext cx="3" cy="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62" name="Line 1494">
              <a:extLst>
                <a:ext uri="{FF2B5EF4-FFF2-40B4-BE49-F238E27FC236}">
                  <a16:creationId xmlns:a16="http://schemas.microsoft.com/office/drawing/2014/main" id="{5C86930E-9A5B-C8C8-7242-445DCD036347}"/>
                </a:ext>
              </a:extLst>
            </p:cNvPr>
            <p:cNvSpPr>
              <a:spLocks noChangeShapeType="1"/>
            </p:cNvSpPr>
            <p:nvPr/>
          </p:nvSpPr>
          <p:spPr bwMode="auto">
            <a:xfrm>
              <a:off x="3607" y="1144"/>
              <a:ext cx="9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63" name="Line 1495">
              <a:extLst>
                <a:ext uri="{FF2B5EF4-FFF2-40B4-BE49-F238E27FC236}">
                  <a16:creationId xmlns:a16="http://schemas.microsoft.com/office/drawing/2014/main" id="{3D45F622-E5FE-5D65-4DA7-1A1D405F4E6B}"/>
                </a:ext>
              </a:extLst>
            </p:cNvPr>
            <p:cNvSpPr>
              <a:spLocks noChangeShapeType="1"/>
            </p:cNvSpPr>
            <p:nvPr/>
          </p:nvSpPr>
          <p:spPr bwMode="auto">
            <a:xfrm flipV="1">
              <a:off x="3608" y="1144"/>
              <a:ext cx="0" cy="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64" name="Line 1496">
              <a:extLst>
                <a:ext uri="{FF2B5EF4-FFF2-40B4-BE49-F238E27FC236}">
                  <a16:creationId xmlns:a16="http://schemas.microsoft.com/office/drawing/2014/main" id="{70BD3AA5-E94C-30B4-2E82-D6F2E55D9818}"/>
                </a:ext>
              </a:extLst>
            </p:cNvPr>
            <p:cNvSpPr>
              <a:spLocks noChangeShapeType="1"/>
            </p:cNvSpPr>
            <p:nvPr/>
          </p:nvSpPr>
          <p:spPr bwMode="auto">
            <a:xfrm flipV="1">
              <a:off x="3614" y="1192"/>
              <a:ext cx="3"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65" name="Line 1497">
              <a:extLst>
                <a:ext uri="{FF2B5EF4-FFF2-40B4-BE49-F238E27FC236}">
                  <a16:creationId xmlns:a16="http://schemas.microsoft.com/office/drawing/2014/main" id="{F62CFBF7-3A65-D06F-9A79-7E6C0A001D9E}"/>
                </a:ext>
              </a:extLst>
            </p:cNvPr>
            <p:cNvSpPr>
              <a:spLocks noChangeShapeType="1"/>
            </p:cNvSpPr>
            <p:nvPr/>
          </p:nvSpPr>
          <p:spPr bwMode="auto">
            <a:xfrm flipV="1">
              <a:off x="3636" y="1177"/>
              <a:ext cx="12" cy="1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66" name="Line 1498">
              <a:extLst>
                <a:ext uri="{FF2B5EF4-FFF2-40B4-BE49-F238E27FC236}">
                  <a16:creationId xmlns:a16="http://schemas.microsoft.com/office/drawing/2014/main" id="{A74B8B4C-BB28-691C-1416-07EB5F060980}"/>
                </a:ext>
              </a:extLst>
            </p:cNvPr>
            <p:cNvSpPr>
              <a:spLocks noChangeShapeType="1"/>
            </p:cNvSpPr>
            <p:nvPr/>
          </p:nvSpPr>
          <p:spPr bwMode="auto">
            <a:xfrm flipV="1">
              <a:off x="3643" y="1192"/>
              <a:ext cx="5" cy="3"/>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67" name="Line 1499">
              <a:extLst>
                <a:ext uri="{FF2B5EF4-FFF2-40B4-BE49-F238E27FC236}">
                  <a16:creationId xmlns:a16="http://schemas.microsoft.com/office/drawing/2014/main" id="{05FBD15B-6C5B-3901-2545-FBBE9637AF13}"/>
                </a:ext>
              </a:extLst>
            </p:cNvPr>
            <p:cNvSpPr>
              <a:spLocks noChangeShapeType="1"/>
            </p:cNvSpPr>
            <p:nvPr/>
          </p:nvSpPr>
          <p:spPr bwMode="auto">
            <a:xfrm>
              <a:off x="3648" y="1144"/>
              <a:ext cx="0" cy="5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68" name="Line 1500">
              <a:extLst>
                <a:ext uri="{FF2B5EF4-FFF2-40B4-BE49-F238E27FC236}">
                  <a16:creationId xmlns:a16="http://schemas.microsoft.com/office/drawing/2014/main" id="{B4756EDE-463B-453F-E186-108B9BEB44F6}"/>
                </a:ext>
              </a:extLst>
            </p:cNvPr>
            <p:cNvSpPr>
              <a:spLocks noChangeShapeType="1"/>
            </p:cNvSpPr>
            <p:nvPr/>
          </p:nvSpPr>
          <p:spPr bwMode="auto">
            <a:xfrm>
              <a:off x="3677" y="1144"/>
              <a:ext cx="0" cy="5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69" name="Line 1501">
              <a:extLst>
                <a:ext uri="{FF2B5EF4-FFF2-40B4-BE49-F238E27FC236}">
                  <a16:creationId xmlns:a16="http://schemas.microsoft.com/office/drawing/2014/main" id="{CB71AEF5-D738-4C73-98A8-B2897C37823E}"/>
                </a:ext>
              </a:extLst>
            </p:cNvPr>
            <p:cNvSpPr>
              <a:spLocks noChangeShapeType="1"/>
            </p:cNvSpPr>
            <p:nvPr/>
          </p:nvSpPr>
          <p:spPr bwMode="auto">
            <a:xfrm flipH="1" flipV="1">
              <a:off x="3593" y="1160"/>
              <a:ext cx="15"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70" name="Line 1502">
              <a:extLst>
                <a:ext uri="{FF2B5EF4-FFF2-40B4-BE49-F238E27FC236}">
                  <a16:creationId xmlns:a16="http://schemas.microsoft.com/office/drawing/2014/main" id="{FC405419-715A-4F89-BC5D-106B76947B16}"/>
                </a:ext>
              </a:extLst>
            </p:cNvPr>
            <p:cNvSpPr>
              <a:spLocks noChangeShapeType="1"/>
            </p:cNvSpPr>
            <p:nvPr/>
          </p:nvSpPr>
          <p:spPr bwMode="auto">
            <a:xfrm flipV="1">
              <a:off x="3593" y="1183"/>
              <a:ext cx="0" cy="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71" name="Line 1503">
              <a:extLst>
                <a:ext uri="{FF2B5EF4-FFF2-40B4-BE49-F238E27FC236}">
                  <a16:creationId xmlns:a16="http://schemas.microsoft.com/office/drawing/2014/main" id="{4C0C892E-7515-7FDE-9053-6ADB4F999603}"/>
                </a:ext>
              </a:extLst>
            </p:cNvPr>
            <p:cNvSpPr>
              <a:spLocks noChangeShapeType="1"/>
            </p:cNvSpPr>
            <p:nvPr/>
          </p:nvSpPr>
          <p:spPr bwMode="auto">
            <a:xfrm flipH="1">
              <a:off x="3593" y="1175"/>
              <a:ext cx="15"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72" name="Line 1504">
              <a:extLst>
                <a:ext uri="{FF2B5EF4-FFF2-40B4-BE49-F238E27FC236}">
                  <a16:creationId xmlns:a16="http://schemas.microsoft.com/office/drawing/2014/main" id="{78C04CC0-FC3D-CBF7-2751-2B2CC42AC524}"/>
                </a:ext>
              </a:extLst>
            </p:cNvPr>
            <p:cNvSpPr>
              <a:spLocks noChangeShapeType="1"/>
            </p:cNvSpPr>
            <p:nvPr/>
          </p:nvSpPr>
          <p:spPr bwMode="auto">
            <a:xfrm>
              <a:off x="3593" y="1160"/>
              <a:ext cx="0" cy="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73" name="Line 1505">
              <a:extLst>
                <a:ext uri="{FF2B5EF4-FFF2-40B4-BE49-F238E27FC236}">
                  <a16:creationId xmlns:a16="http://schemas.microsoft.com/office/drawing/2014/main" id="{E9C47913-BA13-E4DB-B615-DCA466F54C01}"/>
                </a:ext>
              </a:extLst>
            </p:cNvPr>
            <p:cNvSpPr>
              <a:spLocks noChangeShapeType="1"/>
            </p:cNvSpPr>
            <p:nvPr/>
          </p:nvSpPr>
          <p:spPr bwMode="auto">
            <a:xfrm>
              <a:off x="3608" y="1144"/>
              <a:ext cx="0" cy="3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74" name="Line 1506">
              <a:extLst>
                <a:ext uri="{FF2B5EF4-FFF2-40B4-BE49-F238E27FC236}">
                  <a16:creationId xmlns:a16="http://schemas.microsoft.com/office/drawing/2014/main" id="{B705D24F-E5BB-D335-1F6F-F1ABA30F58D9}"/>
                </a:ext>
              </a:extLst>
            </p:cNvPr>
            <p:cNvSpPr>
              <a:spLocks noChangeShapeType="1"/>
            </p:cNvSpPr>
            <p:nvPr/>
          </p:nvSpPr>
          <p:spPr bwMode="auto">
            <a:xfrm>
              <a:off x="3614" y="1186"/>
              <a:ext cx="5"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75" name="Line 1507">
              <a:extLst>
                <a:ext uri="{FF2B5EF4-FFF2-40B4-BE49-F238E27FC236}">
                  <a16:creationId xmlns:a16="http://schemas.microsoft.com/office/drawing/2014/main" id="{49DCBFD5-B50E-5D3D-E860-964FB09A83A9}"/>
                </a:ext>
              </a:extLst>
            </p:cNvPr>
            <p:cNvSpPr>
              <a:spLocks noChangeShapeType="1"/>
            </p:cNvSpPr>
            <p:nvPr/>
          </p:nvSpPr>
          <p:spPr bwMode="auto">
            <a:xfrm flipH="1">
              <a:off x="3614" y="1181"/>
              <a:ext cx="5"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76" name="Line 1508">
              <a:extLst>
                <a:ext uri="{FF2B5EF4-FFF2-40B4-BE49-F238E27FC236}">
                  <a16:creationId xmlns:a16="http://schemas.microsoft.com/office/drawing/2014/main" id="{27A79D31-5636-BA96-D6F8-AAC2DCEE32F8}"/>
                </a:ext>
              </a:extLst>
            </p:cNvPr>
            <p:cNvSpPr>
              <a:spLocks noChangeShapeType="1"/>
            </p:cNvSpPr>
            <p:nvPr/>
          </p:nvSpPr>
          <p:spPr bwMode="auto">
            <a:xfrm flipH="1">
              <a:off x="3619" y="1181"/>
              <a:ext cx="1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77" name="Line 1509">
              <a:extLst>
                <a:ext uri="{FF2B5EF4-FFF2-40B4-BE49-F238E27FC236}">
                  <a16:creationId xmlns:a16="http://schemas.microsoft.com/office/drawing/2014/main" id="{7B90440A-229E-49A0-709C-8A5D4838B643}"/>
                </a:ext>
              </a:extLst>
            </p:cNvPr>
            <p:cNvSpPr>
              <a:spLocks noChangeShapeType="1"/>
            </p:cNvSpPr>
            <p:nvPr/>
          </p:nvSpPr>
          <p:spPr bwMode="auto">
            <a:xfrm flipV="1">
              <a:off x="3636" y="1183"/>
              <a:ext cx="0" cy="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78" name="Line 1510">
              <a:extLst>
                <a:ext uri="{FF2B5EF4-FFF2-40B4-BE49-F238E27FC236}">
                  <a16:creationId xmlns:a16="http://schemas.microsoft.com/office/drawing/2014/main" id="{E03850E0-C313-D9F6-AFEB-A54455C20939}"/>
                </a:ext>
              </a:extLst>
            </p:cNvPr>
            <p:cNvSpPr>
              <a:spLocks noChangeShapeType="1"/>
            </p:cNvSpPr>
            <p:nvPr/>
          </p:nvSpPr>
          <p:spPr bwMode="auto">
            <a:xfrm>
              <a:off x="3619" y="1193"/>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79" name="Line 1511">
              <a:extLst>
                <a:ext uri="{FF2B5EF4-FFF2-40B4-BE49-F238E27FC236}">
                  <a16:creationId xmlns:a16="http://schemas.microsoft.com/office/drawing/2014/main" id="{4A0950AA-6A4C-C340-1EA1-788B5B60C1D6}"/>
                </a:ext>
              </a:extLst>
            </p:cNvPr>
            <p:cNvSpPr>
              <a:spLocks noChangeShapeType="1"/>
            </p:cNvSpPr>
            <p:nvPr/>
          </p:nvSpPr>
          <p:spPr bwMode="auto">
            <a:xfrm>
              <a:off x="3619" y="118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80" name="Freeform 1512">
              <a:extLst>
                <a:ext uri="{FF2B5EF4-FFF2-40B4-BE49-F238E27FC236}">
                  <a16:creationId xmlns:a16="http://schemas.microsoft.com/office/drawing/2014/main" id="{38833F9A-1F35-E8AB-D41B-F1DA69491904}"/>
                </a:ext>
              </a:extLst>
            </p:cNvPr>
            <p:cNvSpPr>
              <a:spLocks/>
            </p:cNvSpPr>
            <p:nvPr/>
          </p:nvSpPr>
          <p:spPr bwMode="auto">
            <a:xfrm>
              <a:off x="3614" y="1184"/>
              <a:ext cx="1" cy="17"/>
            </a:xfrm>
            <a:custGeom>
              <a:avLst/>
              <a:gdLst>
                <a:gd name="T0" fmla="*/ 0 w 1"/>
                <a:gd name="T1" fmla="*/ 0 h 17"/>
                <a:gd name="T2" fmla="*/ 0 w 1"/>
                <a:gd name="T3" fmla="*/ 0 h 17"/>
                <a:gd name="T4" fmla="*/ 0 w 1"/>
                <a:gd name="T5" fmla="*/ 16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481" name="Freeform 1513">
              <a:extLst>
                <a:ext uri="{FF2B5EF4-FFF2-40B4-BE49-F238E27FC236}">
                  <a16:creationId xmlns:a16="http://schemas.microsoft.com/office/drawing/2014/main" id="{397E311E-7C53-EB93-71A2-7FEC785A9711}"/>
                </a:ext>
              </a:extLst>
            </p:cNvPr>
            <p:cNvSpPr>
              <a:spLocks/>
            </p:cNvSpPr>
            <p:nvPr/>
          </p:nvSpPr>
          <p:spPr bwMode="auto">
            <a:xfrm>
              <a:off x="3617" y="1193"/>
              <a:ext cx="17" cy="17"/>
            </a:xfrm>
            <a:custGeom>
              <a:avLst/>
              <a:gdLst>
                <a:gd name="T0" fmla="*/ 0 w 17"/>
                <a:gd name="T1" fmla="*/ 16 h 17"/>
                <a:gd name="T2" fmla="*/ 16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482" name="Freeform 1514">
              <a:extLst>
                <a:ext uri="{FF2B5EF4-FFF2-40B4-BE49-F238E27FC236}">
                  <a16:creationId xmlns:a16="http://schemas.microsoft.com/office/drawing/2014/main" id="{3E650995-4440-BBB9-48D2-58BD89F9D36E}"/>
                </a:ext>
              </a:extLst>
            </p:cNvPr>
            <p:cNvSpPr>
              <a:spLocks/>
            </p:cNvSpPr>
            <p:nvPr/>
          </p:nvSpPr>
          <p:spPr bwMode="auto">
            <a:xfrm>
              <a:off x="3636" y="1193"/>
              <a:ext cx="17" cy="17"/>
            </a:xfrm>
            <a:custGeom>
              <a:avLst/>
              <a:gdLst>
                <a:gd name="T0" fmla="*/ 0 w 17"/>
                <a:gd name="T1" fmla="*/ 0 h 17"/>
                <a:gd name="T2" fmla="*/ 16 w 17"/>
                <a:gd name="T3" fmla="*/ 16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483" name="Freeform 1515">
              <a:extLst>
                <a:ext uri="{FF2B5EF4-FFF2-40B4-BE49-F238E27FC236}">
                  <a16:creationId xmlns:a16="http://schemas.microsoft.com/office/drawing/2014/main" id="{7B1D4FAB-F395-235F-6BD3-92F4B8774E48}"/>
                </a:ext>
              </a:extLst>
            </p:cNvPr>
            <p:cNvSpPr>
              <a:spLocks/>
            </p:cNvSpPr>
            <p:nvPr/>
          </p:nvSpPr>
          <p:spPr bwMode="auto">
            <a:xfrm>
              <a:off x="3636" y="1181"/>
              <a:ext cx="1" cy="17"/>
            </a:xfrm>
            <a:custGeom>
              <a:avLst/>
              <a:gdLst>
                <a:gd name="T0" fmla="*/ 0 w 1"/>
                <a:gd name="T1" fmla="*/ 16 h 17"/>
                <a:gd name="T2" fmla="*/ 0 w 1"/>
                <a:gd name="T3" fmla="*/ 16 h 17"/>
                <a:gd name="T4" fmla="*/ 0 w 1"/>
                <a:gd name="T5" fmla="*/ 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16"/>
                  </a:move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484" name="Line 1516">
              <a:extLst>
                <a:ext uri="{FF2B5EF4-FFF2-40B4-BE49-F238E27FC236}">
                  <a16:creationId xmlns:a16="http://schemas.microsoft.com/office/drawing/2014/main" id="{D427578C-9DBF-87A4-6C20-FC4B08447C51}"/>
                </a:ext>
              </a:extLst>
            </p:cNvPr>
            <p:cNvSpPr>
              <a:spLocks noChangeShapeType="1"/>
            </p:cNvSpPr>
            <p:nvPr/>
          </p:nvSpPr>
          <p:spPr bwMode="auto">
            <a:xfrm flipV="1">
              <a:off x="3700" y="1144"/>
              <a:ext cx="0" cy="5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85" name="Line 1517">
              <a:extLst>
                <a:ext uri="{FF2B5EF4-FFF2-40B4-BE49-F238E27FC236}">
                  <a16:creationId xmlns:a16="http://schemas.microsoft.com/office/drawing/2014/main" id="{1CEBC707-7135-3BEA-73EB-DE02A827F39F}"/>
                </a:ext>
              </a:extLst>
            </p:cNvPr>
            <p:cNvSpPr>
              <a:spLocks noChangeShapeType="1"/>
            </p:cNvSpPr>
            <p:nvPr/>
          </p:nvSpPr>
          <p:spPr bwMode="auto">
            <a:xfrm flipH="1">
              <a:off x="2921" y="975"/>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86" name="Line 1518">
              <a:extLst>
                <a:ext uri="{FF2B5EF4-FFF2-40B4-BE49-F238E27FC236}">
                  <a16:creationId xmlns:a16="http://schemas.microsoft.com/office/drawing/2014/main" id="{C979436A-011C-588D-4F4D-A2A7788B51CE}"/>
                </a:ext>
              </a:extLst>
            </p:cNvPr>
            <p:cNvSpPr>
              <a:spLocks noChangeShapeType="1"/>
            </p:cNvSpPr>
            <p:nvPr/>
          </p:nvSpPr>
          <p:spPr bwMode="auto">
            <a:xfrm flipH="1">
              <a:off x="2879" y="975"/>
              <a:ext cx="2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87" name="Line 1519">
              <a:extLst>
                <a:ext uri="{FF2B5EF4-FFF2-40B4-BE49-F238E27FC236}">
                  <a16:creationId xmlns:a16="http://schemas.microsoft.com/office/drawing/2014/main" id="{425B9644-0C01-3AFA-1E5A-62A7D1F9CCB2}"/>
                </a:ext>
              </a:extLst>
            </p:cNvPr>
            <p:cNvSpPr>
              <a:spLocks noChangeShapeType="1"/>
            </p:cNvSpPr>
            <p:nvPr/>
          </p:nvSpPr>
          <p:spPr bwMode="auto">
            <a:xfrm flipH="1">
              <a:off x="2944" y="947"/>
              <a:ext cx="3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88" name="Line 1520">
              <a:extLst>
                <a:ext uri="{FF2B5EF4-FFF2-40B4-BE49-F238E27FC236}">
                  <a16:creationId xmlns:a16="http://schemas.microsoft.com/office/drawing/2014/main" id="{F8EAB07D-9CDB-9D0D-D826-3EF1B046F479}"/>
                </a:ext>
              </a:extLst>
            </p:cNvPr>
            <p:cNvSpPr>
              <a:spLocks noChangeShapeType="1"/>
            </p:cNvSpPr>
            <p:nvPr/>
          </p:nvSpPr>
          <p:spPr bwMode="auto">
            <a:xfrm flipH="1">
              <a:off x="2900" y="947"/>
              <a:ext cx="2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89" name="Line 1521">
              <a:extLst>
                <a:ext uri="{FF2B5EF4-FFF2-40B4-BE49-F238E27FC236}">
                  <a16:creationId xmlns:a16="http://schemas.microsoft.com/office/drawing/2014/main" id="{8AA882DD-BA7E-0E71-9429-49F036069C17}"/>
                </a:ext>
              </a:extLst>
            </p:cNvPr>
            <p:cNvSpPr>
              <a:spLocks noChangeShapeType="1"/>
            </p:cNvSpPr>
            <p:nvPr/>
          </p:nvSpPr>
          <p:spPr bwMode="auto">
            <a:xfrm flipH="1">
              <a:off x="2850" y="947"/>
              <a:ext cx="3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90" name="Line 1522">
              <a:extLst>
                <a:ext uri="{FF2B5EF4-FFF2-40B4-BE49-F238E27FC236}">
                  <a16:creationId xmlns:a16="http://schemas.microsoft.com/office/drawing/2014/main" id="{866BF2C3-22D5-E30D-ECDE-5C606B20D534}"/>
                </a:ext>
              </a:extLst>
            </p:cNvPr>
            <p:cNvSpPr>
              <a:spLocks noChangeShapeType="1"/>
            </p:cNvSpPr>
            <p:nvPr/>
          </p:nvSpPr>
          <p:spPr bwMode="auto">
            <a:xfrm flipH="1">
              <a:off x="3010" y="903"/>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91" name="Line 1523">
              <a:extLst>
                <a:ext uri="{FF2B5EF4-FFF2-40B4-BE49-F238E27FC236}">
                  <a16:creationId xmlns:a16="http://schemas.microsoft.com/office/drawing/2014/main" id="{E51741B3-F2A1-ACFD-98FC-A76F6A8DA0D5}"/>
                </a:ext>
              </a:extLst>
            </p:cNvPr>
            <p:cNvSpPr>
              <a:spLocks noChangeShapeType="1"/>
            </p:cNvSpPr>
            <p:nvPr/>
          </p:nvSpPr>
          <p:spPr bwMode="auto">
            <a:xfrm flipH="1">
              <a:off x="2966" y="903"/>
              <a:ext cx="2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92" name="Line 1524">
              <a:extLst>
                <a:ext uri="{FF2B5EF4-FFF2-40B4-BE49-F238E27FC236}">
                  <a16:creationId xmlns:a16="http://schemas.microsoft.com/office/drawing/2014/main" id="{A9598A9A-AFBE-547D-49DB-DFD14FAF44AC}"/>
                </a:ext>
              </a:extLst>
            </p:cNvPr>
            <p:cNvSpPr>
              <a:spLocks noChangeShapeType="1"/>
            </p:cNvSpPr>
            <p:nvPr/>
          </p:nvSpPr>
          <p:spPr bwMode="auto">
            <a:xfrm flipH="1">
              <a:off x="2921" y="903"/>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93" name="Line 1525">
              <a:extLst>
                <a:ext uri="{FF2B5EF4-FFF2-40B4-BE49-F238E27FC236}">
                  <a16:creationId xmlns:a16="http://schemas.microsoft.com/office/drawing/2014/main" id="{C6F8DD35-FA64-73D2-FE00-648E20D7F20E}"/>
                </a:ext>
              </a:extLst>
            </p:cNvPr>
            <p:cNvSpPr>
              <a:spLocks noChangeShapeType="1"/>
            </p:cNvSpPr>
            <p:nvPr/>
          </p:nvSpPr>
          <p:spPr bwMode="auto">
            <a:xfrm flipH="1">
              <a:off x="2879" y="903"/>
              <a:ext cx="2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94" name="Line 1526">
              <a:extLst>
                <a:ext uri="{FF2B5EF4-FFF2-40B4-BE49-F238E27FC236}">
                  <a16:creationId xmlns:a16="http://schemas.microsoft.com/office/drawing/2014/main" id="{7EF2FF40-B60B-0889-48EF-5A12227075B1}"/>
                </a:ext>
              </a:extLst>
            </p:cNvPr>
            <p:cNvSpPr>
              <a:spLocks noChangeShapeType="1"/>
            </p:cNvSpPr>
            <p:nvPr/>
          </p:nvSpPr>
          <p:spPr bwMode="auto">
            <a:xfrm flipH="1">
              <a:off x="2834" y="903"/>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95" name="Line 1527">
              <a:extLst>
                <a:ext uri="{FF2B5EF4-FFF2-40B4-BE49-F238E27FC236}">
                  <a16:creationId xmlns:a16="http://schemas.microsoft.com/office/drawing/2014/main" id="{5AA5FA14-DE5A-2533-809B-E787FC28912A}"/>
                </a:ext>
              </a:extLst>
            </p:cNvPr>
            <p:cNvSpPr>
              <a:spLocks noChangeShapeType="1"/>
            </p:cNvSpPr>
            <p:nvPr/>
          </p:nvSpPr>
          <p:spPr bwMode="auto">
            <a:xfrm flipH="1">
              <a:off x="2801" y="903"/>
              <a:ext cx="1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96" name="Line 1528">
              <a:extLst>
                <a:ext uri="{FF2B5EF4-FFF2-40B4-BE49-F238E27FC236}">
                  <a16:creationId xmlns:a16="http://schemas.microsoft.com/office/drawing/2014/main" id="{EAAFC073-F840-38A0-1C2E-80860B28D2C8}"/>
                </a:ext>
              </a:extLst>
            </p:cNvPr>
            <p:cNvSpPr>
              <a:spLocks noChangeShapeType="1"/>
            </p:cNvSpPr>
            <p:nvPr/>
          </p:nvSpPr>
          <p:spPr bwMode="auto">
            <a:xfrm>
              <a:off x="2842" y="921"/>
              <a:ext cx="1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97" name="Line 1529">
              <a:extLst>
                <a:ext uri="{FF2B5EF4-FFF2-40B4-BE49-F238E27FC236}">
                  <a16:creationId xmlns:a16="http://schemas.microsoft.com/office/drawing/2014/main" id="{DD823794-9516-B26F-4664-492082DA077D}"/>
                </a:ext>
              </a:extLst>
            </p:cNvPr>
            <p:cNvSpPr>
              <a:spLocks noChangeShapeType="1"/>
            </p:cNvSpPr>
            <p:nvPr/>
          </p:nvSpPr>
          <p:spPr bwMode="auto">
            <a:xfrm>
              <a:off x="2879" y="921"/>
              <a:ext cx="2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98" name="Line 1530">
              <a:extLst>
                <a:ext uri="{FF2B5EF4-FFF2-40B4-BE49-F238E27FC236}">
                  <a16:creationId xmlns:a16="http://schemas.microsoft.com/office/drawing/2014/main" id="{7F3149F1-6BE3-31C2-AEA6-2956C0149766}"/>
                </a:ext>
              </a:extLst>
            </p:cNvPr>
            <p:cNvSpPr>
              <a:spLocks noChangeShapeType="1"/>
            </p:cNvSpPr>
            <p:nvPr/>
          </p:nvSpPr>
          <p:spPr bwMode="auto">
            <a:xfrm>
              <a:off x="2921" y="921"/>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499" name="Line 1531">
              <a:extLst>
                <a:ext uri="{FF2B5EF4-FFF2-40B4-BE49-F238E27FC236}">
                  <a16:creationId xmlns:a16="http://schemas.microsoft.com/office/drawing/2014/main" id="{60519A25-E57C-897A-CDF4-657524FA2280}"/>
                </a:ext>
              </a:extLst>
            </p:cNvPr>
            <p:cNvSpPr>
              <a:spLocks noChangeShapeType="1"/>
            </p:cNvSpPr>
            <p:nvPr/>
          </p:nvSpPr>
          <p:spPr bwMode="auto">
            <a:xfrm>
              <a:off x="2966" y="92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00" name="Line 1532">
              <a:extLst>
                <a:ext uri="{FF2B5EF4-FFF2-40B4-BE49-F238E27FC236}">
                  <a16:creationId xmlns:a16="http://schemas.microsoft.com/office/drawing/2014/main" id="{D3D0E9F0-83C2-9D76-4478-D8CAC874E820}"/>
                </a:ext>
              </a:extLst>
            </p:cNvPr>
            <p:cNvSpPr>
              <a:spLocks noChangeShapeType="1"/>
            </p:cNvSpPr>
            <p:nvPr/>
          </p:nvSpPr>
          <p:spPr bwMode="auto">
            <a:xfrm flipV="1">
              <a:off x="2205" y="700"/>
              <a:ext cx="10" cy="9"/>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01" name="Line 1533">
              <a:extLst>
                <a:ext uri="{FF2B5EF4-FFF2-40B4-BE49-F238E27FC236}">
                  <a16:creationId xmlns:a16="http://schemas.microsoft.com/office/drawing/2014/main" id="{45E19297-8BAF-77D1-AC46-7A04BC225139}"/>
                </a:ext>
              </a:extLst>
            </p:cNvPr>
            <p:cNvSpPr>
              <a:spLocks noChangeShapeType="1"/>
            </p:cNvSpPr>
            <p:nvPr/>
          </p:nvSpPr>
          <p:spPr bwMode="auto">
            <a:xfrm>
              <a:off x="2205" y="700"/>
              <a:ext cx="1414"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02" name="Line 1534">
              <a:extLst>
                <a:ext uri="{FF2B5EF4-FFF2-40B4-BE49-F238E27FC236}">
                  <a16:creationId xmlns:a16="http://schemas.microsoft.com/office/drawing/2014/main" id="{0586B382-32FE-4D6F-6E2D-500BD3E766D7}"/>
                </a:ext>
              </a:extLst>
            </p:cNvPr>
            <p:cNvSpPr>
              <a:spLocks noChangeShapeType="1"/>
            </p:cNvSpPr>
            <p:nvPr/>
          </p:nvSpPr>
          <p:spPr bwMode="auto">
            <a:xfrm flipH="1">
              <a:off x="2920" y="978"/>
              <a:ext cx="4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03" name="Line 1535">
              <a:extLst>
                <a:ext uri="{FF2B5EF4-FFF2-40B4-BE49-F238E27FC236}">
                  <a16:creationId xmlns:a16="http://schemas.microsoft.com/office/drawing/2014/main" id="{BFFF04C2-7927-174E-8E88-742849775145}"/>
                </a:ext>
              </a:extLst>
            </p:cNvPr>
            <p:cNvSpPr>
              <a:spLocks noChangeShapeType="1"/>
            </p:cNvSpPr>
            <p:nvPr/>
          </p:nvSpPr>
          <p:spPr bwMode="auto">
            <a:xfrm flipH="1">
              <a:off x="2920" y="1010"/>
              <a:ext cx="3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04" name="Line 1536">
              <a:extLst>
                <a:ext uri="{FF2B5EF4-FFF2-40B4-BE49-F238E27FC236}">
                  <a16:creationId xmlns:a16="http://schemas.microsoft.com/office/drawing/2014/main" id="{70DDD3F4-51A8-3BF9-05C8-8260ED849EC7}"/>
                </a:ext>
              </a:extLst>
            </p:cNvPr>
            <p:cNvSpPr>
              <a:spLocks noChangeShapeType="1"/>
            </p:cNvSpPr>
            <p:nvPr/>
          </p:nvSpPr>
          <p:spPr bwMode="auto">
            <a:xfrm flipH="1">
              <a:off x="2285" y="1021"/>
              <a:ext cx="24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05" name="Freeform 1537">
              <a:extLst>
                <a:ext uri="{FF2B5EF4-FFF2-40B4-BE49-F238E27FC236}">
                  <a16:creationId xmlns:a16="http://schemas.microsoft.com/office/drawing/2014/main" id="{C617BFA0-A52C-4851-2D7B-22F774AA3676}"/>
                </a:ext>
              </a:extLst>
            </p:cNvPr>
            <p:cNvSpPr>
              <a:spLocks/>
            </p:cNvSpPr>
            <p:nvPr/>
          </p:nvSpPr>
          <p:spPr bwMode="auto">
            <a:xfrm>
              <a:off x="2285" y="903"/>
              <a:ext cx="130" cy="17"/>
            </a:xfrm>
            <a:custGeom>
              <a:avLst/>
              <a:gdLst>
                <a:gd name="T0" fmla="*/ 129 w 130"/>
                <a:gd name="T1" fmla="*/ 16 h 17"/>
                <a:gd name="T2" fmla="*/ 113 w 130"/>
                <a:gd name="T3" fmla="*/ 0 h 17"/>
                <a:gd name="T4" fmla="*/ 94 w 130"/>
                <a:gd name="T5" fmla="*/ 16 h 17"/>
                <a:gd name="T6" fmla="*/ 65 w 130"/>
                <a:gd name="T7" fmla="*/ 0 h 17"/>
                <a:gd name="T8" fmla="*/ 35 w 130"/>
                <a:gd name="T9" fmla="*/ 16 h 17"/>
                <a:gd name="T10" fmla="*/ 17 w 130"/>
                <a:gd name="T11" fmla="*/ 0 h 17"/>
                <a:gd name="T12" fmla="*/ 0 w 130"/>
                <a:gd name="T13" fmla="*/ 16 h 17"/>
                <a:gd name="T14" fmla="*/ 0 60000 65536"/>
                <a:gd name="T15" fmla="*/ 0 60000 65536"/>
                <a:gd name="T16" fmla="*/ 0 60000 65536"/>
                <a:gd name="T17" fmla="*/ 0 60000 65536"/>
                <a:gd name="T18" fmla="*/ 0 60000 65536"/>
                <a:gd name="T19" fmla="*/ 0 60000 65536"/>
                <a:gd name="T20" fmla="*/ 0 60000 65536"/>
                <a:gd name="T21" fmla="*/ 0 w 130"/>
                <a:gd name="T22" fmla="*/ 0 h 17"/>
                <a:gd name="T23" fmla="*/ 130 w 13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7">
                  <a:moveTo>
                    <a:pt x="129" y="16"/>
                  </a:moveTo>
                  <a:lnTo>
                    <a:pt x="113" y="0"/>
                  </a:lnTo>
                  <a:lnTo>
                    <a:pt x="94" y="16"/>
                  </a:lnTo>
                  <a:lnTo>
                    <a:pt x="65" y="0"/>
                  </a:lnTo>
                  <a:lnTo>
                    <a:pt x="35" y="16"/>
                  </a:lnTo>
                  <a:lnTo>
                    <a:pt x="17"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506" name="Line 1538">
              <a:extLst>
                <a:ext uri="{FF2B5EF4-FFF2-40B4-BE49-F238E27FC236}">
                  <a16:creationId xmlns:a16="http://schemas.microsoft.com/office/drawing/2014/main" id="{BC5139E2-A65E-D767-85D4-BED908CB29DE}"/>
                </a:ext>
              </a:extLst>
            </p:cNvPr>
            <p:cNvSpPr>
              <a:spLocks noChangeShapeType="1"/>
            </p:cNvSpPr>
            <p:nvPr/>
          </p:nvSpPr>
          <p:spPr bwMode="auto">
            <a:xfrm flipV="1">
              <a:off x="2382" y="960"/>
              <a:ext cx="5" cy="7"/>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07" name="Line 1539">
              <a:extLst>
                <a:ext uri="{FF2B5EF4-FFF2-40B4-BE49-F238E27FC236}">
                  <a16:creationId xmlns:a16="http://schemas.microsoft.com/office/drawing/2014/main" id="{BED42245-1AAB-D841-550B-096836A0C5E6}"/>
                </a:ext>
              </a:extLst>
            </p:cNvPr>
            <p:cNvSpPr>
              <a:spLocks noChangeShapeType="1"/>
            </p:cNvSpPr>
            <p:nvPr/>
          </p:nvSpPr>
          <p:spPr bwMode="auto">
            <a:xfrm>
              <a:off x="2312" y="967"/>
              <a:ext cx="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08" name="Line 1540">
              <a:extLst>
                <a:ext uri="{FF2B5EF4-FFF2-40B4-BE49-F238E27FC236}">
                  <a16:creationId xmlns:a16="http://schemas.microsoft.com/office/drawing/2014/main" id="{F26E95E2-81A4-BFAD-787C-BB2F90F482D0}"/>
                </a:ext>
              </a:extLst>
            </p:cNvPr>
            <p:cNvSpPr>
              <a:spLocks noChangeShapeType="1"/>
            </p:cNvSpPr>
            <p:nvPr/>
          </p:nvSpPr>
          <p:spPr bwMode="auto">
            <a:xfrm>
              <a:off x="2414" y="911"/>
              <a:ext cx="0" cy="3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09" name="Line 1541">
              <a:extLst>
                <a:ext uri="{FF2B5EF4-FFF2-40B4-BE49-F238E27FC236}">
                  <a16:creationId xmlns:a16="http://schemas.microsoft.com/office/drawing/2014/main" id="{21956F07-1D4C-A7AB-13ED-D66F39FDA8FA}"/>
                </a:ext>
              </a:extLst>
            </p:cNvPr>
            <p:cNvSpPr>
              <a:spLocks noChangeShapeType="1"/>
            </p:cNvSpPr>
            <p:nvPr/>
          </p:nvSpPr>
          <p:spPr bwMode="auto">
            <a:xfrm>
              <a:off x="2379" y="911"/>
              <a:ext cx="0" cy="3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10" name="Line 1542">
              <a:extLst>
                <a:ext uri="{FF2B5EF4-FFF2-40B4-BE49-F238E27FC236}">
                  <a16:creationId xmlns:a16="http://schemas.microsoft.com/office/drawing/2014/main" id="{B4F1ACD7-4A7A-A332-0AFE-44BE8F923E0D}"/>
                </a:ext>
              </a:extLst>
            </p:cNvPr>
            <p:cNvSpPr>
              <a:spLocks noChangeShapeType="1"/>
            </p:cNvSpPr>
            <p:nvPr/>
          </p:nvSpPr>
          <p:spPr bwMode="auto">
            <a:xfrm>
              <a:off x="2320" y="911"/>
              <a:ext cx="0" cy="3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11" name="Freeform 1543">
              <a:extLst>
                <a:ext uri="{FF2B5EF4-FFF2-40B4-BE49-F238E27FC236}">
                  <a16:creationId xmlns:a16="http://schemas.microsoft.com/office/drawing/2014/main" id="{CD7CFE11-6250-7EBD-A833-B797F95188DA}"/>
                </a:ext>
              </a:extLst>
            </p:cNvPr>
            <p:cNvSpPr>
              <a:spLocks/>
            </p:cNvSpPr>
            <p:nvPr/>
          </p:nvSpPr>
          <p:spPr bwMode="auto">
            <a:xfrm>
              <a:off x="2285" y="911"/>
              <a:ext cx="130" cy="40"/>
            </a:xfrm>
            <a:custGeom>
              <a:avLst/>
              <a:gdLst>
                <a:gd name="T0" fmla="*/ 0 w 130"/>
                <a:gd name="T1" fmla="*/ 0 h 40"/>
                <a:gd name="T2" fmla="*/ 0 w 130"/>
                <a:gd name="T3" fmla="*/ 39 h 40"/>
                <a:gd name="T4" fmla="*/ 129 w 130"/>
                <a:gd name="T5" fmla="*/ 39 h 40"/>
                <a:gd name="T6" fmla="*/ 0 60000 65536"/>
                <a:gd name="T7" fmla="*/ 0 60000 65536"/>
                <a:gd name="T8" fmla="*/ 0 60000 65536"/>
                <a:gd name="T9" fmla="*/ 0 w 130"/>
                <a:gd name="T10" fmla="*/ 0 h 40"/>
                <a:gd name="T11" fmla="*/ 130 w 130"/>
                <a:gd name="T12" fmla="*/ 40 h 40"/>
              </a:gdLst>
              <a:ahLst/>
              <a:cxnLst>
                <a:cxn ang="T6">
                  <a:pos x="T0" y="T1"/>
                </a:cxn>
                <a:cxn ang="T7">
                  <a:pos x="T2" y="T3"/>
                </a:cxn>
                <a:cxn ang="T8">
                  <a:pos x="T4" y="T5"/>
                </a:cxn>
              </a:cxnLst>
              <a:rect l="T9" t="T10" r="T11" b="T12"/>
              <a:pathLst>
                <a:path w="130" h="40">
                  <a:moveTo>
                    <a:pt x="0" y="0"/>
                  </a:moveTo>
                  <a:lnTo>
                    <a:pt x="0" y="39"/>
                  </a:lnTo>
                  <a:lnTo>
                    <a:pt x="129" y="3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512" name="Line 1544">
              <a:extLst>
                <a:ext uri="{FF2B5EF4-FFF2-40B4-BE49-F238E27FC236}">
                  <a16:creationId xmlns:a16="http://schemas.microsoft.com/office/drawing/2014/main" id="{1CF33C8F-BEA1-0A68-50CF-DC0F51596DAD}"/>
                </a:ext>
              </a:extLst>
            </p:cNvPr>
            <p:cNvSpPr>
              <a:spLocks noChangeShapeType="1"/>
            </p:cNvSpPr>
            <p:nvPr/>
          </p:nvSpPr>
          <p:spPr bwMode="auto">
            <a:xfrm>
              <a:off x="2414" y="998"/>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13" name="Line 1545">
              <a:extLst>
                <a:ext uri="{FF2B5EF4-FFF2-40B4-BE49-F238E27FC236}">
                  <a16:creationId xmlns:a16="http://schemas.microsoft.com/office/drawing/2014/main" id="{A44E4486-6B8F-594D-D810-E3A92909FE52}"/>
                </a:ext>
              </a:extLst>
            </p:cNvPr>
            <p:cNvSpPr>
              <a:spLocks noChangeShapeType="1"/>
            </p:cNvSpPr>
            <p:nvPr/>
          </p:nvSpPr>
          <p:spPr bwMode="auto">
            <a:xfrm>
              <a:off x="2285" y="998"/>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14" name="Line 1546">
              <a:extLst>
                <a:ext uri="{FF2B5EF4-FFF2-40B4-BE49-F238E27FC236}">
                  <a16:creationId xmlns:a16="http://schemas.microsoft.com/office/drawing/2014/main" id="{DEF363CC-E86A-F956-7D8A-C2323BEB9199}"/>
                </a:ext>
              </a:extLst>
            </p:cNvPr>
            <p:cNvSpPr>
              <a:spLocks noChangeShapeType="1"/>
            </p:cNvSpPr>
            <p:nvPr/>
          </p:nvSpPr>
          <p:spPr bwMode="auto">
            <a:xfrm>
              <a:off x="2320" y="998"/>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15" name="Line 1547">
              <a:extLst>
                <a:ext uri="{FF2B5EF4-FFF2-40B4-BE49-F238E27FC236}">
                  <a16:creationId xmlns:a16="http://schemas.microsoft.com/office/drawing/2014/main" id="{4F7C8D52-C16A-837D-4849-13C47BB4C309}"/>
                </a:ext>
              </a:extLst>
            </p:cNvPr>
            <p:cNvSpPr>
              <a:spLocks noChangeShapeType="1"/>
            </p:cNvSpPr>
            <p:nvPr/>
          </p:nvSpPr>
          <p:spPr bwMode="auto">
            <a:xfrm flipH="1">
              <a:off x="2302" y="990"/>
              <a:ext cx="9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16" name="Line 1548">
              <a:extLst>
                <a:ext uri="{FF2B5EF4-FFF2-40B4-BE49-F238E27FC236}">
                  <a16:creationId xmlns:a16="http://schemas.microsoft.com/office/drawing/2014/main" id="{2BBBDC85-9D0B-5CFC-9007-ABE49B20DFDC}"/>
                </a:ext>
              </a:extLst>
            </p:cNvPr>
            <p:cNvSpPr>
              <a:spLocks noChangeShapeType="1"/>
            </p:cNvSpPr>
            <p:nvPr/>
          </p:nvSpPr>
          <p:spPr bwMode="auto">
            <a:xfrm>
              <a:off x="2379" y="998"/>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17" name="Line 1549">
              <a:extLst>
                <a:ext uri="{FF2B5EF4-FFF2-40B4-BE49-F238E27FC236}">
                  <a16:creationId xmlns:a16="http://schemas.microsoft.com/office/drawing/2014/main" id="{18C2561D-F93E-DB10-AF6F-BDDDD80CFFA5}"/>
                </a:ext>
              </a:extLst>
            </p:cNvPr>
            <p:cNvSpPr>
              <a:spLocks noChangeShapeType="1"/>
            </p:cNvSpPr>
            <p:nvPr/>
          </p:nvSpPr>
          <p:spPr bwMode="auto">
            <a:xfrm>
              <a:off x="2312" y="950"/>
              <a:ext cx="0" cy="4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18" name="Line 1550">
              <a:extLst>
                <a:ext uri="{FF2B5EF4-FFF2-40B4-BE49-F238E27FC236}">
                  <a16:creationId xmlns:a16="http://schemas.microsoft.com/office/drawing/2014/main" id="{DAB97700-F094-C329-011B-99BED787649E}"/>
                </a:ext>
              </a:extLst>
            </p:cNvPr>
            <p:cNvSpPr>
              <a:spLocks noChangeShapeType="1"/>
            </p:cNvSpPr>
            <p:nvPr/>
          </p:nvSpPr>
          <p:spPr bwMode="auto">
            <a:xfrm>
              <a:off x="2387" y="950"/>
              <a:ext cx="0" cy="4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19" name="Freeform 1551">
              <a:extLst>
                <a:ext uri="{FF2B5EF4-FFF2-40B4-BE49-F238E27FC236}">
                  <a16:creationId xmlns:a16="http://schemas.microsoft.com/office/drawing/2014/main" id="{A821EB91-9252-EB0E-C049-5076BFF19B10}"/>
                </a:ext>
              </a:extLst>
            </p:cNvPr>
            <p:cNvSpPr>
              <a:spLocks/>
            </p:cNvSpPr>
            <p:nvPr/>
          </p:nvSpPr>
          <p:spPr bwMode="auto">
            <a:xfrm>
              <a:off x="2320" y="990"/>
              <a:ext cx="95" cy="17"/>
            </a:xfrm>
            <a:custGeom>
              <a:avLst/>
              <a:gdLst>
                <a:gd name="T0" fmla="*/ 94 w 95"/>
                <a:gd name="T1" fmla="*/ 16 h 17"/>
                <a:gd name="T2" fmla="*/ 78 w 95"/>
                <a:gd name="T3" fmla="*/ 0 h 17"/>
                <a:gd name="T4" fmla="*/ 59 w 95"/>
                <a:gd name="T5" fmla="*/ 16 h 17"/>
                <a:gd name="T6" fmla="*/ 30 w 95"/>
                <a:gd name="T7" fmla="*/ 0 h 17"/>
                <a:gd name="T8" fmla="*/ 0 w 95"/>
                <a:gd name="T9" fmla="*/ 16 h 17"/>
                <a:gd name="T10" fmla="*/ 0 60000 65536"/>
                <a:gd name="T11" fmla="*/ 0 60000 65536"/>
                <a:gd name="T12" fmla="*/ 0 60000 65536"/>
                <a:gd name="T13" fmla="*/ 0 60000 65536"/>
                <a:gd name="T14" fmla="*/ 0 60000 65536"/>
                <a:gd name="T15" fmla="*/ 0 w 95"/>
                <a:gd name="T16" fmla="*/ 0 h 17"/>
                <a:gd name="T17" fmla="*/ 95 w 95"/>
                <a:gd name="T18" fmla="*/ 17 h 17"/>
              </a:gdLst>
              <a:ahLst/>
              <a:cxnLst>
                <a:cxn ang="T10">
                  <a:pos x="T0" y="T1"/>
                </a:cxn>
                <a:cxn ang="T11">
                  <a:pos x="T2" y="T3"/>
                </a:cxn>
                <a:cxn ang="T12">
                  <a:pos x="T4" y="T5"/>
                </a:cxn>
                <a:cxn ang="T13">
                  <a:pos x="T6" y="T7"/>
                </a:cxn>
                <a:cxn ang="T14">
                  <a:pos x="T8" y="T9"/>
                </a:cxn>
              </a:cxnLst>
              <a:rect l="T15" t="T16" r="T17" b="T18"/>
              <a:pathLst>
                <a:path w="95" h="17">
                  <a:moveTo>
                    <a:pt x="94" y="16"/>
                  </a:moveTo>
                  <a:lnTo>
                    <a:pt x="78" y="0"/>
                  </a:lnTo>
                  <a:lnTo>
                    <a:pt x="59" y="16"/>
                  </a:lnTo>
                  <a:lnTo>
                    <a:pt x="30"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520" name="Freeform 1552">
              <a:extLst>
                <a:ext uri="{FF2B5EF4-FFF2-40B4-BE49-F238E27FC236}">
                  <a16:creationId xmlns:a16="http://schemas.microsoft.com/office/drawing/2014/main" id="{7CC1BD12-C2EE-9131-9EAC-55BDB3557088}"/>
                </a:ext>
              </a:extLst>
            </p:cNvPr>
            <p:cNvSpPr>
              <a:spLocks/>
            </p:cNvSpPr>
            <p:nvPr/>
          </p:nvSpPr>
          <p:spPr bwMode="auto">
            <a:xfrm>
              <a:off x="2320" y="1013"/>
              <a:ext cx="95" cy="17"/>
            </a:xfrm>
            <a:custGeom>
              <a:avLst/>
              <a:gdLst>
                <a:gd name="T0" fmla="*/ 0 w 95"/>
                <a:gd name="T1" fmla="*/ 0 h 17"/>
                <a:gd name="T2" fmla="*/ 30 w 95"/>
                <a:gd name="T3" fmla="*/ 16 h 17"/>
                <a:gd name="T4" fmla="*/ 59 w 95"/>
                <a:gd name="T5" fmla="*/ 0 h 17"/>
                <a:gd name="T6" fmla="*/ 78 w 95"/>
                <a:gd name="T7" fmla="*/ 16 h 17"/>
                <a:gd name="T8" fmla="*/ 94 w 95"/>
                <a:gd name="T9" fmla="*/ 0 h 17"/>
                <a:gd name="T10" fmla="*/ 0 60000 65536"/>
                <a:gd name="T11" fmla="*/ 0 60000 65536"/>
                <a:gd name="T12" fmla="*/ 0 60000 65536"/>
                <a:gd name="T13" fmla="*/ 0 60000 65536"/>
                <a:gd name="T14" fmla="*/ 0 60000 65536"/>
                <a:gd name="T15" fmla="*/ 0 w 95"/>
                <a:gd name="T16" fmla="*/ 0 h 17"/>
                <a:gd name="T17" fmla="*/ 95 w 95"/>
                <a:gd name="T18" fmla="*/ 17 h 17"/>
              </a:gdLst>
              <a:ahLst/>
              <a:cxnLst>
                <a:cxn ang="T10">
                  <a:pos x="T0" y="T1"/>
                </a:cxn>
                <a:cxn ang="T11">
                  <a:pos x="T2" y="T3"/>
                </a:cxn>
                <a:cxn ang="T12">
                  <a:pos x="T4" y="T5"/>
                </a:cxn>
                <a:cxn ang="T13">
                  <a:pos x="T6" y="T7"/>
                </a:cxn>
                <a:cxn ang="T14">
                  <a:pos x="T8" y="T9"/>
                </a:cxn>
              </a:cxnLst>
              <a:rect l="T15" t="T16" r="T17" b="T18"/>
              <a:pathLst>
                <a:path w="95" h="17">
                  <a:moveTo>
                    <a:pt x="0" y="0"/>
                  </a:moveTo>
                  <a:lnTo>
                    <a:pt x="30" y="16"/>
                  </a:lnTo>
                  <a:lnTo>
                    <a:pt x="59" y="0"/>
                  </a:lnTo>
                  <a:lnTo>
                    <a:pt x="78" y="16"/>
                  </a:lnTo>
                  <a:lnTo>
                    <a:pt x="94"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521" name="Freeform 1553">
              <a:extLst>
                <a:ext uri="{FF2B5EF4-FFF2-40B4-BE49-F238E27FC236}">
                  <a16:creationId xmlns:a16="http://schemas.microsoft.com/office/drawing/2014/main" id="{00DD535F-FCC4-467E-EB7C-AE492E9E5E98}"/>
                </a:ext>
              </a:extLst>
            </p:cNvPr>
            <p:cNvSpPr>
              <a:spLocks/>
            </p:cNvSpPr>
            <p:nvPr/>
          </p:nvSpPr>
          <p:spPr bwMode="auto">
            <a:xfrm>
              <a:off x="2285" y="990"/>
              <a:ext cx="36" cy="17"/>
            </a:xfrm>
            <a:custGeom>
              <a:avLst/>
              <a:gdLst>
                <a:gd name="T0" fmla="*/ 35 w 36"/>
                <a:gd name="T1" fmla="*/ 16 h 17"/>
                <a:gd name="T2" fmla="*/ 17 w 36"/>
                <a:gd name="T3" fmla="*/ 0 h 17"/>
                <a:gd name="T4" fmla="*/ 0 w 36"/>
                <a:gd name="T5" fmla="*/ 16 h 17"/>
                <a:gd name="T6" fmla="*/ 0 60000 65536"/>
                <a:gd name="T7" fmla="*/ 0 60000 65536"/>
                <a:gd name="T8" fmla="*/ 0 60000 65536"/>
                <a:gd name="T9" fmla="*/ 0 w 36"/>
                <a:gd name="T10" fmla="*/ 0 h 17"/>
                <a:gd name="T11" fmla="*/ 36 w 36"/>
                <a:gd name="T12" fmla="*/ 17 h 17"/>
              </a:gdLst>
              <a:ahLst/>
              <a:cxnLst>
                <a:cxn ang="T6">
                  <a:pos x="T0" y="T1"/>
                </a:cxn>
                <a:cxn ang="T7">
                  <a:pos x="T2" y="T3"/>
                </a:cxn>
                <a:cxn ang="T8">
                  <a:pos x="T4" y="T5"/>
                </a:cxn>
              </a:cxnLst>
              <a:rect l="T9" t="T10" r="T11" b="T12"/>
              <a:pathLst>
                <a:path w="36" h="17">
                  <a:moveTo>
                    <a:pt x="35" y="16"/>
                  </a:moveTo>
                  <a:lnTo>
                    <a:pt x="17"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522" name="Freeform 1554">
              <a:extLst>
                <a:ext uri="{FF2B5EF4-FFF2-40B4-BE49-F238E27FC236}">
                  <a16:creationId xmlns:a16="http://schemas.microsoft.com/office/drawing/2014/main" id="{8F2BCD27-8D77-57D0-0A8A-BBA7A689CFE8}"/>
                </a:ext>
              </a:extLst>
            </p:cNvPr>
            <p:cNvSpPr>
              <a:spLocks/>
            </p:cNvSpPr>
            <p:nvPr/>
          </p:nvSpPr>
          <p:spPr bwMode="auto">
            <a:xfrm>
              <a:off x="2285" y="1013"/>
              <a:ext cx="36" cy="17"/>
            </a:xfrm>
            <a:custGeom>
              <a:avLst/>
              <a:gdLst>
                <a:gd name="T0" fmla="*/ 0 w 36"/>
                <a:gd name="T1" fmla="*/ 0 h 17"/>
                <a:gd name="T2" fmla="*/ 17 w 36"/>
                <a:gd name="T3" fmla="*/ 16 h 17"/>
                <a:gd name="T4" fmla="*/ 35 w 36"/>
                <a:gd name="T5" fmla="*/ 0 h 17"/>
                <a:gd name="T6" fmla="*/ 0 60000 65536"/>
                <a:gd name="T7" fmla="*/ 0 60000 65536"/>
                <a:gd name="T8" fmla="*/ 0 60000 65536"/>
                <a:gd name="T9" fmla="*/ 0 w 36"/>
                <a:gd name="T10" fmla="*/ 0 h 17"/>
                <a:gd name="T11" fmla="*/ 36 w 36"/>
                <a:gd name="T12" fmla="*/ 17 h 17"/>
              </a:gdLst>
              <a:ahLst/>
              <a:cxnLst>
                <a:cxn ang="T6">
                  <a:pos x="T0" y="T1"/>
                </a:cxn>
                <a:cxn ang="T7">
                  <a:pos x="T2" y="T3"/>
                </a:cxn>
                <a:cxn ang="T8">
                  <a:pos x="T4" y="T5"/>
                </a:cxn>
              </a:cxnLst>
              <a:rect l="T9" t="T10" r="T11" b="T12"/>
              <a:pathLst>
                <a:path w="36" h="17">
                  <a:moveTo>
                    <a:pt x="0" y="0"/>
                  </a:moveTo>
                  <a:lnTo>
                    <a:pt x="17" y="16"/>
                  </a:lnTo>
                  <a:lnTo>
                    <a:pt x="35"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523" name="Line 1555">
              <a:extLst>
                <a:ext uri="{FF2B5EF4-FFF2-40B4-BE49-F238E27FC236}">
                  <a16:creationId xmlns:a16="http://schemas.microsoft.com/office/drawing/2014/main" id="{C7356237-2DBF-FB6E-375E-33612B009DF7}"/>
                </a:ext>
              </a:extLst>
            </p:cNvPr>
            <p:cNvSpPr>
              <a:spLocks noChangeShapeType="1"/>
            </p:cNvSpPr>
            <p:nvPr/>
          </p:nvSpPr>
          <p:spPr bwMode="auto">
            <a:xfrm flipH="1">
              <a:off x="2302" y="903"/>
              <a:ext cx="9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24" name="Line 1556">
              <a:extLst>
                <a:ext uri="{FF2B5EF4-FFF2-40B4-BE49-F238E27FC236}">
                  <a16:creationId xmlns:a16="http://schemas.microsoft.com/office/drawing/2014/main" id="{6760F6E2-C4FC-1543-0E5A-8BE2C9289061}"/>
                </a:ext>
              </a:extLst>
            </p:cNvPr>
            <p:cNvSpPr>
              <a:spLocks noChangeShapeType="1"/>
            </p:cNvSpPr>
            <p:nvPr/>
          </p:nvSpPr>
          <p:spPr bwMode="auto">
            <a:xfrm flipV="1">
              <a:off x="2799" y="940"/>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25" name="Line 1557">
              <a:extLst>
                <a:ext uri="{FF2B5EF4-FFF2-40B4-BE49-F238E27FC236}">
                  <a16:creationId xmlns:a16="http://schemas.microsoft.com/office/drawing/2014/main" id="{B501E73E-75AD-8A90-086B-08BCC47B094F}"/>
                </a:ext>
              </a:extLst>
            </p:cNvPr>
            <p:cNvSpPr>
              <a:spLocks noChangeShapeType="1"/>
            </p:cNvSpPr>
            <p:nvPr/>
          </p:nvSpPr>
          <p:spPr bwMode="auto">
            <a:xfrm flipV="1">
              <a:off x="2799" y="905"/>
              <a:ext cx="0" cy="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26" name="Line 1558">
              <a:extLst>
                <a:ext uri="{FF2B5EF4-FFF2-40B4-BE49-F238E27FC236}">
                  <a16:creationId xmlns:a16="http://schemas.microsoft.com/office/drawing/2014/main" id="{D5B27014-60E3-4BB7-0B16-A6F1BD388DDD}"/>
                </a:ext>
              </a:extLst>
            </p:cNvPr>
            <p:cNvSpPr>
              <a:spLocks noChangeShapeType="1"/>
            </p:cNvSpPr>
            <p:nvPr/>
          </p:nvSpPr>
          <p:spPr bwMode="auto">
            <a:xfrm>
              <a:off x="2824" y="903"/>
              <a:ext cx="18"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27" name="Line 1559">
              <a:extLst>
                <a:ext uri="{FF2B5EF4-FFF2-40B4-BE49-F238E27FC236}">
                  <a16:creationId xmlns:a16="http://schemas.microsoft.com/office/drawing/2014/main" id="{35A00CD8-3A9C-726C-5F3F-56ADB98B6064}"/>
                </a:ext>
              </a:extLst>
            </p:cNvPr>
            <p:cNvSpPr>
              <a:spLocks noChangeShapeType="1"/>
            </p:cNvSpPr>
            <p:nvPr/>
          </p:nvSpPr>
          <p:spPr bwMode="auto">
            <a:xfrm flipH="1" flipV="1">
              <a:off x="2526" y="1021"/>
              <a:ext cx="24" cy="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28" name="Line 1560">
              <a:extLst>
                <a:ext uri="{FF2B5EF4-FFF2-40B4-BE49-F238E27FC236}">
                  <a16:creationId xmlns:a16="http://schemas.microsoft.com/office/drawing/2014/main" id="{AB2B4EFB-C335-D742-53D7-4D4840B5FDE5}"/>
                </a:ext>
              </a:extLst>
            </p:cNvPr>
            <p:cNvSpPr>
              <a:spLocks noChangeShapeType="1"/>
            </p:cNvSpPr>
            <p:nvPr/>
          </p:nvSpPr>
          <p:spPr bwMode="auto">
            <a:xfrm>
              <a:off x="2920" y="947"/>
              <a:ext cx="0" cy="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29" name="Line 1561">
              <a:extLst>
                <a:ext uri="{FF2B5EF4-FFF2-40B4-BE49-F238E27FC236}">
                  <a16:creationId xmlns:a16="http://schemas.microsoft.com/office/drawing/2014/main" id="{D2A3E141-E730-CA21-E2A3-D057493BBA23}"/>
                </a:ext>
              </a:extLst>
            </p:cNvPr>
            <p:cNvSpPr>
              <a:spLocks noChangeShapeType="1"/>
            </p:cNvSpPr>
            <p:nvPr/>
          </p:nvSpPr>
          <p:spPr bwMode="auto">
            <a:xfrm>
              <a:off x="2904" y="950"/>
              <a:ext cx="0" cy="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30" name="Line 1562">
              <a:extLst>
                <a:ext uri="{FF2B5EF4-FFF2-40B4-BE49-F238E27FC236}">
                  <a16:creationId xmlns:a16="http://schemas.microsoft.com/office/drawing/2014/main" id="{14B18690-6D35-ED82-8E45-87D25E8485FC}"/>
                </a:ext>
              </a:extLst>
            </p:cNvPr>
            <p:cNvSpPr>
              <a:spLocks noChangeShapeType="1"/>
            </p:cNvSpPr>
            <p:nvPr/>
          </p:nvSpPr>
          <p:spPr bwMode="auto">
            <a:xfrm flipH="1">
              <a:off x="2904" y="978"/>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31" name="Line 1563">
              <a:extLst>
                <a:ext uri="{FF2B5EF4-FFF2-40B4-BE49-F238E27FC236}">
                  <a16:creationId xmlns:a16="http://schemas.microsoft.com/office/drawing/2014/main" id="{C2E09C3D-F465-2743-CC85-D275460716B2}"/>
                </a:ext>
              </a:extLst>
            </p:cNvPr>
            <p:cNvSpPr>
              <a:spLocks noChangeShapeType="1"/>
            </p:cNvSpPr>
            <p:nvPr/>
          </p:nvSpPr>
          <p:spPr bwMode="auto">
            <a:xfrm>
              <a:off x="2842" y="921"/>
              <a:ext cx="0" cy="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32" name="Freeform 1564">
              <a:extLst>
                <a:ext uri="{FF2B5EF4-FFF2-40B4-BE49-F238E27FC236}">
                  <a16:creationId xmlns:a16="http://schemas.microsoft.com/office/drawing/2014/main" id="{458527E3-E488-1ACF-9A95-A833B3511A47}"/>
                </a:ext>
              </a:extLst>
            </p:cNvPr>
            <p:cNvSpPr>
              <a:spLocks/>
            </p:cNvSpPr>
            <p:nvPr/>
          </p:nvSpPr>
          <p:spPr bwMode="auto">
            <a:xfrm>
              <a:off x="2796" y="955"/>
              <a:ext cx="17" cy="17"/>
            </a:xfrm>
            <a:custGeom>
              <a:avLst/>
              <a:gdLst>
                <a:gd name="T0" fmla="*/ 0 w 17"/>
                <a:gd name="T1" fmla="*/ 9 h 17"/>
                <a:gd name="T2" fmla="*/ 0 w 17"/>
                <a:gd name="T3" fmla="*/ 16 h 17"/>
                <a:gd name="T4" fmla="*/ 9 w 17"/>
                <a:gd name="T5" fmla="*/ 16 h 17"/>
                <a:gd name="T6" fmla="*/ 16 w 17"/>
                <a:gd name="T7" fmla="*/ 16 h 17"/>
                <a:gd name="T8" fmla="*/ 16 w 17"/>
                <a:gd name="T9" fmla="*/ 9 h 17"/>
                <a:gd name="T10" fmla="*/ 16 w 17"/>
                <a:gd name="T11" fmla="*/ 6 h 17"/>
                <a:gd name="T12" fmla="*/ 9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9"/>
                  </a:moveTo>
                  <a:lnTo>
                    <a:pt x="0" y="16"/>
                  </a:lnTo>
                  <a:lnTo>
                    <a:pt x="9" y="16"/>
                  </a:lnTo>
                  <a:lnTo>
                    <a:pt x="16" y="16"/>
                  </a:lnTo>
                  <a:lnTo>
                    <a:pt x="16" y="9"/>
                  </a:lnTo>
                  <a:lnTo>
                    <a:pt x="16" y="6"/>
                  </a:lnTo>
                  <a:lnTo>
                    <a:pt x="9"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533" name="Freeform 1565">
              <a:extLst>
                <a:ext uri="{FF2B5EF4-FFF2-40B4-BE49-F238E27FC236}">
                  <a16:creationId xmlns:a16="http://schemas.microsoft.com/office/drawing/2014/main" id="{B52B069D-E2D2-6EDF-7750-B6BCEA27895A}"/>
                </a:ext>
              </a:extLst>
            </p:cNvPr>
            <p:cNvSpPr>
              <a:spLocks/>
            </p:cNvSpPr>
            <p:nvPr/>
          </p:nvSpPr>
          <p:spPr bwMode="auto">
            <a:xfrm>
              <a:off x="2842" y="940"/>
              <a:ext cx="17" cy="17"/>
            </a:xfrm>
            <a:custGeom>
              <a:avLst/>
              <a:gdLst>
                <a:gd name="T0" fmla="*/ 0 w 17"/>
                <a:gd name="T1" fmla="*/ 0 h 17"/>
                <a:gd name="T2" fmla="*/ 6 w 17"/>
                <a:gd name="T3" fmla="*/ 13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6" y="13"/>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534" name="Line 1566">
              <a:extLst>
                <a:ext uri="{FF2B5EF4-FFF2-40B4-BE49-F238E27FC236}">
                  <a16:creationId xmlns:a16="http://schemas.microsoft.com/office/drawing/2014/main" id="{F9CD212E-C955-22A3-EC73-5A7BEA343944}"/>
                </a:ext>
              </a:extLst>
            </p:cNvPr>
            <p:cNvSpPr>
              <a:spLocks noChangeShapeType="1"/>
            </p:cNvSpPr>
            <p:nvPr/>
          </p:nvSpPr>
          <p:spPr bwMode="auto">
            <a:xfrm>
              <a:off x="2781" y="958"/>
              <a:ext cx="1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35" name="Line 1567">
              <a:extLst>
                <a:ext uri="{FF2B5EF4-FFF2-40B4-BE49-F238E27FC236}">
                  <a16:creationId xmlns:a16="http://schemas.microsoft.com/office/drawing/2014/main" id="{141A9B3D-31AD-4F97-68BF-2A4FE4D8B724}"/>
                </a:ext>
              </a:extLst>
            </p:cNvPr>
            <p:cNvSpPr>
              <a:spLocks noChangeShapeType="1"/>
            </p:cNvSpPr>
            <p:nvPr/>
          </p:nvSpPr>
          <p:spPr bwMode="auto">
            <a:xfrm>
              <a:off x="2759" y="969"/>
              <a:ext cx="0"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36" name="Line 1568">
              <a:extLst>
                <a:ext uri="{FF2B5EF4-FFF2-40B4-BE49-F238E27FC236}">
                  <a16:creationId xmlns:a16="http://schemas.microsoft.com/office/drawing/2014/main" id="{13113D5F-B499-1D57-F522-13A9CEC4B1C0}"/>
                </a:ext>
              </a:extLst>
            </p:cNvPr>
            <p:cNvSpPr>
              <a:spLocks noChangeShapeType="1"/>
            </p:cNvSpPr>
            <p:nvPr/>
          </p:nvSpPr>
          <p:spPr bwMode="auto">
            <a:xfrm>
              <a:off x="2775" y="969"/>
              <a:ext cx="0"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37" name="Freeform 1569">
              <a:extLst>
                <a:ext uri="{FF2B5EF4-FFF2-40B4-BE49-F238E27FC236}">
                  <a16:creationId xmlns:a16="http://schemas.microsoft.com/office/drawing/2014/main" id="{872A7181-810C-FE8D-87AE-19294189E3DB}"/>
                </a:ext>
              </a:extLst>
            </p:cNvPr>
            <p:cNvSpPr>
              <a:spLocks/>
            </p:cNvSpPr>
            <p:nvPr/>
          </p:nvSpPr>
          <p:spPr bwMode="auto">
            <a:xfrm>
              <a:off x="2775" y="958"/>
              <a:ext cx="17" cy="17"/>
            </a:xfrm>
            <a:custGeom>
              <a:avLst/>
              <a:gdLst>
                <a:gd name="T0" fmla="*/ 0 w 17"/>
                <a:gd name="T1" fmla="*/ 16 h 17"/>
                <a:gd name="T2" fmla="*/ 16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16"/>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538" name="Line 1570">
              <a:extLst>
                <a:ext uri="{FF2B5EF4-FFF2-40B4-BE49-F238E27FC236}">
                  <a16:creationId xmlns:a16="http://schemas.microsoft.com/office/drawing/2014/main" id="{A36C3ED2-7032-41E5-7C5F-EEEF30C1D440}"/>
                </a:ext>
              </a:extLst>
            </p:cNvPr>
            <p:cNvSpPr>
              <a:spLocks noChangeShapeType="1"/>
            </p:cNvSpPr>
            <p:nvPr/>
          </p:nvSpPr>
          <p:spPr bwMode="auto">
            <a:xfrm>
              <a:off x="2753" y="969"/>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39" name="Line 1571">
              <a:extLst>
                <a:ext uri="{FF2B5EF4-FFF2-40B4-BE49-F238E27FC236}">
                  <a16:creationId xmlns:a16="http://schemas.microsoft.com/office/drawing/2014/main" id="{AF5F51C7-5C34-17D8-C5D7-7CBEC9387CD8}"/>
                </a:ext>
              </a:extLst>
            </p:cNvPr>
            <p:cNvSpPr>
              <a:spLocks noChangeShapeType="1"/>
            </p:cNvSpPr>
            <p:nvPr/>
          </p:nvSpPr>
          <p:spPr bwMode="auto">
            <a:xfrm>
              <a:off x="2753" y="958"/>
              <a:ext cx="2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40" name="Line 1572">
              <a:extLst>
                <a:ext uri="{FF2B5EF4-FFF2-40B4-BE49-F238E27FC236}">
                  <a16:creationId xmlns:a16="http://schemas.microsoft.com/office/drawing/2014/main" id="{AA6FEAF5-4CC0-4AE4-8B4A-FEB7D2A77B2B}"/>
                </a:ext>
              </a:extLst>
            </p:cNvPr>
            <p:cNvSpPr>
              <a:spLocks noChangeShapeType="1"/>
            </p:cNvSpPr>
            <p:nvPr/>
          </p:nvSpPr>
          <p:spPr bwMode="auto">
            <a:xfrm>
              <a:off x="2759" y="969"/>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41" name="Line 1573">
              <a:extLst>
                <a:ext uri="{FF2B5EF4-FFF2-40B4-BE49-F238E27FC236}">
                  <a16:creationId xmlns:a16="http://schemas.microsoft.com/office/drawing/2014/main" id="{2F98B8AF-E2F1-2534-B1E5-81055AADE1C8}"/>
                </a:ext>
              </a:extLst>
            </p:cNvPr>
            <p:cNvSpPr>
              <a:spLocks noChangeShapeType="1"/>
            </p:cNvSpPr>
            <p:nvPr/>
          </p:nvSpPr>
          <p:spPr bwMode="auto">
            <a:xfrm>
              <a:off x="2753" y="958"/>
              <a:ext cx="0"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42" name="Line 1574">
              <a:extLst>
                <a:ext uri="{FF2B5EF4-FFF2-40B4-BE49-F238E27FC236}">
                  <a16:creationId xmlns:a16="http://schemas.microsoft.com/office/drawing/2014/main" id="{D480942A-068E-0523-B0BC-356294C88B21}"/>
                </a:ext>
              </a:extLst>
            </p:cNvPr>
            <p:cNvSpPr>
              <a:spLocks noChangeShapeType="1"/>
            </p:cNvSpPr>
            <p:nvPr/>
          </p:nvSpPr>
          <p:spPr bwMode="auto">
            <a:xfrm>
              <a:off x="2744" y="958"/>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43" name="Line 1575">
              <a:extLst>
                <a:ext uri="{FF2B5EF4-FFF2-40B4-BE49-F238E27FC236}">
                  <a16:creationId xmlns:a16="http://schemas.microsoft.com/office/drawing/2014/main" id="{58551C47-6701-E92A-0AB8-BEC6DF77D1D6}"/>
                </a:ext>
              </a:extLst>
            </p:cNvPr>
            <p:cNvSpPr>
              <a:spLocks noChangeShapeType="1"/>
            </p:cNvSpPr>
            <p:nvPr/>
          </p:nvSpPr>
          <p:spPr bwMode="auto">
            <a:xfrm flipV="1">
              <a:off x="2744" y="958"/>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44" name="Line 1576">
              <a:extLst>
                <a:ext uri="{FF2B5EF4-FFF2-40B4-BE49-F238E27FC236}">
                  <a16:creationId xmlns:a16="http://schemas.microsoft.com/office/drawing/2014/main" id="{FCD60437-7CA0-8B25-D4A6-04C387FA3053}"/>
                </a:ext>
              </a:extLst>
            </p:cNvPr>
            <p:cNvSpPr>
              <a:spLocks noChangeShapeType="1"/>
            </p:cNvSpPr>
            <p:nvPr/>
          </p:nvSpPr>
          <p:spPr bwMode="auto">
            <a:xfrm>
              <a:off x="2920" y="978"/>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45" name="Line 1577">
              <a:extLst>
                <a:ext uri="{FF2B5EF4-FFF2-40B4-BE49-F238E27FC236}">
                  <a16:creationId xmlns:a16="http://schemas.microsoft.com/office/drawing/2014/main" id="{86D48B9F-2286-D7CF-0FCB-69113316B560}"/>
                </a:ext>
              </a:extLst>
            </p:cNvPr>
            <p:cNvSpPr>
              <a:spLocks noChangeShapeType="1"/>
            </p:cNvSpPr>
            <p:nvPr/>
          </p:nvSpPr>
          <p:spPr bwMode="auto">
            <a:xfrm>
              <a:off x="2744" y="1010"/>
              <a:ext cx="1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46" name="Line 1578">
              <a:extLst>
                <a:ext uri="{FF2B5EF4-FFF2-40B4-BE49-F238E27FC236}">
                  <a16:creationId xmlns:a16="http://schemas.microsoft.com/office/drawing/2014/main" id="{84233651-7CE0-8C3B-15AF-0C3E994B6B10}"/>
                </a:ext>
              </a:extLst>
            </p:cNvPr>
            <p:cNvSpPr>
              <a:spLocks noChangeShapeType="1"/>
            </p:cNvSpPr>
            <p:nvPr/>
          </p:nvSpPr>
          <p:spPr bwMode="auto">
            <a:xfrm>
              <a:off x="2744" y="978"/>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47" name="Line 1579">
              <a:extLst>
                <a:ext uri="{FF2B5EF4-FFF2-40B4-BE49-F238E27FC236}">
                  <a16:creationId xmlns:a16="http://schemas.microsoft.com/office/drawing/2014/main" id="{C3030495-CB38-595B-0D86-9BFFFDC908A6}"/>
                </a:ext>
              </a:extLst>
            </p:cNvPr>
            <p:cNvSpPr>
              <a:spLocks noChangeShapeType="1"/>
            </p:cNvSpPr>
            <p:nvPr/>
          </p:nvSpPr>
          <p:spPr bwMode="auto">
            <a:xfrm>
              <a:off x="2773" y="978"/>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48" name="Line 1580">
              <a:extLst>
                <a:ext uri="{FF2B5EF4-FFF2-40B4-BE49-F238E27FC236}">
                  <a16:creationId xmlns:a16="http://schemas.microsoft.com/office/drawing/2014/main" id="{B227B1EC-A057-FB51-8412-5010F4DD65DE}"/>
                </a:ext>
              </a:extLst>
            </p:cNvPr>
            <p:cNvSpPr>
              <a:spLocks noChangeShapeType="1"/>
            </p:cNvSpPr>
            <p:nvPr/>
          </p:nvSpPr>
          <p:spPr bwMode="auto">
            <a:xfrm>
              <a:off x="2761" y="978"/>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49" name="Freeform 1581">
              <a:extLst>
                <a:ext uri="{FF2B5EF4-FFF2-40B4-BE49-F238E27FC236}">
                  <a16:creationId xmlns:a16="http://schemas.microsoft.com/office/drawing/2014/main" id="{8D735D7F-C9EC-1A48-5A07-66A695455189}"/>
                </a:ext>
              </a:extLst>
            </p:cNvPr>
            <p:cNvSpPr>
              <a:spLocks/>
            </p:cNvSpPr>
            <p:nvPr/>
          </p:nvSpPr>
          <p:spPr bwMode="auto">
            <a:xfrm>
              <a:off x="2744" y="978"/>
              <a:ext cx="30" cy="1"/>
            </a:xfrm>
            <a:custGeom>
              <a:avLst/>
              <a:gdLst>
                <a:gd name="T0" fmla="*/ 29 w 30"/>
                <a:gd name="T1" fmla="*/ 0 h 1"/>
                <a:gd name="T2" fmla="*/ 17 w 30"/>
                <a:gd name="T3" fmla="*/ 0 h 1"/>
                <a:gd name="T4" fmla="*/ 0 w 30"/>
                <a:gd name="T5" fmla="*/ 0 h 1"/>
                <a:gd name="T6" fmla="*/ 0 60000 65536"/>
                <a:gd name="T7" fmla="*/ 0 60000 65536"/>
                <a:gd name="T8" fmla="*/ 0 60000 65536"/>
                <a:gd name="T9" fmla="*/ 0 w 30"/>
                <a:gd name="T10" fmla="*/ 0 h 1"/>
                <a:gd name="T11" fmla="*/ 30 w 30"/>
                <a:gd name="T12" fmla="*/ 1 h 1"/>
              </a:gdLst>
              <a:ahLst/>
              <a:cxnLst>
                <a:cxn ang="T6">
                  <a:pos x="T0" y="T1"/>
                </a:cxn>
                <a:cxn ang="T7">
                  <a:pos x="T2" y="T3"/>
                </a:cxn>
                <a:cxn ang="T8">
                  <a:pos x="T4" y="T5"/>
                </a:cxn>
              </a:cxnLst>
              <a:rect l="T9" t="T10" r="T11" b="T12"/>
              <a:pathLst>
                <a:path w="30" h="1">
                  <a:moveTo>
                    <a:pt x="29" y="0"/>
                  </a:moveTo>
                  <a:lnTo>
                    <a:pt x="1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550" name="Freeform 1582">
              <a:extLst>
                <a:ext uri="{FF2B5EF4-FFF2-40B4-BE49-F238E27FC236}">
                  <a16:creationId xmlns:a16="http://schemas.microsoft.com/office/drawing/2014/main" id="{9EB2EA04-A15A-0976-555F-44BE53F442BE}"/>
                </a:ext>
              </a:extLst>
            </p:cNvPr>
            <p:cNvSpPr>
              <a:spLocks/>
            </p:cNvSpPr>
            <p:nvPr/>
          </p:nvSpPr>
          <p:spPr bwMode="auto">
            <a:xfrm>
              <a:off x="2761" y="1010"/>
              <a:ext cx="32" cy="1"/>
            </a:xfrm>
            <a:custGeom>
              <a:avLst/>
              <a:gdLst>
                <a:gd name="T0" fmla="*/ 0 w 32"/>
                <a:gd name="T1" fmla="*/ 0 h 1"/>
                <a:gd name="T2" fmla="*/ 12 w 32"/>
                <a:gd name="T3" fmla="*/ 0 h 1"/>
                <a:gd name="T4" fmla="*/ 31 w 32"/>
                <a:gd name="T5" fmla="*/ 0 h 1"/>
                <a:gd name="T6" fmla="*/ 0 60000 65536"/>
                <a:gd name="T7" fmla="*/ 0 60000 65536"/>
                <a:gd name="T8" fmla="*/ 0 60000 65536"/>
                <a:gd name="T9" fmla="*/ 0 w 32"/>
                <a:gd name="T10" fmla="*/ 0 h 1"/>
                <a:gd name="T11" fmla="*/ 32 w 32"/>
                <a:gd name="T12" fmla="*/ 1 h 1"/>
              </a:gdLst>
              <a:ahLst/>
              <a:cxnLst>
                <a:cxn ang="T6">
                  <a:pos x="T0" y="T1"/>
                </a:cxn>
                <a:cxn ang="T7">
                  <a:pos x="T2" y="T3"/>
                </a:cxn>
                <a:cxn ang="T8">
                  <a:pos x="T4" y="T5"/>
                </a:cxn>
              </a:cxnLst>
              <a:rect l="T9" t="T10" r="T11" b="T12"/>
              <a:pathLst>
                <a:path w="32" h="1">
                  <a:moveTo>
                    <a:pt x="0" y="0"/>
                  </a:moveTo>
                  <a:lnTo>
                    <a:pt x="12" y="0"/>
                  </a:lnTo>
                  <a:lnTo>
                    <a:pt x="31"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551" name="Line 1583">
              <a:extLst>
                <a:ext uri="{FF2B5EF4-FFF2-40B4-BE49-F238E27FC236}">
                  <a16:creationId xmlns:a16="http://schemas.microsoft.com/office/drawing/2014/main" id="{7B3AE83F-DFFE-A457-2C59-15A5DFC3A536}"/>
                </a:ext>
              </a:extLst>
            </p:cNvPr>
            <p:cNvSpPr>
              <a:spLocks noChangeShapeType="1"/>
            </p:cNvSpPr>
            <p:nvPr/>
          </p:nvSpPr>
          <p:spPr bwMode="auto">
            <a:xfrm>
              <a:off x="2904" y="978"/>
              <a:ext cx="0" cy="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52" name="Line 1584">
              <a:extLst>
                <a:ext uri="{FF2B5EF4-FFF2-40B4-BE49-F238E27FC236}">
                  <a16:creationId xmlns:a16="http://schemas.microsoft.com/office/drawing/2014/main" id="{93199EA8-74CC-28A6-5E39-535FC64BB75F}"/>
                </a:ext>
              </a:extLst>
            </p:cNvPr>
            <p:cNvSpPr>
              <a:spLocks noChangeShapeType="1"/>
            </p:cNvSpPr>
            <p:nvPr/>
          </p:nvSpPr>
          <p:spPr bwMode="auto">
            <a:xfrm flipH="1">
              <a:off x="2773" y="978"/>
              <a:ext cx="13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53" name="Line 1585">
              <a:extLst>
                <a:ext uri="{FF2B5EF4-FFF2-40B4-BE49-F238E27FC236}">
                  <a16:creationId xmlns:a16="http://schemas.microsoft.com/office/drawing/2014/main" id="{0C891328-6CAA-0E4F-1B06-4E9319B81546}"/>
                </a:ext>
              </a:extLst>
            </p:cNvPr>
            <p:cNvSpPr>
              <a:spLocks noChangeShapeType="1"/>
            </p:cNvSpPr>
            <p:nvPr/>
          </p:nvSpPr>
          <p:spPr bwMode="auto">
            <a:xfrm>
              <a:off x="2801" y="1010"/>
              <a:ext cx="1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54" name="Freeform 1586">
              <a:extLst>
                <a:ext uri="{FF2B5EF4-FFF2-40B4-BE49-F238E27FC236}">
                  <a16:creationId xmlns:a16="http://schemas.microsoft.com/office/drawing/2014/main" id="{360E5E98-F781-EC66-54D0-A775D3514ECA}"/>
                </a:ext>
              </a:extLst>
            </p:cNvPr>
            <p:cNvSpPr>
              <a:spLocks/>
            </p:cNvSpPr>
            <p:nvPr/>
          </p:nvSpPr>
          <p:spPr bwMode="auto">
            <a:xfrm>
              <a:off x="2792" y="1010"/>
              <a:ext cx="17" cy="17"/>
            </a:xfrm>
            <a:custGeom>
              <a:avLst/>
              <a:gdLst>
                <a:gd name="T0" fmla="*/ 16 w 17"/>
                <a:gd name="T1" fmla="*/ 0 h 17"/>
                <a:gd name="T2" fmla="*/ 16 w 17"/>
                <a:gd name="T3" fmla="*/ 16 h 17"/>
                <a:gd name="T4" fmla="*/ 0 w 17"/>
                <a:gd name="T5" fmla="*/ 0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6" y="16"/>
                  </a:lnTo>
                  <a:lnTo>
                    <a:pt x="0" y="0"/>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555" name="Line 1587">
              <a:extLst>
                <a:ext uri="{FF2B5EF4-FFF2-40B4-BE49-F238E27FC236}">
                  <a16:creationId xmlns:a16="http://schemas.microsoft.com/office/drawing/2014/main" id="{B30D42A7-DDBA-C342-E592-098F7BF6528B}"/>
                </a:ext>
              </a:extLst>
            </p:cNvPr>
            <p:cNvSpPr>
              <a:spLocks noChangeShapeType="1"/>
            </p:cNvSpPr>
            <p:nvPr/>
          </p:nvSpPr>
          <p:spPr bwMode="auto">
            <a:xfrm>
              <a:off x="2814" y="1010"/>
              <a:ext cx="9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56" name="Freeform 1588">
              <a:extLst>
                <a:ext uri="{FF2B5EF4-FFF2-40B4-BE49-F238E27FC236}">
                  <a16:creationId xmlns:a16="http://schemas.microsoft.com/office/drawing/2014/main" id="{D6E6B91E-AF2E-C2E8-F8CA-D6AF0325DF11}"/>
                </a:ext>
              </a:extLst>
            </p:cNvPr>
            <p:cNvSpPr>
              <a:spLocks/>
            </p:cNvSpPr>
            <p:nvPr/>
          </p:nvSpPr>
          <p:spPr bwMode="auto">
            <a:xfrm>
              <a:off x="2792" y="1010"/>
              <a:ext cx="17" cy="17"/>
            </a:xfrm>
            <a:custGeom>
              <a:avLst/>
              <a:gdLst>
                <a:gd name="T0" fmla="*/ 0 w 17"/>
                <a:gd name="T1" fmla="*/ 0 h 17"/>
                <a:gd name="T2" fmla="*/ 16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000000"/>
            </a:solidFill>
            <a:ln w="12700" cap="rnd" cmpd="sng">
              <a:solidFill>
                <a:srgbClr val="000000"/>
              </a:solidFill>
              <a:prstDash val="solid"/>
              <a:round/>
              <a:headEnd/>
              <a:tailEnd/>
            </a:ln>
          </p:spPr>
          <p:txBody>
            <a:bodyPr/>
            <a:lstStyle/>
            <a:p>
              <a:endParaRPr lang="en-SE"/>
            </a:p>
          </p:txBody>
        </p:sp>
        <p:sp>
          <p:nvSpPr>
            <p:cNvPr id="85557" name="Line 1589">
              <a:extLst>
                <a:ext uri="{FF2B5EF4-FFF2-40B4-BE49-F238E27FC236}">
                  <a16:creationId xmlns:a16="http://schemas.microsoft.com/office/drawing/2014/main" id="{339E5CF3-7BA8-7748-8272-A1E1913BFF5D}"/>
                </a:ext>
              </a:extLst>
            </p:cNvPr>
            <p:cNvSpPr>
              <a:spLocks noChangeShapeType="1"/>
            </p:cNvSpPr>
            <p:nvPr/>
          </p:nvSpPr>
          <p:spPr bwMode="auto">
            <a:xfrm flipH="1">
              <a:off x="2904" y="978"/>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58" name="Line 1590">
              <a:extLst>
                <a:ext uri="{FF2B5EF4-FFF2-40B4-BE49-F238E27FC236}">
                  <a16:creationId xmlns:a16="http://schemas.microsoft.com/office/drawing/2014/main" id="{4AE12EBF-FBB8-D3EE-8FD0-150C31FE0395}"/>
                </a:ext>
              </a:extLst>
            </p:cNvPr>
            <p:cNvSpPr>
              <a:spLocks noChangeShapeType="1"/>
            </p:cNvSpPr>
            <p:nvPr/>
          </p:nvSpPr>
          <p:spPr bwMode="auto">
            <a:xfrm>
              <a:off x="2904" y="1010"/>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59" name="Line 1591">
              <a:extLst>
                <a:ext uri="{FF2B5EF4-FFF2-40B4-BE49-F238E27FC236}">
                  <a16:creationId xmlns:a16="http://schemas.microsoft.com/office/drawing/2014/main" id="{4B9E0857-0E47-1564-666D-7BD6709F48F5}"/>
                </a:ext>
              </a:extLst>
            </p:cNvPr>
            <p:cNvSpPr>
              <a:spLocks noChangeShapeType="1"/>
            </p:cNvSpPr>
            <p:nvPr/>
          </p:nvSpPr>
          <p:spPr bwMode="auto">
            <a:xfrm flipH="1">
              <a:off x="2799" y="903"/>
              <a:ext cx="2" cy="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60" name="Freeform 1592">
              <a:extLst>
                <a:ext uri="{FF2B5EF4-FFF2-40B4-BE49-F238E27FC236}">
                  <a16:creationId xmlns:a16="http://schemas.microsoft.com/office/drawing/2014/main" id="{F3700705-0039-E23A-1E72-D30274454022}"/>
                </a:ext>
              </a:extLst>
            </p:cNvPr>
            <p:cNvSpPr>
              <a:spLocks/>
            </p:cNvSpPr>
            <p:nvPr/>
          </p:nvSpPr>
          <p:spPr bwMode="auto">
            <a:xfrm>
              <a:off x="2205" y="700"/>
              <a:ext cx="1" cy="25"/>
            </a:xfrm>
            <a:custGeom>
              <a:avLst/>
              <a:gdLst>
                <a:gd name="T0" fmla="*/ 0 w 1"/>
                <a:gd name="T1" fmla="*/ 0 h 25"/>
                <a:gd name="T2" fmla="*/ 0 w 1"/>
                <a:gd name="T3" fmla="*/ 24 h 25"/>
                <a:gd name="T4" fmla="*/ 0 w 1"/>
                <a:gd name="T5" fmla="*/ 0 h 25"/>
                <a:gd name="T6" fmla="*/ 0 60000 65536"/>
                <a:gd name="T7" fmla="*/ 0 60000 65536"/>
                <a:gd name="T8" fmla="*/ 0 60000 65536"/>
                <a:gd name="T9" fmla="*/ 0 w 1"/>
                <a:gd name="T10" fmla="*/ 0 h 25"/>
                <a:gd name="T11" fmla="*/ 1 w 1"/>
                <a:gd name="T12" fmla="*/ 25 h 25"/>
              </a:gdLst>
              <a:ahLst/>
              <a:cxnLst>
                <a:cxn ang="T6">
                  <a:pos x="T0" y="T1"/>
                </a:cxn>
                <a:cxn ang="T7">
                  <a:pos x="T2" y="T3"/>
                </a:cxn>
                <a:cxn ang="T8">
                  <a:pos x="T4" y="T5"/>
                </a:cxn>
              </a:cxnLst>
              <a:rect l="T9" t="T10" r="T11" b="T12"/>
              <a:pathLst>
                <a:path w="1" h="25">
                  <a:moveTo>
                    <a:pt x="0" y="0"/>
                  </a:moveTo>
                  <a:lnTo>
                    <a:pt x="0" y="24"/>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561" name="Line 1593">
              <a:extLst>
                <a:ext uri="{FF2B5EF4-FFF2-40B4-BE49-F238E27FC236}">
                  <a16:creationId xmlns:a16="http://schemas.microsoft.com/office/drawing/2014/main" id="{A403C21E-FE44-D08A-8EE6-641E360C60F3}"/>
                </a:ext>
              </a:extLst>
            </p:cNvPr>
            <p:cNvSpPr>
              <a:spLocks noChangeShapeType="1"/>
            </p:cNvSpPr>
            <p:nvPr/>
          </p:nvSpPr>
          <p:spPr bwMode="auto">
            <a:xfrm>
              <a:off x="2227" y="727"/>
              <a:ext cx="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62" name="Line 1594">
              <a:extLst>
                <a:ext uri="{FF2B5EF4-FFF2-40B4-BE49-F238E27FC236}">
                  <a16:creationId xmlns:a16="http://schemas.microsoft.com/office/drawing/2014/main" id="{A80179C2-2B3C-BCEF-ED9E-50504A84EC25}"/>
                </a:ext>
              </a:extLst>
            </p:cNvPr>
            <p:cNvSpPr>
              <a:spLocks noChangeShapeType="1"/>
            </p:cNvSpPr>
            <p:nvPr/>
          </p:nvSpPr>
          <p:spPr bwMode="auto">
            <a:xfrm flipH="1">
              <a:off x="2219" y="727"/>
              <a:ext cx="8" cy="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63" name="Line 1595">
              <a:extLst>
                <a:ext uri="{FF2B5EF4-FFF2-40B4-BE49-F238E27FC236}">
                  <a16:creationId xmlns:a16="http://schemas.microsoft.com/office/drawing/2014/main" id="{21993D80-9F45-47D3-106C-7F24EB8E64B2}"/>
                </a:ext>
              </a:extLst>
            </p:cNvPr>
            <p:cNvSpPr>
              <a:spLocks noChangeShapeType="1"/>
            </p:cNvSpPr>
            <p:nvPr/>
          </p:nvSpPr>
          <p:spPr bwMode="auto">
            <a:xfrm>
              <a:off x="2211" y="724"/>
              <a:ext cx="8"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64" name="Line 1596">
              <a:extLst>
                <a:ext uri="{FF2B5EF4-FFF2-40B4-BE49-F238E27FC236}">
                  <a16:creationId xmlns:a16="http://schemas.microsoft.com/office/drawing/2014/main" id="{EF80E197-EDD6-1FBC-F49B-6A2A64143450}"/>
                </a:ext>
              </a:extLst>
            </p:cNvPr>
            <p:cNvSpPr>
              <a:spLocks noChangeShapeType="1"/>
            </p:cNvSpPr>
            <p:nvPr/>
          </p:nvSpPr>
          <p:spPr bwMode="auto">
            <a:xfrm flipH="1">
              <a:off x="3300" y="1021"/>
              <a:ext cx="23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65" name="Line 1597">
              <a:extLst>
                <a:ext uri="{FF2B5EF4-FFF2-40B4-BE49-F238E27FC236}">
                  <a16:creationId xmlns:a16="http://schemas.microsoft.com/office/drawing/2014/main" id="{97D9AF8C-A505-E0BD-639E-E1544ECF564B}"/>
                </a:ext>
              </a:extLst>
            </p:cNvPr>
            <p:cNvSpPr>
              <a:spLocks noChangeShapeType="1"/>
            </p:cNvSpPr>
            <p:nvPr/>
          </p:nvSpPr>
          <p:spPr bwMode="auto">
            <a:xfrm flipH="1">
              <a:off x="2982" y="903"/>
              <a:ext cx="19"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66" name="Line 1598">
              <a:extLst>
                <a:ext uri="{FF2B5EF4-FFF2-40B4-BE49-F238E27FC236}">
                  <a16:creationId xmlns:a16="http://schemas.microsoft.com/office/drawing/2014/main" id="{1EE4A79B-8D6A-58C2-A605-AD31D27B83CA}"/>
                </a:ext>
              </a:extLst>
            </p:cNvPr>
            <p:cNvSpPr>
              <a:spLocks noChangeShapeType="1"/>
            </p:cNvSpPr>
            <p:nvPr/>
          </p:nvSpPr>
          <p:spPr bwMode="auto">
            <a:xfrm>
              <a:off x="3027" y="905"/>
              <a:ext cx="0" cy="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67" name="Line 1599">
              <a:extLst>
                <a:ext uri="{FF2B5EF4-FFF2-40B4-BE49-F238E27FC236}">
                  <a16:creationId xmlns:a16="http://schemas.microsoft.com/office/drawing/2014/main" id="{4109DEAA-AAA1-722A-0CD2-29C0EA91DFC8}"/>
                </a:ext>
              </a:extLst>
            </p:cNvPr>
            <p:cNvSpPr>
              <a:spLocks noChangeShapeType="1"/>
            </p:cNvSpPr>
            <p:nvPr/>
          </p:nvSpPr>
          <p:spPr bwMode="auto">
            <a:xfrm>
              <a:off x="3027" y="940"/>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68" name="Line 1600">
              <a:extLst>
                <a:ext uri="{FF2B5EF4-FFF2-40B4-BE49-F238E27FC236}">
                  <a16:creationId xmlns:a16="http://schemas.microsoft.com/office/drawing/2014/main" id="{A7064798-97B5-3071-4722-CF555EEDD867}"/>
                </a:ext>
              </a:extLst>
            </p:cNvPr>
            <p:cNvSpPr>
              <a:spLocks noChangeShapeType="1"/>
            </p:cNvSpPr>
            <p:nvPr/>
          </p:nvSpPr>
          <p:spPr bwMode="auto">
            <a:xfrm>
              <a:off x="3063" y="958"/>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69" name="Line 1601">
              <a:extLst>
                <a:ext uri="{FF2B5EF4-FFF2-40B4-BE49-F238E27FC236}">
                  <a16:creationId xmlns:a16="http://schemas.microsoft.com/office/drawing/2014/main" id="{672C264F-7085-D559-961A-B607531F64EE}"/>
                </a:ext>
              </a:extLst>
            </p:cNvPr>
            <p:cNvSpPr>
              <a:spLocks noChangeShapeType="1"/>
            </p:cNvSpPr>
            <p:nvPr/>
          </p:nvSpPr>
          <p:spPr bwMode="auto">
            <a:xfrm>
              <a:off x="3051" y="958"/>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70" name="Line 1602">
              <a:extLst>
                <a:ext uri="{FF2B5EF4-FFF2-40B4-BE49-F238E27FC236}">
                  <a16:creationId xmlns:a16="http://schemas.microsoft.com/office/drawing/2014/main" id="{20EA6A22-6BF6-2602-D07B-12556BD4F95F}"/>
                </a:ext>
              </a:extLst>
            </p:cNvPr>
            <p:cNvSpPr>
              <a:spLocks noChangeShapeType="1"/>
            </p:cNvSpPr>
            <p:nvPr/>
          </p:nvSpPr>
          <p:spPr bwMode="auto">
            <a:xfrm flipH="1">
              <a:off x="3065" y="958"/>
              <a:ext cx="1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71" name="Line 1603">
              <a:extLst>
                <a:ext uri="{FF2B5EF4-FFF2-40B4-BE49-F238E27FC236}">
                  <a16:creationId xmlns:a16="http://schemas.microsoft.com/office/drawing/2014/main" id="{FA2B1DF2-ABB4-E5E4-110A-BA487CF78CBE}"/>
                </a:ext>
              </a:extLst>
            </p:cNvPr>
            <p:cNvSpPr>
              <a:spLocks noChangeShapeType="1"/>
            </p:cNvSpPr>
            <p:nvPr/>
          </p:nvSpPr>
          <p:spPr bwMode="auto">
            <a:xfrm flipH="1">
              <a:off x="3028" y="958"/>
              <a:ext cx="1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72" name="Line 1604">
              <a:extLst>
                <a:ext uri="{FF2B5EF4-FFF2-40B4-BE49-F238E27FC236}">
                  <a16:creationId xmlns:a16="http://schemas.microsoft.com/office/drawing/2014/main" id="{761031BC-1DDC-50E3-C762-6A7F5C8FB36E}"/>
                </a:ext>
              </a:extLst>
            </p:cNvPr>
            <p:cNvSpPr>
              <a:spLocks noChangeShapeType="1"/>
            </p:cNvSpPr>
            <p:nvPr/>
          </p:nvSpPr>
          <p:spPr bwMode="auto">
            <a:xfrm>
              <a:off x="3065" y="958"/>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73" name="Line 1605">
              <a:extLst>
                <a:ext uri="{FF2B5EF4-FFF2-40B4-BE49-F238E27FC236}">
                  <a16:creationId xmlns:a16="http://schemas.microsoft.com/office/drawing/2014/main" id="{2F15DFA3-F1BF-F6B2-E967-71DF49191F22}"/>
                </a:ext>
              </a:extLst>
            </p:cNvPr>
            <p:cNvSpPr>
              <a:spLocks noChangeShapeType="1"/>
            </p:cNvSpPr>
            <p:nvPr/>
          </p:nvSpPr>
          <p:spPr bwMode="auto">
            <a:xfrm>
              <a:off x="3049" y="958"/>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74" name="Line 1606">
              <a:extLst>
                <a:ext uri="{FF2B5EF4-FFF2-40B4-BE49-F238E27FC236}">
                  <a16:creationId xmlns:a16="http://schemas.microsoft.com/office/drawing/2014/main" id="{5A91D6B9-7850-6EA3-3BAF-A7C495B93AAB}"/>
                </a:ext>
              </a:extLst>
            </p:cNvPr>
            <p:cNvSpPr>
              <a:spLocks noChangeShapeType="1"/>
            </p:cNvSpPr>
            <p:nvPr/>
          </p:nvSpPr>
          <p:spPr bwMode="auto">
            <a:xfrm>
              <a:off x="3082" y="958"/>
              <a:ext cx="0"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75" name="Line 1607">
              <a:extLst>
                <a:ext uri="{FF2B5EF4-FFF2-40B4-BE49-F238E27FC236}">
                  <a16:creationId xmlns:a16="http://schemas.microsoft.com/office/drawing/2014/main" id="{928EF22F-FF0F-4DC2-2747-0090A5C200ED}"/>
                </a:ext>
              </a:extLst>
            </p:cNvPr>
            <p:cNvSpPr>
              <a:spLocks noChangeShapeType="1"/>
            </p:cNvSpPr>
            <p:nvPr/>
          </p:nvSpPr>
          <p:spPr bwMode="auto">
            <a:xfrm flipV="1">
              <a:off x="2982" y="921"/>
              <a:ext cx="0" cy="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76" name="Freeform 1608">
              <a:extLst>
                <a:ext uri="{FF2B5EF4-FFF2-40B4-BE49-F238E27FC236}">
                  <a16:creationId xmlns:a16="http://schemas.microsoft.com/office/drawing/2014/main" id="{E78D82C5-0E1A-E130-DF3C-BF10B59A4D25}"/>
                </a:ext>
              </a:extLst>
            </p:cNvPr>
            <p:cNvSpPr>
              <a:spLocks/>
            </p:cNvSpPr>
            <p:nvPr/>
          </p:nvSpPr>
          <p:spPr bwMode="auto">
            <a:xfrm>
              <a:off x="3024" y="955"/>
              <a:ext cx="17" cy="17"/>
            </a:xfrm>
            <a:custGeom>
              <a:avLst/>
              <a:gdLst>
                <a:gd name="T0" fmla="*/ 12 w 17"/>
                <a:gd name="T1" fmla="*/ 0 h 17"/>
                <a:gd name="T2" fmla="*/ 4 w 17"/>
                <a:gd name="T3" fmla="*/ 6 h 17"/>
                <a:gd name="T4" fmla="*/ 0 w 17"/>
                <a:gd name="T5" fmla="*/ 9 h 17"/>
                <a:gd name="T6" fmla="*/ 4 w 17"/>
                <a:gd name="T7" fmla="*/ 16 h 17"/>
                <a:gd name="T8" fmla="*/ 12 w 17"/>
                <a:gd name="T9" fmla="*/ 16 h 17"/>
                <a:gd name="T10" fmla="*/ 16 w 17"/>
                <a:gd name="T11" fmla="*/ 16 h 17"/>
                <a:gd name="T12" fmla="*/ 16 w 17"/>
                <a:gd name="T13" fmla="*/ 9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4" y="6"/>
                  </a:lnTo>
                  <a:lnTo>
                    <a:pt x="0" y="9"/>
                  </a:lnTo>
                  <a:lnTo>
                    <a:pt x="4" y="16"/>
                  </a:lnTo>
                  <a:lnTo>
                    <a:pt x="12" y="16"/>
                  </a:lnTo>
                  <a:lnTo>
                    <a:pt x="16" y="16"/>
                  </a:lnTo>
                  <a:lnTo>
                    <a:pt x="16" y="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577" name="Freeform 1609">
              <a:extLst>
                <a:ext uri="{FF2B5EF4-FFF2-40B4-BE49-F238E27FC236}">
                  <a16:creationId xmlns:a16="http://schemas.microsoft.com/office/drawing/2014/main" id="{1A927135-CA31-D513-F1C6-C355AF33FEAD}"/>
                </a:ext>
              </a:extLst>
            </p:cNvPr>
            <p:cNvSpPr>
              <a:spLocks/>
            </p:cNvSpPr>
            <p:nvPr/>
          </p:nvSpPr>
          <p:spPr bwMode="auto">
            <a:xfrm>
              <a:off x="2975" y="940"/>
              <a:ext cx="17" cy="17"/>
            </a:xfrm>
            <a:custGeom>
              <a:avLst/>
              <a:gdLst>
                <a:gd name="T0" fmla="*/ 0 w 17"/>
                <a:gd name="T1" fmla="*/ 16 h 17"/>
                <a:gd name="T2" fmla="*/ 13 w 17"/>
                <a:gd name="T3" fmla="*/ 13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3" y="13"/>
                  </a:lnTo>
                  <a:lnTo>
                    <a:pt x="1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578" name="Freeform 1610">
              <a:extLst>
                <a:ext uri="{FF2B5EF4-FFF2-40B4-BE49-F238E27FC236}">
                  <a16:creationId xmlns:a16="http://schemas.microsoft.com/office/drawing/2014/main" id="{A7BC5062-ADC0-B425-C677-E165A39E6B9E}"/>
                </a:ext>
              </a:extLst>
            </p:cNvPr>
            <p:cNvSpPr>
              <a:spLocks/>
            </p:cNvSpPr>
            <p:nvPr/>
          </p:nvSpPr>
          <p:spPr bwMode="auto">
            <a:xfrm>
              <a:off x="3024" y="1010"/>
              <a:ext cx="17" cy="17"/>
            </a:xfrm>
            <a:custGeom>
              <a:avLst/>
              <a:gdLst>
                <a:gd name="T0" fmla="*/ 16 w 17"/>
                <a:gd name="T1" fmla="*/ 0 h 17"/>
                <a:gd name="T2" fmla="*/ 0 w 17"/>
                <a:gd name="T3" fmla="*/ 16 h 17"/>
                <a:gd name="T4" fmla="*/ 0 w 17"/>
                <a:gd name="T5" fmla="*/ 0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0" y="0"/>
                  </a:lnTo>
                  <a:lnTo>
                    <a:pt x="16" y="0"/>
                  </a:lnTo>
                </a:path>
              </a:pathLst>
            </a:custGeom>
            <a:solidFill>
              <a:srgbClr val="000000"/>
            </a:solidFill>
            <a:ln w="12700" cap="rnd" cmpd="sng">
              <a:solidFill>
                <a:srgbClr val="000000"/>
              </a:solidFill>
              <a:prstDash val="solid"/>
              <a:round/>
              <a:headEnd/>
              <a:tailEnd/>
            </a:ln>
          </p:spPr>
          <p:txBody>
            <a:bodyPr/>
            <a:lstStyle/>
            <a:p>
              <a:endParaRPr lang="en-SE"/>
            </a:p>
          </p:txBody>
        </p:sp>
        <p:sp>
          <p:nvSpPr>
            <p:cNvPr id="85579" name="Line 1611">
              <a:extLst>
                <a:ext uri="{FF2B5EF4-FFF2-40B4-BE49-F238E27FC236}">
                  <a16:creationId xmlns:a16="http://schemas.microsoft.com/office/drawing/2014/main" id="{75F84C13-5E94-95A3-E1E0-F9BBC2AE72C1}"/>
                </a:ext>
              </a:extLst>
            </p:cNvPr>
            <p:cNvSpPr>
              <a:spLocks noChangeShapeType="1"/>
            </p:cNvSpPr>
            <p:nvPr/>
          </p:nvSpPr>
          <p:spPr bwMode="auto">
            <a:xfrm flipH="1">
              <a:off x="3024" y="1010"/>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80" name="Line 1612">
              <a:extLst>
                <a:ext uri="{FF2B5EF4-FFF2-40B4-BE49-F238E27FC236}">
                  <a16:creationId xmlns:a16="http://schemas.microsoft.com/office/drawing/2014/main" id="{43323DBD-15D5-E8B0-3A8E-92EA16E45622}"/>
                </a:ext>
              </a:extLst>
            </p:cNvPr>
            <p:cNvSpPr>
              <a:spLocks noChangeShapeType="1"/>
            </p:cNvSpPr>
            <p:nvPr/>
          </p:nvSpPr>
          <p:spPr bwMode="auto">
            <a:xfrm flipV="1">
              <a:off x="3024" y="1010"/>
              <a:ext cx="9"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81" name="Freeform 1613">
              <a:extLst>
                <a:ext uri="{FF2B5EF4-FFF2-40B4-BE49-F238E27FC236}">
                  <a16:creationId xmlns:a16="http://schemas.microsoft.com/office/drawing/2014/main" id="{A463E79C-74E2-EE5F-8053-4D3513566D9D}"/>
                </a:ext>
              </a:extLst>
            </p:cNvPr>
            <p:cNvSpPr>
              <a:spLocks/>
            </p:cNvSpPr>
            <p:nvPr/>
          </p:nvSpPr>
          <p:spPr bwMode="auto">
            <a:xfrm>
              <a:off x="2966" y="978"/>
              <a:ext cx="117" cy="33"/>
            </a:xfrm>
            <a:custGeom>
              <a:avLst/>
              <a:gdLst>
                <a:gd name="T0" fmla="*/ 116 w 117"/>
                <a:gd name="T1" fmla="*/ 32 h 33"/>
                <a:gd name="T2" fmla="*/ 116 w 117"/>
                <a:gd name="T3" fmla="*/ 0 h 33"/>
                <a:gd name="T4" fmla="*/ 0 w 117"/>
                <a:gd name="T5" fmla="*/ 0 h 33"/>
                <a:gd name="T6" fmla="*/ 0 60000 65536"/>
                <a:gd name="T7" fmla="*/ 0 60000 65536"/>
                <a:gd name="T8" fmla="*/ 0 60000 65536"/>
                <a:gd name="T9" fmla="*/ 0 w 117"/>
                <a:gd name="T10" fmla="*/ 0 h 33"/>
                <a:gd name="T11" fmla="*/ 117 w 117"/>
                <a:gd name="T12" fmla="*/ 33 h 33"/>
              </a:gdLst>
              <a:ahLst/>
              <a:cxnLst>
                <a:cxn ang="T6">
                  <a:pos x="T0" y="T1"/>
                </a:cxn>
                <a:cxn ang="T7">
                  <a:pos x="T2" y="T3"/>
                </a:cxn>
                <a:cxn ang="T8">
                  <a:pos x="T4" y="T5"/>
                </a:cxn>
              </a:cxnLst>
              <a:rect l="T9" t="T10" r="T11" b="T12"/>
              <a:pathLst>
                <a:path w="117" h="33">
                  <a:moveTo>
                    <a:pt x="116" y="32"/>
                  </a:moveTo>
                  <a:lnTo>
                    <a:pt x="1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85582" name="Line 1614">
              <a:extLst>
                <a:ext uri="{FF2B5EF4-FFF2-40B4-BE49-F238E27FC236}">
                  <a16:creationId xmlns:a16="http://schemas.microsoft.com/office/drawing/2014/main" id="{8DCF36C1-3A13-C70D-3D70-94AECB6B9CC1}"/>
                </a:ext>
              </a:extLst>
            </p:cNvPr>
            <p:cNvSpPr>
              <a:spLocks noChangeShapeType="1"/>
            </p:cNvSpPr>
            <p:nvPr/>
          </p:nvSpPr>
          <p:spPr bwMode="auto">
            <a:xfrm flipH="1">
              <a:off x="3033" y="1010"/>
              <a:ext cx="4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83" name="Line 1615">
              <a:extLst>
                <a:ext uri="{FF2B5EF4-FFF2-40B4-BE49-F238E27FC236}">
                  <a16:creationId xmlns:a16="http://schemas.microsoft.com/office/drawing/2014/main" id="{A93D3040-C2E2-72EF-366E-24AE348F599A}"/>
                </a:ext>
              </a:extLst>
            </p:cNvPr>
            <p:cNvSpPr>
              <a:spLocks noChangeShapeType="1"/>
            </p:cNvSpPr>
            <p:nvPr/>
          </p:nvSpPr>
          <p:spPr bwMode="auto">
            <a:xfrm flipH="1">
              <a:off x="2950" y="1010"/>
              <a:ext cx="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84" name="Line 1616">
              <a:extLst>
                <a:ext uri="{FF2B5EF4-FFF2-40B4-BE49-F238E27FC236}">
                  <a16:creationId xmlns:a16="http://schemas.microsoft.com/office/drawing/2014/main" id="{3EC5846C-DEC8-B7A4-1D4F-E57BB9FEC43A}"/>
                </a:ext>
              </a:extLst>
            </p:cNvPr>
            <p:cNvSpPr>
              <a:spLocks noChangeShapeType="1"/>
            </p:cNvSpPr>
            <p:nvPr/>
          </p:nvSpPr>
          <p:spPr bwMode="auto">
            <a:xfrm flipH="1">
              <a:off x="3274" y="1021"/>
              <a:ext cx="26" cy="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85" name="Line 1617">
              <a:extLst>
                <a:ext uri="{FF2B5EF4-FFF2-40B4-BE49-F238E27FC236}">
                  <a16:creationId xmlns:a16="http://schemas.microsoft.com/office/drawing/2014/main" id="{C0DFD1B0-B832-D53E-F29F-F4481F6B5734}"/>
                </a:ext>
              </a:extLst>
            </p:cNvPr>
            <p:cNvSpPr>
              <a:spLocks noChangeShapeType="1"/>
            </p:cNvSpPr>
            <p:nvPr/>
          </p:nvSpPr>
          <p:spPr bwMode="auto">
            <a:xfrm>
              <a:off x="3024" y="903"/>
              <a:ext cx="3" cy="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86" name="Line 1618">
              <a:extLst>
                <a:ext uri="{FF2B5EF4-FFF2-40B4-BE49-F238E27FC236}">
                  <a16:creationId xmlns:a16="http://schemas.microsoft.com/office/drawing/2014/main" id="{5679B7F1-B440-D8E2-DE13-36B97B3D64C2}"/>
                </a:ext>
              </a:extLst>
            </p:cNvPr>
            <p:cNvSpPr>
              <a:spLocks noChangeShapeType="1"/>
            </p:cNvSpPr>
            <p:nvPr/>
          </p:nvSpPr>
          <p:spPr bwMode="auto">
            <a:xfrm>
              <a:off x="3619" y="700"/>
              <a:ext cx="0" cy="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87" name="Line 1619">
              <a:extLst>
                <a:ext uri="{FF2B5EF4-FFF2-40B4-BE49-F238E27FC236}">
                  <a16:creationId xmlns:a16="http://schemas.microsoft.com/office/drawing/2014/main" id="{D087CDBF-803C-1944-674C-AD696BA05567}"/>
                </a:ext>
              </a:extLst>
            </p:cNvPr>
            <p:cNvSpPr>
              <a:spLocks noChangeShapeType="1"/>
            </p:cNvSpPr>
            <p:nvPr/>
          </p:nvSpPr>
          <p:spPr bwMode="auto">
            <a:xfrm flipH="1">
              <a:off x="3593" y="727"/>
              <a:ext cx="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88" name="Line 1620">
              <a:extLst>
                <a:ext uri="{FF2B5EF4-FFF2-40B4-BE49-F238E27FC236}">
                  <a16:creationId xmlns:a16="http://schemas.microsoft.com/office/drawing/2014/main" id="{85380BB2-83F0-554C-08E5-60E376927CC1}"/>
                </a:ext>
              </a:extLst>
            </p:cNvPr>
            <p:cNvSpPr>
              <a:spLocks noChangeShapeType="1"/>
            </p:cNvSpPr>
            <p:nvPr/>
          </p:nvSpPr>
          <p:spPr bwMode="auto">
            <a:xfrm>
              <a:off x="3597" y="727"/>
              <a:ext cx="10" cy="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89" name="Line 1621">
              <a:extLst>
                <a:ext uri="{FF2B5EF4-FFF2-40B4-BE49-F238E27FC236}">
                  <a16:creationId xmlns:a16="http://schemas.microsoft.com/office/drawing/2014/main" id="{22742025-2C94-42F4-3F9A-11357CE78842}"/>
                </a:ext>
              </a:extLst>
            </p:cNvPr>
            <p:cNvSpPr>
              <a:spLocks noChangeShapeType="1"/>
            </p:cNvSpPr>
            <p:nvPr/>
          </p:nvSpPr>
          <p:spPr bwMode="auto">
            <a:xfrm flipH="1">
              <a:off x="3607" y="724"/>
              <a:ext cx="7"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90" name="Line 1622">
              <a:extLst>
                <a:ext uri="{FF2B5EF4-FFF2-40B4-BE49-F238E27FC236}">
                  <a16:creationId xmlns:a16="http://schemas.microsoft.com/office/drawing/2014/main" id="{796F2DAA-526C-092C-9EA2-B7CCE8607C09}"/>
                </a:ext>
              </a:extLst>
            </p:cNvPr>
            <p:cNvSpPr>
              <a:spLocks noChangeShapeType="1"/>
            </p:cNvSpPr>
            <p:nvPr/>
          </p:nvSpPr>
          <p:spPr bwMode="auto">
            <a:xfrm>
              <a:off x="1920" y="2448"/>
              <a:ext cx="1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91" name="Line 1623">
              <a:extLst>
                <a:ext uri="{FF2B5EF4-FFF2-40B4-BE49-F238E27FC236}">
                  <a16:creationId xmlns:a16="http://schemas.microsoft.com/office/drawing/2014/main" id="{51CBC6BB-F364-CF1E-42B7-DDA55532546D}"/>
                </a:ext>
              </a:extLst>
            </p:cNvPr>
            <p:cNvSpPr>
              <a:spLocks noChangeShapeType="1"/>
            </p:cNvSpPr>
            <p:nvPr/>
          </p:nvSpPr>
          <p:spPr bwMode="auto">
            <a:xfrm>
              <a:off x="1932" y="2133"/>
              <a:ext cx="3" cy="32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92" name="Line 1624">
              <a:extLst>
                <a:ext uri="{FF2B5EF4-FFF2-40B4-BE49-F238E27FC236}">
                  <a16:creationId xmlns:a16="http://schemas.microsoft.com/office/drawing/2014/main" id="{3FA05FBC-A870-A12B-B2A0-0A39F488BD31}"/>
                </a:ext>
              </a:extLst>
            </p:cNvPr>
            <p:cNvSpPr>
              <a:spLocks noChangeShapeType="1"/>
            </p:cNvSpPr>
            <p:nvPr/>
          </p:nvSpPr>
          <p:spPr bwMode="auto">
            <a:xfrm flipV="1">
              <a:off x="2472" y="1764"/>
              <a:ext cx="936" cy="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93" name="Line 1625">
              <a:extLst>
                <a:ext uri="{FF2B5EF4-FFF2-40B4-BE49-F238E27FC236}">
                  <a16:creationId xmlns:a16="http://schemas.microsoft.com/office/drawing/2014/main" id="{C61D7A79-42AF-2BE4-13FD-4E28B66311D6}"/>
                </a:ext>
              </a:extLst>
            </p:cNvPr>
            <p:cNvSpPr>
              <a:spLocks noChangeShapeType="1"/>
            </p:cNvSpPr>
            <p:nvPr/>
          </p:nvSpPr>
          <p:spPr bwMode="auto">
            <a:xfrm>
              <a:off x="2199" y="2439"/>
              <a:ext cx="0" cy="22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94" name="Line 1626">
              <a:extLst>
                <a:ext uri="{FF2B5EF4-FFF2-40B4-BE49-F238E27FC236}">
                  <a16:creationId xmlns:a16="http://schemas.microsoft.com/office/drawing/2014/main" id="{4CA8CAEE-08DC-1C0D-4810-B32383D21877}"/>
                </a:ext>
              </a:extLst>
            </p:cNvPr>
            <p:cNvSpPr>
              <a:spLocks noChangeShapeType="1"/>
            </p:cNvSpPr>
            <p:nvPr/>
          </p:nvSpPr>
          <p:spPr bwMode="auto">
            <a:xfrm>
              <a:off x="2211" y="2415"/>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95" name="Line 1627">
              <a:extLst>
                <a:ext uri="{FF2B5EF4-FFF2-40B4-BE49-F238E27FC236}">
                  <a16:creationId xmlns:a16="http://schemas.microsoft.com/office/drawing/2014/main" id="{1D4F1FCC-3F20-CF82-285A-1F605D5B8F43}"/>
                </a:ext>
              </a:extLst>
            </p:cNvPr>
            <p:cNvSpPr>
              <a:spLocks noChangeShapeType="1"/>
            </p:cNvSpPr>
            <p:nvPr/>
          </p:nvSpPr>
          <p:spPr bwMode="auto">
            <a:xfrm>
              <a:off x="2217" y="2421"/>
              <a:ext cx="3" cy="13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96" name="Line 1628">
              <a:extLst>
                <a:ext uri="{FF2B5EF4-FFF2-40B4-BE49-F238E27FC236}">
                  <a16:creationId xmlns:a16="http://schemas.microsoft.com/office/drawing/2014/main" id="{A0D9B7F4-4D2B-5EF4-A327-58E04321BDEF}"/>
                </a:ext>
              </a:extLst>
            </p:cNvPr>
            <p:cNvSpPr>
              <a:spLocks noChangeShapeType="1"/>
            </p:cNvSpPr>
            <p:nvPr/>
          </p:nvSpPr>
          <p:spPr bwMode="auto">
            <a:xfrm flipH="1">
              <a:off x="2520" y="2874"/>
              <a:ext cx="15" cy="6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97" name="Line 1629">
              <a:extLst>
                <a:ext uri="{FF2B5EF4-FFF2-40B4-BE49-F238E27FC236}">
                  <a16:creationId xmlns:a16="http://schemas.microsoft.com/office/drawing/2014/main" id="{025821DB-2529-EAC8-33CE-D9794252B1C9}"/>
                </a:ext>
              </a:extLst>
            </p:cNvPr>
            <p:cNvSpPr>
              <a:spLocks noChangeShapeType="1"/>
            </p:cNvSpPr>
            <p:nvPr/>
          </p:nvSpPr>
          <p:spPr bwMode="auto">
            <a:xfrm flipH="1">
              <a:off x="2583" y="2874"/>
              <a:ext cx="72" cy="1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98" name="Line 1630">
              <a:extLst>
                <a:ext uri="{FF2B5EF4-FFF2-40B4-BE49-F238E27FC236}">
                  <a16:creationId xmlns:a16="http://schemas.microsoft.com/office/drawing/2014/main" id="{9723AD85-9A8F-555B-4755-F21D1BBC946F}"/>
                </a:ext>
              </a:extLst>
            </p:cNvPr>
            <p:cNvSpPr>
              <a:spLocks noChangeShapeType="1"/>
            </p:cNvSpPr>
            <p:nvPr/>
          </p:nvSpPr>
          <p:spPr bwMode="auto">
            <a:xfrm>
              <a:off x="2463" y="3342"/>
              <a:ext cx="0" cy="2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599" name="Line 1631">
              <a:extLst>
                <a:ext uri="{FF2B5EF4-FFF2-40B4-BE49-F238E27FC236}">
                  <a16:creationId xmlns:a16="http://schemas.microsoft.com/office/drawing/2014/main" id="{69F345F2-CA7C-AEEB-D641-11B63386F0B3}"/>
                </a:ext>
              </a:extLst>
            </p:cNvPr>
            <p:cNvSpPr>
              <a:spLocks noChangeShapeType="1"/>
            </p:cNvSpPr>
            <p:nvPr/>
          </p:nvSpPr>
          <p:spPr bwMode="auto">
            <a:xfrm>
              <a:off x="2394" y="1569"/>
              <a:ext cx="78" cy="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00" name="Line 1632">
              <a:extLst>
                <a:ext uri="{FF2B5EF4-FFF2-40B4-BE49-F238E27FC236}">
                  <a16:creationId xmlns:a16="http://schemas.microsoft.com/office/drawing/2014/main" id="{20B28717-5597-D407-1015-F3984B643FBD}"/>
                </a:ext>
              </a:extLst>
            </p:cNvPr>
            <p:cNvSpPr>
              <a:spLocks noChangeShapeType="1"/>
            </p:cNvSpPr>
            <p:nvPr/>
          </p:nvSpPr>
          <p:spPr bwMode="auto">
            <a:xfrm>
              <a:off x="3360" y="1566"/>
              <a:ext cx="63" cy="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01" name="Line 1633">
              <a:extLst>
                <a:ext uri="{FF2B5EF4-FFF2-40B4-BE49-F238E27FC236}">
                  <a16:creationId xmlns:a16="http://schemas.microsoft.com/office/drawing/2014/main" id="{541A2B34-DC4A-AFA5-463B-767BCA400E27}"/>
                </a:ext>
              </a:extLst>
            </p:cNvPr>
            <p:cNvSpPr>
              <a:spLocks noChangeShapeType="1"/>
            </p:cNvSpPr>
            <p:nvPr/>
          </p:nvSpPr>
          <p:spPr bwMode="auto">
            <a:xfrm>
              <a:off x="3426" y="1566"/>
              <a:ext cx="21" cy="1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02" name="Line 1634">
              <a:extLst>
                <a:ext uri="{FF2B5EF4-FFF2-40B4-BE49-F238E27FC236}">
                  <a16:creationId xmlns:a16="http://schemas.microsoft.com/office/drawing/2014/main" id="{62164123-F0D1-9433-1244-47312676EA67}"/>
                </a:ext>
              </a:extLst>
            </p:cNvPr>
            <p:cNvSpPr>
              <a:spLocks noChangeShapeType="1"/>
            </p:cNvSpPr>
            <p:nvPr/>
          </p:nvSpPr>
          <p:spPr bwMode="auto">
            <a:xfrm>
              <a:off x="3633" y="1704"/>
              <a:ext cx="21" cy="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03" name="Line 1635">
              <a:extLst>
                <a:ext uri="{FF2B5EF4-FFF2-40B4-BE49-F238E27FC236}">
                  <a16:creationId xmlns:a16="http://schemas.microsoft.com/office/drawing/2014/main" id="{5C34A797-25F0-75D1-54C3-2E93058297A9}"/>
                </a:ext>
              </a:extLst>
            </p:cNvPr>
            <p:cNvSpPr>
              <a:spLocks noChangeShapeType="1"/>
            </p:cNvSpPr>
            <p:nvPr/>
          </p:nvSpPr>
          <p:spPr bwMode="auto">
            <a:xfrm>
              <a:off x="3423" y="1692"/>
              <a:ext cx="66" cy="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04" name="Line 1636">
              <a:extLst>
                <a:ext uri="{FF2B5EF4-FFF2-40B4-BE49-F238E27FC236}">
                  <a16:creationId xmlns:a16="http://schemas.microsoft.com/office/drawing/2014/main" id="{62DFA489-BAD7-A667-E164-16939FEDAD42}"/>
                </a:ext>
              </a:extLst>
            </p:cNvPr>
            <p:cNvSpPr>
              <a:spLocks noChangeShapeType="1"/>
            </p:cNvSpPr>
            <p:nvPr/>
          </p:nvSpPr>
          <p:spPr bwMode="auto">
            <a:xfrm>
              <a:off x="3492" y="1695"/>
              <a:ext cx="21" cy="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05" name="Line 1637">
              <a:extLst>
                <a:ext uri="{FF2B5EF4-FFF2-40B4-BE49-F238E27FC236}">
                  <a16:creationId xmlns:a16="http://schemas.microsoft.com/office/drawing/2014/main" id="{047BC2D0-262A-6010-97AD-9124E7806F42}"/>
                </a:ext>
              </a:extLst>
            </p:cNvPr>
            <p:cNvSpPr>
              <a:spLocks noChangeShapeType="1"/>
            </p:cNvSpPr>
            <p:nvPr/>
          </p:nvSpPr>
          <p:spPr bwMode="auto">
            <a:xfrm flipH="1">
              <a:off x="2349" y="1698"/>
              <a:ext cx="5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06" name="Rectangle 1638">
              <a:extLst>
                <a:ext uri="{FF2B5EF4-FFF2-40B4-BE49-F238E27FC236}">
                  <a16:creationId xmlns:a16="http://schemas.microsoft.com/office/drawing/2014/main" id="{1EB8E410-E131-276D-CF3D-6480EEFCAB71}"/>
                </a:ext>
              </a:extLst>
            </p:cNvPr>
            <p:cNvSpPr>
              <a:spLocks noChangeArrowheads="1"/>
            </p:cNvSpPr>
            <p:nvPr/>
          </p:nvSpPr>
          <p:spPr bwMode="auto">
            <a:xfrm>
              <a:off x="3802" y="1333"/>
              <a:ext cx="11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latin typeface="Times New Roman" panose="02020603050405020304" pitchFamily="18" charset="0"/>
                  <a:cs typeface="Arial" panose="020B0604020202020204" pitchFamily="34" charset="0"/>
                </a:rPr>
                <a:t>2.2 K forward</a:t>
              </a:r>
            </a:p>
          </p:txBody>
        </p:sp>
        <p:sp>
          <p:nvSpPr>
            <p:cNvPr id="85607" name="Rectangle 1639">
              <a:extLst>
                <a:ext uri="{FF2B5EF4-FFF2-40B4-BE49-F238E27FC236}">
                  <a16:creationId xmlns:a16="http://schemas.microsoft.com/office/drawing/2014/main" id="{5016D312-C7D7-AE84-77FB-E4A6CC3D62EC}"/>
                </a:ext>
              </a:extLst>
            </p:cNvPr>
            <p:cNvSpPr>
              <a:spLocks noChangeArrowheads="1"/>
            </p:cNvSpPr>
            <p:nvPr/>
          </p:nvSpPr>
          <p:spPr bwMode="auto">
            <a:xfrm>
              <a:off x="3921" y="1600"/>
              <a:ext cx="11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latin typeface="Times New Roman" panose="02020603050405020304" pitchFamily="18" charset="0"/>
                  <a:cs typeface="Arial" panose="020B0604020202020204" pitchFamily="34" charset="0"/>
                </a:rPr>
                <a:t>4.5 K forward</a:t>
              </a:r>
            </a:p>
          </p:txBody>
        </p:sp>
        <p:sp>
          <p:nvSpPr>
            <p:cNvPr id="85608" name="Rectangle 1640">
              <a:extLst>
                <a:ext uri="{FF2B5EF4-FFF2-40B4-BE49-F238E27FC236}">
                  <a16:creationId xmlns:a16="http://schemas.microsoft.com/office/drawing/2014/main" id="{CE407B7A-A62E-8F77-E526-F744A0553B5B}"/>
                </a:ext>
              </a:extLst>
            </p:cNvPr>
            <p:cNvSpPr>
              <a:spLocks noChangeArrowheads="1"/>
            </p:cNvSpPr>
            <p:nvPr/>
          </p:nvSpPr>
          <p:spPr bwMode="auto">
            <a:xfrm>
              <a:off x="4041" y="1911"/>
              <a:ext cx="11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latin typeface="Times New Roman" panose="02020603050405020304" pitchFamily="18" charset="0"/>
                  <a:cs typeface="Arial" panose="020B0604020202020204" pitchFamily="34" charset="0"/>
                </a:rPr>
                <a:t>40 K forward</a:t>
              </a:r>
            </a:p>
          </p:txBody>
        </p:sp>
        <p:sp>
          <p:nvSpPr>
            <p:cNvPr id="85609" name="Rectangle 1641">
              <a:extLst>
                <a:ext uri="{FF2B5EF4-FFF2-40B4-BE49-F238E27FC236}">
                  <a16:creationId xmlns:a16="http://schemas.microsoft.com/office/drawing/2014/main" id="{7B4E8386-E2CC-680F-D673-C00D65C55C08}"/>
                </a:ext>
              </a:extLst>
            </p:cNvPr>
            <p:cNvSpPr>
              <a:spLocks noChangeArrowheads="1"/>
            </p:cNvSpPr>
            <p:nvPr/>
          </p:nvSpPr>
          <p:spPr bwMode="auto">
            <a:xfrm>
              <a:off x="4069" y="2904"/>
              <a:ext cx="10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latin typeface="Times New Roman" panose="02020603050405020304" pitchFamily="18" charset="0"/>
                  <a:cs typeface="Arial" panose="020B0604020202020204" pitchFamily="34" charset="0"/>
                </a:rPr>
                <a:t>2 K 2-phase</a:t>
              </a:r>
            </a:p>
          </p:txBody>
        </p:sp>
        <p:sp>
          <p:nvSpPr>
            <p:cNvPr id="85610" name="Rectangle 1642">
              <a:extLst>
                <a:ext uri="{FF2B5EF4-FFF2-40B4-BE49-F238E27FC236}">
                  <a16:creationId xmlns:a16="http://schemas.microsoft.com/office/drawing/2014/main" id="{69BD1D58-24B2-22DB-3EAD-A807132B9087}"/>
                </a:ext>
              </a:extLst>
            </p:cNvPr>
            <p:cNvSpPr>
              <a:spLocks noChangeArrowheads="1"/>
            </p:cNvSpPr>
            <p:nvPr/>
          </p:nvSpPr>
          <p:spPr bwMode="auto">
            <a:xfrm>
              <a:off x="3558" y="3539"/>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latin typeface="Times New Roman" panose="02020603050405020304" pitchFamily="18" charset="0"/>
                  <a:cs typeface="Arial" panose="020B0604020202020204" pitchFamily="34" charset="0"/>
                </a:rPr>
                <a:t>cavity</a:t>
              </a:r>
            </a:p>
          </p:txBody>
        </p:sp>
        <p:sp>
          <p:nvSpPr>
            <p:cNvPr id="85611" name="Rectangle 1643">
              <a:extLst>
                <a:ext uri="{FF2B5EF4-FFF2-40B4-BE49-F238E27FC236}">
                  <a16:creationId xmlns:a16="http://schemas.microsoft.com/office/drawing/2014/main" id="{D0FB9F0C-0328-68AD-F08B-0D08135B7F3D}"/>
                </a:ext>
              </a:extLst>
            </p:cNvPr>
            <p:cNvSpPr>
              <a:spLocks noChangeArrowheads="1"/>
            </p:cNvSpPr>
            <p:nvPr/>
          </p:nvSpPr>
          <p:spPr bwMode="auto">
            <a:xfrm>
              <a:off x="1359" y="1520"/>
              <a:ext cx="9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latin typeface="Times New Roman" panose="02020603050405020304" pitchFamily="18" charset="0"/>
                  <a:cs typeface="Arial" panose="020B0604020202020204" pitchFamily="34" charset="0"/>
                </a:rPr>
                <a:t>2 K return</a:t>
              </a:r>
            </a:p>
          </p:txBody>
        </p:sp>
        <p:sp>
          <p:nvSpPr>
            <p:cNvPr id="85612" name="Rectangle 1644">
              <a:extLst>
                <a:ext uri="{FF2B5EF4-FFF2-40B4-BE49-F238E27FC236}">
                  <a16:creationId xmlns:a16="http://schemas.microsoft.com/office/drawing/2014/main" id="{59C1E0CB-79C5-C088-348B-FD42387ECDEE}"/>
                </a:ext>
              </a:extLst>
            </p:cNvPr>
            <p:cNvSpPr>
              <a:spLocks noChangeArrowheads="1"/>
            </p:cNvSpPr>
            <p:nvPr/>
          </p:nvSpPr>
          <p:spPr bwMode="auto">
            <a:xfrm>
              <a:off x="1177" y="1865"/>
              <a:ext cx="10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latin typeface="Times New Roman" panose="02020603050405020304" pitchFamily="18" charset="0"/>
                  <a:cs typeface="Arial" panose="020B0604020202020204" pitchFamily="34" charset="0"/>
                </a:rPr>
                <a:t>80 K return</a:t>
              </a:r>
            </a:p>
          </p:txBody>
        </p:sp>
        <p:sp>
          <p:nvSpPr>
            <p:cNvPr id="85613" name="Rectangle 1645">
              <a:extLst>
                <a:ext uri="{FF2B5EF4-FFF2-40B4-BE49-F238E27FC236}">
                  <a16:creationId xmlns:a16="http://schemas.microsoft.com/office/drawing/2014/main" id="{017DD421-76C4-24AD-5DDA-D8B6FACCFFED}"/>
                </a:ext>
              </a:extLst>
            </p:cNvPr>
            <p:cNvSpPr>
              <a:spLocks noChangeArrowheads="1"/>
            </p:cNvSpPr>
            <p:nvPr/>
          </p:nvSpPr>
          <p:spPr bwMode="auto">
            <a:xfrm>
              <a:off x="1023" y="2547"/>
              <a:ext cx="10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latin typeface="Times New Roman" panose="02020603050405020304" pitchFamily="18" charset="0"/>
                  <a:cs typeface="Arial" panose="020B0604020202020204" pitchFamily="34" charset="0"/>
                </a:rPr>
                <a:t>4.5 K return</a:t>
              </a:r>
            </a:p>
          </p:txBody>
        </p:sp>
        <p:sp>
          <p:nvSpPr>
            <p:cNvPr id="85614" name="Rectangle 1646">
              <a:extLst>
                <a:ext uri="{FF2B5EF4-FFF2-40B4-BE49-F238E27FC236}">
                  <a16:creationId xmlns:a16="http://schemas.microsoft.com/office/drawing/2014/main" id="{E3B7F7BE-2CDF-ADC9-28DD-1789A955B8F8}"/>
                </a:ext>
              </a:extLst>
            </p:cNvPr>
            <p:cNvSpPr>
              <a:spLocks noChangeArrowheads="1"/>
            </p:cNvSpPr>
            <p:nvPr/>
          </p:nvSpPr>
          <p:spPr bwMode="auto">
            <a:xfrm>
              <a:off x="1068" y="2921"/>
              <a:ext cx="988"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latin typeface="Times New Roman" panose="02020603050405020304" pitchFamily="18" charset="0"/>
                  <a:cs typeface="Arial" panose="020B0604020202020204" pitchFamily="34" charset="0"/>
                </a:rPr>
                <a:t>cool down/</a:t>
              </a:r>
            </a:p>
            <a:p>
              <a:pPr eaLnBrk="1" hangingPunct="1">
                <a:lnSpc>
                  <a:spcPct val="100000"/>
                </a:lnSpc>
                <a:spcBef>
                  <a:spcPct val="0"/>
                </a:spcBef>
                <a:buSzTx/>
                <a:buFontTx/>
                <a:buNone/>
              </a:pPr>
              <a:r>
                <a:rPr lang="en-US" altLang="sv-SE" sz="1400">
                  <a:solidFill>
                    <a:schemeClr val="tx1"/>
                  </a:solidFill>
                  <a:latin typeface="Times New Roman" panose="02020603050405020304" pitchFamily="18" charset="0"/>
                  <a:cs typeface="Arial" panose="020B0604020202020204" pitchFamily="34" charset="0"/>
                </a:rPr>
                <a:t>warmup</a:t>
              </a:r>
            </a:p>
          </p:txBody>
        </p:sp>
        <p:sp>
          <p:nvSpPr>
            <p:cNvPr id="85615" name="Line 1647">
              <a:extLst>
                <a:ext uri="{FF2B5EF4-FFF2-40B4-BE49-F238E27FC236}">
                  <a16:creationId xmlns:a16="http://schemas.microsoft.com/office/drawing/2014/main" id="{CFE20F0D-F047-975F-3217-1653AA90ADBC}"/>
                </a:ext>
              </a:extLst>
            </p:cNvPr>
            <p:cNvSpPr>
              <a:spLocks noChangeShapeType="1"/>
            </p:cNvSpPr>
            <p:nvPr/>
          </p:nvSpPr>
          <p:spPr bwMode="auto">
            <a:xfrm>
              <a:off x="1826" y="1687"/>
              <a:ext cx="790" cy="4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16" name="Line 1648">
              <a:extLst>
                <a:ext uri="{FF2B5EF4-FFF2-40B4-BE49-F238E27FC236}">
                  <a16:creationId xmlns:a16="http://schemas.microsoft.com/office/drawing/2014/main" id="{D4A68366-7741-7C4C-8F15-2CCEBEE26C0D}"/>
                </a:ext>
              </a:extLst>
            </p:cNvPr>
            <p:cNvSpPr>
              <a:spLocks noChangeShapeType="1"/>
            </p:cNvSpPr>
            <p:nvPr/>
          </p:nvSpPr>
          <p:spPr bwMode="auto">
            <a:xfrm>
              <a:off x="1535" y="2033"/>
              <a:ext cx="454" cy="2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17" name="Line 1649">
              <a:extLst>
                <a:ext uri="{FF2B5EF4-FFF2-40B4-BE49-F238E27FC236}">
                  <a16:creationId xmlns:a16="http://schemas.microsoft.com/office/drawing/2014/main" id="{7B28DDD2-DA3C-4CAC-F75A-2865C39ADC83}"/>
                </a:ext>
              </a:extLst>
            </p:cNvPr>
            <p:cNvSpPr>
              <a:spLocks noChangeShapeType="1"/>
            </p:cNvSpPr>
            <p:nvPr/>
          </p:nvSpPr>
          <p:spPr bwMode="auto">
            <a:xfrm flipV="1">
              <a:off x="1635" y="2587"/>
              <a:ext cx="627" cy="4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18" name="Line 1650">
              <a:extLst>
                <a:ext uri="{FF2B5EF4-FFF2-40B4-BE49-F238E27FC236}">
                  <a16:creationId xmlns:a16="http://schemas.microsoft.com/office/drawing/2014/main" id="{680860F6-55F7-E473-C381-0775368D38AB}"/>
                </a:ext>
              </a:extLst>
            </p:cNvPr>
            <p:cNvSpPr>
              <a:spLocks noChangeShapeType="1"/>
            </p:cNvSpPr>
            <p:nvPr/>
          </p:nvSpPr>
          <p:spPr bwMode="auto">
            <a:xfrm flipV="1">
              <a:off x="1562" y="2696"/>
              <a:ext cx="954" cy="27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19" name="Line 1651">
              <a:extLst>
                <a:ext uri="{FF2B5EF4-FFF2-40B4-BE49-F238E27FC236}">
                  <a16:creationId xmlns:a16="http://schemas.microsoft.com/office/drawing/2014/main" id="{7382C3A9-4FA7-966C-F13C-09C65133DE4B}"/>
                </a:ext>
              </a:extLst>
            </p:cNvPr>
            <p:cNvSpPr>
              <a:spLocks noChangeShapeType="1"/>
            </p:cNvSpPr>
            <p:nvPr/>
          </p:nvSpPr>
          <p:spPr bwMode="auto">
            <a:xfrm>
              <a:off x="3089" y="3269"/>
              <a:ext cx="554" cy="2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20" name="Line 1652">
              <a:extLst>
                <a:ext uri="{FF2B5EF4-FFF2-40B4-BE49-F238E27FC236}">
                  <a16:creationId xmlns:a16="http://schemas.microsoft.com/office/drawing/2014/main" id="{414E912A-82F4-D099-EB6A-4CF7B77D7ECF}"/>
                </a:ext>
              </a:extLst>
            </p:cNvPr>
            <p:cNvSpPr>
              <a:spLocks noChangeShapeType="1"/>
            </p:cNvSpPr>
            <p:nvPr/>
          </p:nvSpPr>
          <p:spPr bwMode="auto">
            <a:xfrm>
              <a:off x="3477" y="2744"/>
              <a:ext cx="699" cy="16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21" name="Line 1653">
              <a:extLst>
                <a:ext uri="{FF2B5EF4-FFF2-40B4-BE49-F238E27FC236}">
                  <a16:creationId xmlns:a16="http://schemas.microsoft.com/office/drawing/2014/main" id="{C715071C-E236-E777-E059-88EE25227F35}"/>
                </a:ext>
              </a:extLst>
            </p:cNvPr>
            <p:cNvSpPr>
              <a:spLocks noChangeShapeType="1"/>
            </p:cNvSpPr>
            <p:nvPr/>
          </p:nvSpPr>
          <p:spPr bwMode="auto">
            <a:xfrm flipV="1">
              <a:off x="3816" y="2078"/>
              <a:ext cx="327" cy="2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22" name="Line 1654">
              <a:extLst>
                <a:ext uri="{FF2B5EF4-FFF2-40B4-BE49-F238E27FC236}">
                  <a16:creationId xmlns:a16="http://schemas.microsoft.com/office/drawing/2014/main" id="{21E20220-353F-86DF-542F-8D07F4A08149}"/>
                </a:ext>
              </a:extLst>
            </p:cNvPr>
            <p:cNvSpPr>
              <a:spLocks noChangeShapeType="1"/>
            </p:cNvSpPr>
            <p:nvPr/>
          </p:nvSpPr>
          <p:spPr bwMode="auto">
            <a:xfrm flipV="1">
              <a:off x="3498" y="1760"/>
              <a:ext cx="518" cy="4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23" name="Line 1655">
              <a:extLst>
                <a:ext uri="{FF2B5EF4-FFF2-40B4-BE49-F238E27FC236}">
                  <a16:creationId xmlns:a16="http://schemas.microsoft.com/office/drawing/2014/main" id="{1DDB7386-720A-8D12-FAD9-962A84DE6690}"/>
                </a:ext>
              </a:extLst>
            </p:cNvPr>
            <p:cNvSpPr>
              <a:spLocks noChangeShapeType="1"/>
            </p:cNvSpPr>
            <p:nvPr/>
          </p:nvSpPr>
          <p:spPr bwMode="auto">
            <a:xfrm flipV="1">
              <a:off x="3480" y="1487"/>
              <a:ext cx="391" cy="40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24" name="Line 1656">
              <a:extLst>
                <a:ext uri="{FF2B5EF4-FFF2-40B4-BE49-F238E27FC236}">
                  <a16:creationId xmlns:a16="http://schemas.microsoft.com/office/drawing/2014/main" id="{F04A36E7-A9B4-169C-69D0-681D92982A47}"/>
                </a:ext>
              </a:extLst>
            </p:cNvPr>
            <p:cNvSpPr>
              <a:spLocks noChangeShapeType="1"/>
            </p:cNvSpPr>
            <p:nvPr/>
          </p:nvSpPr>
          <p:spPr bwMode="auto">
            <a:xfrm flipV="1">
              <a:off x="2998" y="960"/>
              <a:ext cx="791" cy="48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25" name="Rectangle 1657">
              <a:extLst>
                <a:ext uri="{FF2B5EF4-FFF2-40B4-BE49-F238E27FC236}">
                  <a16:creationId xmlns:a16="http://schemas.microsoft.com/office/drawing/2014/main" id="{7AD47C97-E5B2-0DCF-57D9-333EBE3B2E62}"/>
                </a:ext>
              </a:extLst>
            </p:cNvPr>
            <p:cNvSpPr>
              <a:spLocks noChangeArrowheads="1"/>
            </p:cNvSpPr>
            <p:nvPr/>
          </p:nvSpPr>
          <p:spPr bwMode="auto">
            <a:xfrm>
              <a:off x="3813" y="787"/>
              <a:ext cx="72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latin typeface="Times New Roman" panose="02020603050405020304" pitchFamily="18" charset="0"/>
                  <a:cs typeface="Arial" panose="020B0604020202020204" pitchFamily="34" charset="0"/>
                </a:rPr>
                <a:t>support</a:t>
              </a:r>
            </a:p>
          </p:txBody>
        </p:sp>
        <p:sp>
          <p:nvSpPr>
            <p:cNvPr id="85626" name="Line 1658">
              <a:extLst>
                <a:ext uri="{FF2B5EF4-FFF2-40B4-BE49-F238E27FC236}">
                  <a16:creationId xmlns:a16="http://schemas.microsoft.com/office/drawing/2014/main" id="{5F0F7197-BCB2-B2EA-7300-051684610075}"/>
                </a:ext>
              </a:extLst>
            </p:cNvPr>
            <p:cNvSpPr>
              <a:spLocks noChangeShapeType="1"/>
            </p:cNvSpPr>
            <p:nvPr/>
          </p:nvSpPr>
          <p:spPr bwMode="auto">
            <a:xfrm flipH="1">
              <a:off x="2298" y="3151"/>
              <a:ext cx="182" cy="5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27" name="Rectangle 1659">
              <a:extLst>
                <a:ext uri="{FF2B5EF4-FFF2-40B4-BE49-F238E27FC236}">
                  <a16:creationId xmlns:a16="http://schemas.microsoft.com/office/drawing/2014/main" id="{865837B2-B405-540D-C1EF-3A2BAF916ABF}"/>
                </a:ext>
              </a:extLst>
            </p:cNvPr>
            <p:cNvSpPr>
              <a:spLocks noChangeArrowheads="1"/>
            </p:cNvSpPr>
            <p:nvPr/>
          </p:nvSpPr>
          <p:spPr bwMode="auto">
            <a:xfrm>
              <a:off x="2240" y="3776"/>
              <a:ext cx="7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latin typeface="Times New Roman" panose="02020603050405020304" pitchFamily="18" charset="0"/>
                  <a:cs typeface="Arial" panose="020B0604020202020204" pitchFamily="34" charset="0"/>
                </a:rPr>
                <a:t>coupler</a:t>
              </a:r>
            </a:p>
          </p:txBody>
        </p:sp>
        <p:sp>
          <p:nvSpPr>
            <p:cNvPr id="85628" name="Rectangle 1660">
              <a:extLst>
                <a:ext uri="{FF2B5EF4-FFF2-40B4-BE49-F238E27FC236}">
                  <a16:creationId xmlns:a16="http://schemas.microsoft.com/office/drawing/2014/main" id="{9C8AB803-48FF-22B6-226C-29B801975F5B}"/>
                </a:ext>
              </a:extLst>
            </p:cNvPr>
            <p:cNvSpPr>
              <a:spLocks noChangeArrowheads="1"/>
            </p:cNvSpPr>
            <p:nvPr/>
          </p:nvSpPr>
          <p:spPr bwMode="auto">
            <a:xfrm>
              <a:off x="2684" y="2085"/>
              <a:ext cx="7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latin typeface="Times New Roman" panose="02020603050405020304" pitchFamily="18" charset="0"/>
                  <a:cs typeface="Arial" panose="020B0604020202020204" pitchFamily="34" charset="0"/>
                </a:rPr>
                <a:t>300 mm</a:t>
              </a:r>
            </a:p>
          </p:txBody>
        </p:sp>
        <p:sp>
          <p:nvSpPr>
            <p:cNvPr id="85629" name="Line 1661">
              <a:extLst>
                <a:ext uri="{FF2B5EF4-FFF2-40B4-BE49-F238E27FC236}">
                  <a16:creationId xmlns:a16="http://schemas.microsoft.com/office/drawing/2014/main" id="{65A473CC-7344-17FF-2BD4-B515B61225B6}"/>
                </a:ext>
              </a:extLst>
            </p:cNvPr>
            <p:cNvSpPr>
              <a:spLocks noChangeShapeType="1"/>
            </p:cNvSpPr>
            <p:nvPr/>
          </p:nvSpPr>
          <p:spPr bwMode="auto">
            <a:xfrm>
              <a:off x="2553" y="2238"/>
              <a:ext cx="714" cy="3"/>
            </a:xfrm>
            <a:prstGeom prst="line">
              <a:avLst/>
            </a:prstGeom>
            <a:noFill/>
            <a:ln w="12700">
              <a:solidFill>
                <a:schemeClr val="tx1"/>
              </a:solidFill>
              <a:prstDash val="lgDash"/>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SE"/>
            </a:p>
          </p:txBody>
        </p:sp>
        <p:sp>
          <p:nvSpPr>
            <p:cNvPr id="85630" name="Line 1662">
              <a:extLst>
                <a:ext uri="{FF2B5EF4-FFF2-40B4-BE49-F238E27FC236}">
                  <a16:creationId xmlns:a16="http://schemas.microsoft.com/office/drawing/2014/main" id="{355FCC49-E71A-64F6-9908-0F9C8DC2F0E8}"/>
                </a:ext>
              </a:extLst>
            </p:cNvPr>
            <p:cNvSpPr>
              <a:spLocks noChangeShapeType="1"/>
            </p:cNvSpPr>
            <p:nvPr/>
          </p:nvSpPr>
          <p:spPr bwMode="auto">
            <a:xfrm>
              <a:off x="3348" y="2678"/>
              <a:ext cx="170" cy="0"/>
            </a:xfrm>
            <a:prstGeom prst="line">
              <a:avLst/>
            </a:prstGeom>
            <a:noFill/>
            <a:ln w="508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31" name="Line 1663">
              <a:extLst>
                <a:ext uri="{FF2B5EF4-FFF2-40B4-BE49-F238E27FC236}">
                  <a16:creationId xmlns:a16="http://schemas.microsoft.com/office/drawing/2014/main" id="{0C5874AD-C8A7-EAA6-E858-38D160E76D84}"/>
                </a:ext>
              </a:extLst>
            </p:cNvPr>
            <p:cNvSpPr>
              <a:spLocks noChangeShapeType="1"/>
            </p:cNvSpPr>
            <p:nvPr/>
          </p:nvSpPr>
          <p:spPr bwMode="auto">
            <a:xfrm>
              <a:off x="3353" y="2664"/>
              <a:ext cx="160" cy="0"/>
            </a:xfrm>
            <a:prstGeom prst="line">
              <a:avLst/>
            </a:prstGeom>
            <a:noFill/>
            <a:ln w="254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32" name="Line 1664">
              <a:extLst>
                <a:ext uri="{FF2B5EF4-FFF2-40B4-BE49-F238E27FC236}">
                  <a16:creationId xmlns:a16="http://schemas.microsoft.com/office/drawing/2014/main" id="{190F06D1-5AAE-321F-5BEE-419D25BD706F}"/>
                </a:ext>
              </a:extLst>
            </p:cNvPr>
            <p:cNvSpPr>
              <a:spLocks noChangeShapeType="1"/>
            </p:cNvSpPr>
            <p:nvPr/>
          </p:nvSpPr>
          <p:spPr bwMode="auto">
            <a:xfrm>
              <a:off x="3360" y="2648"/>
              <a:ext cx="149" cy="0"/>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33" name="Line 1665">
              <a:extLst>
                <a:ext uri="{FF2B5EF4-FFF2-40B4-BE49-F238E27FC236}">
                  <a16:creationId xmlns:a16="http://schemas.microsoft.com/office/drawing/2014/main" id="{65C1E2E7-40D2-883E-9721-2A25A2711D39}"/>
                </a:ext>
              </a:extLst>
            </p:cNvPr>
            <p:cNvSpPr>
              <a:spLocks noChangeShapeType="1"/>
            </p:cNvSpPr>
            <p:nvPr/>
          </p:nvSpPr>
          <p:spPr bwMode="auto">
            <a:xfrm>
              <a:off x="3364" y="2637"/>
              <a:ext cx="129" cy="0"/>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34" name="Line 1666">
              <a:extLst>
                <a:ext uri="{FF2B5EF4-FFF2-40B4-BE49-F238E27FC236}">
                  <a16:creationId xmlns:a16="http://schemas.microsoft.com/office/drawing/2014/main" id="{61DFD255-B549-5644-1B69-35D91BDE8A52}"/>
                </a:ext>
              </a:extLst>
            </p:cNvPr>
            <p:cNvSpPr>
              <a:spLocks noChangeShapeType="1"/>
            </p:cNvSpPr>
            <p:nvPr/>
          </p:nvSpPr>
          <p:spPr bwMode="auto">
            <a:xfrm>
              <a:off x="3383" y="2630"/>
              <a:ext cx="102" cy="1"/>
            </a:xfrm>
            <a:prstGeom prst="line">
              <a:avLst/>
            </a:prstGeom>
            <a:noFill/>
            <a:ln w="254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35" name="Line 1667">
              <a:extLst>
                <a:ext uri="{FF2B5EF4-FFF2-40B4-BE49-F238E27FC236}">
                  <a16:creationId xmlns:a16="http://schemas.microsoft.com/office/drawing/2014/main" id="{600D35FD-9240-81F6-6896-EA02CB4093D7}"/>
                </a:ext>
              </a:extLst>
            </p:cNvPr>
            <p:cNvSpPr>
              <a:spLocks noChangeShapeType="1"/>
            </p:cNvSpPr>
            <p:nvPr/>
          </p:nvSpPr>
          <p:spPr bwMode="auto">
            <a:xfrm>
              <a:off x="3405" y="2612"/>
              <a:ext cx="66" cy="3"/>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36" name="Line 1668">
              <a:extLst>
                <a:ext uri="{FF2B5EF4-FFF2-40B4-BE49-F238E27FC236}">
                  <a16:creationId xmlns:a16="http://schemas.microsoft.com/office/drawing/2014/main" id="{73390F55-A673-CD39-842D-4D5D56032E15}"/>
                </a:ext>
              </a:extLst>
            </p:cNvPr>
            <p:cNvSpPr>
              <a:spLocks noChangeShapeType="1"/>
            </p:cNvSpPr>
            <p:nvPr/>
          </p:nvSpPr>
          <p:spPr bwMode="auto">
            <a:xfrm>
              <a:off x="3419" y="2609"/>
              <a:ext cx="39" cy="0"/>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37" name="Line 1669">
              <a:extLst>
                <a:ext uri="{FF2B5EF4-FFF2-40B4-BE49-F238E27FC236}">
                  <a16:creationId xmlns:a16="http://schemas.microsoft.com/office/drawing/2014/main" id="{4B1712F1-384D-8654-3A4E-78DA65A7E1DF}"/>
                </a:ext>
              </a:extLst>
            </p:cNvPr>
            <p:cNvSpPr>
              <a:spLocks noChangeShapeType="1"/>
            </p:cNvSpPr>
            <p:nvPr/>
          </p:nvSpPr>
          <p:spPr bwMode="auto">
            <a:xfrm>
              <a:off x="3352" y="2651"/>
              <a:ext cx="158" cy="0"/>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38" name="Line 1670">
              <a:extLst>
                <a:ext uri="{FF2B5EF4-FFF2-40B4-BE49-F238E27FC236}">
                  <a16:creationId xmlns:a16="http://schemas.microsoft.com/office/drawing/2014/main" id="{6FE4C2E8-1DD0-7094-BC48-292E0839A75C}"/>
                </a:ext>
              </a:extLst>
            </p:cNvPr>
            <p:cNvSpPr>
              <a:spLocks noChangeShapeType="1"/>
            </p:cNvSpPr>
            <p:nvPr/>
          </p:nvSpPr>
          <p:spPr bwMode="auto">
            <a:xfrm>
              <a:off x="3395" y="2618"/>
              <a:ext cx="84" cy="1"/>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39" name="Line 1671">
              <a:extLst>
                <a:ext uri="{FF2B5EF4-FFF2-40B4-BE49-F238E27FC236}">
                  <a16:creationId xmlns:a16="http://schemas.microsoft.com/office/drawing/2014/main" id="{37AD34AE-406D-6610-44FA-1DA35E8A6FD7}"/>
                </a:ext>
              </a:extLst>
            </p:cNvPr>
            <p:cNvSpPr>
              <a:spLocks noChangeShapeType="1"/>
            </p:cNvSpPr>
            <p:nvPr/>
          </p:nvSpPr>
          <p:spPr bwMode="auto">
            <a:xfrm>
              <a:off x="3354" y="2655"/>
              <a:ext cx="158" cy="0"/>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40" name="Line 1672">
              <a:extLst>
                <a:ext uri="{FF2B5EF4-FFF2-40B4-BE49-F238E27FC236}">
                  <a16:creationId xmlns:a16="http://schemas.microsoft.com/office/drawing/2014/main" id="{2361A00B-7EBB-162E-3723-533E67C6A64D}"/>
                </a:ext>
              </a:extLst>
            </p:cNvPr>
            <p:cNvSpPr>
              <a:spLocks noChangeShapeType="1"/>
            </p:cNvSpPr>
            <p:nvPr/>
          </p:nvSpPr>
          <p:spPr bwMode="auto">
            <a:xfrm flipH="1">
              <a:off x="3377" y="2609"/>
              <a:ext cx="31" cy="24"/>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41" name="Line 1673">
              <a:extLst>
                <a:ext uri="{FF2B5EF4-FFF2-40B4-BE49-F238E27FC236}">
                  <a16:creationId xmlns:a16="http://schemas.microsoft.com/office/drawing/2014/main" id="{C183E85F-78CD-BD0C-7AF6-787E420C20BD}"/>
                </a:ext>
              </a:extLst>
            </p:cNvPr>
            <p:cNvSpPr>
              <a:spLocks noChangeShapeType="1"/>
            </p:cNvSpPr>
            <p:nvPr/>
          </p:nvSpPr>
          <p:spPr bwMode="auto">
            <a:xfrm>
              <a:off x="3465" y="2609"/>
              <a:ext cx="35" cy="28"/>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42" name="Line 1674">
              <a:extLst>
                <a:ext uri="{FF2B5EF4-FFF2-40B4-BE49-F238E27FC236}">
                  <a16:creationId xmlns:a16="http://schemas.microsoft.com/office/drawing/2014/main" id="{8594C9BA-21DF-5569-1B6A-532A50B7BE36}"/>
                </a:ext>
              </a:extLst>
            </p:cNvPr>
            <p:cNvSpPr>
              <a:spLocks noChangeShapeType="1"/>
            </p:cNvSpPr>
            <p:nvPr/>
          </p:nvSpPr>
          <p:spPr bwMode="auto">
            <a:xfrm>
              <a:off x="3405" y="2612"/>
              <a:ext cx="62" cy="0"/>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43" name="Line 1675">
              <a:extLst>
                <a:ext uri="{FF2B5EF4-FFF2-40B4-BE49-F238E27FC236}">
                  <a16:creationId xmlns:a16="http://schemas.microsoft.com/office/drawing/2014/main" id="{4C380F4E-2672-B5EC-5AA4-3B36600823AE}"/>
                </a:ext>
              </a:extLst>
            </p:cNvPr>
            <p:cNvSpPr>
              <a:spLocks noChangeShapeType="1"/>
            </p:cNvSpPr>
            <p:nvPr/>
          </p:nvSpPr>
          <p:spPr bwMode="auto">
            <a:xfrm flipV="1">
              <a:off x="3162" y="2762"/>
              <a:ext cx="198" cy="153"/>
            </a:xfrm>
            <a:prstGeom prst="line">
              <a:avLst/>
            </a:prstGeom>
            <a:noFill/>
            <a:ln w="1270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44" name="Line 1676">
              <a:extLst>
                <a:ext uri="{FF2B5EF4-FFF2-40B4-BE49-F238E27FC236}">
                  <a16:creationId xmlns:a16="http://schemas.microsoft.com/office/drawing/2014/main" id="{E251C1D1-4F94-FFE5-8D43-491D15D1448D}"/>
                </a:ext>
              </a:extLst>
            </p:cNvPr>
            <p:cNvSpPr>
              <a:spLocks noChangeShapeType="1"/>
            </p:cNvSpPr>
            <p:nvPr/>
          </p:nvSpPr>
          <p:spPr bwMode="auto">
            <a:xfrm flipH="1">
              <a:off x="3125" y="2705"/>
              <a:ext cx="205" cy="169"/>
            </a:xfrm>
            <a:prstGeom prst="line">
              <a:avLst/>
            </a:prstGeom>
            <a:noFill/>
            <a:ln w="508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45" name="Line 1677">
              <a:extLst>
                <a:ext uri="{FF2B5EF4-FFF2-40B4-BE49-F238E27FC236}">
                  <a16:creationId xmlns:a16="http://schemas.microsoft.com/office/drawing/2014/main" id="{154E95F9-7D2F-1647-3DD1-655814912773}"/>
                </a:ext>
              </a:extLst>
            </p:cNvPr>
            <p:cNvSpPr>
              <a:spLocks noChangeShapeType="1"/>
            </p:cNvSpPr>
            <p:nvPr/>
          </p:nvSpPr>
          <p:spPr bwMode="auto">
            <a:xfrm flipH="1">
              <a:off x="3193" y="2787"/>
              <a:ext cx="205" cy="169"/>
            </a:xfrm>
            <a:prstGeom prst="line">
              <a:avLst/>
            </a:prstGeom>
            <a:noFill/>
            <a:ln w="508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46" name="Line 1678">
              <a:extLst>
                <a:ext uri="{FF2B5EF4-FFF2-40B4-BE49-F238E27FC236}">
                  <a16:creationId xmlns:a16="http://schemas.microsoft.com/office/drawing/2014/main" id="{CA0E7894-5EFC-F013-06FD-8DBAA28D9BD3}"/>
                </a:ext>
              </a:extLst>
            </p:cNvPr>
            <p:cNvSpPr>
              <a:spLocks noChangeShapeType="1"/>
            </p:cNvSpPr>
            <p:nvPr/>
          </p:nvSpPr>
          <p:spPr bwMode="auto">
            <a:xfrm flipH="1">
              <a:off x="3134" y="2727"/>
              <a:ext cx="205" cy="169"/>
            </a:xfrm>
            <a:prstGeom prst="line">
              <a:avLst/>
            </a:prstGeom>
            <a:noFill/>
            <a:ln w="508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47" name="Line 1679">
              <a:extLst>
                <a:ext uri="{FF2B5EF4-FFF2-40B4-BE49-F238E27FC236}">
                  <a16:creationId xmlns:a16="http://schemas.microsoft.com/office/drawing/2014/main" id="{5E2AAD39-F1D5-5C8B-5CCD-1164E5A23D79}"/>
                </a:ext>
              </a:extLst>
            </p:cNvPr>
            <p:cNvSpPr>
              <a:spLocks noChangeShapeType="1"/>
            </p:cNvSpPr>
            <p:nvPr/>
          </p:nvSpPr>
          <p:spPr bwMode="auto">
            <a:xfrm flipH="1">
              <a:off x="3312" y="2694"/>
              <a:ext cx="14" cy="12"/>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48" name="Line 1680">
              <a:extLst>
                <a:ext uri="{FF2B5EF4-FFF2-40B4-BE49-F238E27FC236}">
                  <a16:creationId xmlns:a16="http://schemas.microsoft.com/office/drawing/2014/main" id="{EBA9B88B-4F6F-C7A6-2F61-9E01649A958C}"/>
                </a:ext>
              </a:extLst>
            </p:cNvPr>
            <p:cNvSpPr>
              <a:spLocks noChangeShapeType="1"/>
            </p:cNvSpPr>
            <p:nvPr/>
          </p:nvSpPr>
          <p:spPr bwMode="auto">
            <a:xfrm flipV="1">
              <a:off x="3377" y="2790"/>
              <a:ext cx="30" cy="26"/>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49" name="Line 1681">
              <a:extLst>
                <a:ext uri="{FF2B5EF4-FFF2-40B4-BE49-F238E27FC236}">
                  <a16:creationId xmlns:a16="http://schemas.microsoft.com/office/drawing/2014/main" id="{EE52A89D-6DA4-D77E-FFB4-513C7D46C331}"/>
                </a:ext>
              </a:extLst>
            </p:cNvPr>
            <p:cNvSpPr>
              <a:spLocks noChangeShapeType="1"/>
            </p:cNvSpPr>
            <p:nvPr/>
          </p:nvSpPr>
          <p:spPr bwMode="auto">
            <a:xfrm flipV="1">
              <a:off x="3312" y="2748"/>
              <a:ext cx="30" cy="26"/>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50" name="Line 1682">
              <a:extLst>
                <a:ext uri="{FF2B5EF4-FFF2-40B4-BE49-F238E27FC236}">
                  <a16:creationId xmlns:a16="http://schemas.microsoft.com/office/drawing/2014/main" id="{51C783E1-F8A8-35EB-2088-35EE3D674A2C}"/>
                </a:ext>
              </a:extLst>
            </p:cNvPr>
            <p:cNvSpPr>
              <a:spLocks noChangeShapeType="1"/>
            </p:cNvSpPr>
            <p:nvPr/>
          </p:nvSpPr>
          <p:spPr bwMode="auto">
            <a:xfrm flipV="1">
              <a:off x="3345" y="2774"/>
              <a:ext cx="30" cy="26"/>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51" name="Line 1683">
              <a:extLst>
                <a:ext uri="{FF2B5EF4-FFF2-40B4-BE49-F238E27FC236}">
                  <a16:creationId xmlns:a16="http://schemas.microsoft.com/office/drawing/2014/main" id="{B605C9B4-0873-C719-54D6-5FC4975BEF7C}"/>
                </a:ext>
              </a:extLst>
            </p:cNvPr>
            <p:cNvSpPr>
              <a:spLocks noChangeShapeType="1"/>
            </p:cNvSpPr>
            <p:nvPr/>
          </p:nvSpPr>
          <p:spPr bwMode="auto">
            <a:xfrm flipV="1">
              <a:off x="3678" y="3183"/>
              <a:ext cx="30" cy="26"/>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52" name="Line 1684">
              <a:extLst>
                <a:ext uri="{FF2B5EF4-FFF2-40B4-BE49-F238E27FC236}">
                  <a16:creationId xmlns:a16="http://schemas.microsoft.com/office/drawing/2014/main" id="{7A377F26-6510-B7DB-3B23-79DA10F07450}"/>
                </a:ext>
              </a:extLst>
            </p:cNvPr>
            <p:cNvSpPr>
              <a:spLocks noChangeShapeType="1"/>
            </p:cNvSpPr>
            <p:nvPr/>
          </p:nvSpPr>
          <p:spPr bwMode="auto">
            <a:xfrm flipV="1">
              <a:off x="3115" y="2843"/>
              <a:ext cx="30" cy="26"/>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53" name="Line 1685">
              <a:extLst>
                <a:ext uri="{FF2B5EF4-FFF2-40B4-BE49-F238E27FC236}">
                  <a16:creationId xmlns:a16="http://schemas.microsoft.com/office/drawing/2014/main" id="{D91D6EEB-657E-5695-0F3D-716DC95EA7A7}"/>
                </a:ext>
              </a:extLst>
            </p:cNvPr>
            <p:cNvSpPr>
              <a:spLocks noChangeShapeType="1"/>
            </p:cNvSpPr>
            <p:nvPr/>
          </p:nvSpPr>
          <p:spPr bwMode="auto">
            <a:xfrm flipV="1">
              <a:off x="3195" y="2937"/>
              <a:ext cx="30" cy="26"/>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54" name="Line 1686">
              <a:extLst>
                <a:ext uri="{FF2B5EF4-FFF2-40B4-BE49-F238E27FC236}">
                  <a16:creationId xmlns:a16="http://schemas.microsoft.com/office/drawing/2014/main" id="{BC903178-A324-9F68-DFBC-5524F8857103}"/>
                </a:ext>
              </a:extLst>
            </p:cNvPr>
            <p:cNvSpPr>
              <a:spLocks noChangeShapeType="1"/>
            </p:cNvSpPr>
            <p:nvPr/>
          </p:nvSpPr>
          <p:spPr bwMode="auto">
            <a:xfrm>
              <a:off x="3138" y="2855"/>
              <a:ext cx="77" cy="94"/>
            </a:xfrm>
            <a:prstGeom prst="line">
              <a:avLst/>
            </a:prstGeom>
            <a:noFill/>
            <a:ln w="762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55" name="Line 1687">
              <a:extLst>
                <a:ext uri="{FF2B5EF4-FFF2-40B4-BE49-F238E27FC236}">
                  <a16:creationId xmlns:a16="http://schemas.microsoft.com/office/drawing/2014/main" id="{E14FD0D2-C79B-9998-7DFA-3E28FC64BE33}"/>
                </a:ext>
              </a:extLst>
            </p:cNvPr>
            <p:cNvSpPr>
              <a:spLocks noChangeShapeType="1"/>
            </p:cNvSpPr>
            <p:nvPr/>
          </p:nvSpPr>
          <p:spPr bwMode="auto">
            <a:xfrm>
              <a:off x="3301" y="2725"/>
              <a:ext cx="77" cy="94"/>
            </a:xfrm>
            <a:prstGeom prst="line">
              <a:avLst/>
            </a:prstGeom>
            <a:noFill/>
            <a:ln w="762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56" name="Line 1688">
              <a:extLst>
                <a:ext uri="{FF2B5EF4-FFF2-40B4-BE49-F238E27FC236}">
                  <a16:creationId xmlns:a16="http://schemas.microsoft.com/office/drawing/2014/main" id="{AFE798AB-7D0C-E876-B48E-39D13EB50F65}"/>
                </a:ext>
              </a:extLst>
            </p:cNvPr>
            <p:cNvSpPr>
              <a:spLocks noChangeShapeType="1"/>
            </p:cNvSpPr>
            <p:nvPr/>
          </p:nvSpPr>
          <p:spPr bwMode="auto">
            <a:xfrm>
              <a:off x="3117" y="2865"/>
              <a:ext cx="24" cy="23"/>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57" name="Line 1689">
              <a:extLst>
                <a:ext uri="{FF2B5EF4-FFF2-40B4-BE49-F238E27FC236}">
                  <a16:creationId xmlns:a16="http://schemas.microsoft.com/office/drawing/2014/main" id="{356C0A9E-316F-7998-14D3-1A345D9734AB}"/>
                </a:ext>
              </a:extLst>
            </p:cNvPr>
            <p:cNvSpPr>
              <a:spLocks noChangeShapeType="1"/>
            </p:cNvSpPr>
            <p:nvPr/>
          </p:nvSpPr>
          <p:spPr bwMode="auto">
            <a:xfrm>
              <a:off x="3181" y="2937"/>
              <a:ext cx="19" cy="3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58" name="Line 1690">
              <a:extLst>
                <a:ext uri="{FF2B5EF4-FFF2-40B4-BE49-F238E27FC236}">
                  <a16:creationId xmlns:a16="http://schemas.microsoft.com/office/drawing/2014/main" id="{F2E23D9F-4A58-E2DB-6CC5-3A58BED6DF10}"/>
                </a:ext>
              </a:extLst>
            </p:cNvPr>
            <p:cNvSpPr>
              <a:spLocks noChangeShapeType="1"/>
            </p:cNvSpPr>
            <p:nvPr/>
          </p:nvSpPr>
          <p:spPr bwMode="auto">
            <a:xfrm flipH="1" flipV="1">
              <a:off x="3368" y="2778"/>
              <a:ext cx="39" cy="14"/>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59" name="Line 1691">
              <a:extLst>
                <a:ext uri="{FF2B5EF4-FFF2-40B4-BE49-F238E27FC236}">
                  <a16:creationId xmlns:a16="http://schemas.microsoft.com/office/drawing/2014/main" id="{44D1CC1E-48CD-80B5-609B-6AF5DA4F7E48}"/>
                </a:ext>
              </a:extLst>
            </p:cNvPr>
            <p:cNvSpPr>
              <a:spLocks noChangeShapeType="1"/>
            </p:cNvSpPr>
            <p:nvPr/>
          </p:nvSpPr>
          <p:spPr bwMode="auto">
            <a:xfrm>
              <a:off x="3323" y="2694"/>
              <a:ext cx="10" cy="44"/>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60" name="Line 1692">
              <a:extLst>
                <a:ext uri="{FF2B5EF4-FFF2-40B4-BE49-F238E27FC236}">
                  <a16:creationId xmlns:a16="http://schemas.microsoft.com/office/drawing/2014/main" id="{53FC609A-1FF0-8B9A-0019-CA553391E4A1}"/>
                </a:ext>
              </a:extLst>
            </p:cNvPr>
            <p:cNvSpPr>
              <a:spLocks noChangeShapeType="1"/>
            </p:cNvSpPr>
            <p:nvPr/>
          </p:nvSpPr>
          <p:spPr bwMode="auto">
            <a:xfrm flipV="1">
              <a:off x="3114" y="2851"/>
              <a:ext cx="21" cy="15"/>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61" name="Line 1693">
              <a:extLst>
                <a:ext uri="{FF2B5EF4-FFF2-40B4-BE49-F238E27FC236}">
                  <a16:creationId xmlns:a16="http://schemas.microsoft.com/office/drawing/2014/main" id="{EADD5A8F-602A-EEBA-F216-A19919417D6D}"/>
                </a:ext>
              </a:extLst>
            </p:cNvPr>
            <p:cNvSpPr>
              <a:spLocks noChangeShapeType="1"/>
            </p:cNvSpPr>
            <p:nvPr/>
          </p:nvSpPr>
          <p:spPr bwMode="auto">
            <a:xfrm flipV="1">
              <a:off x="3362" y="2643"/>
              <a:ext cx="142" cy="2"/>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62" name="Line 1694">
              <a:extLst>
                <a:ext uri="{FF2B5EF4-FFF2-40B4-BE49-F238E27FC236}">
                  <a16:creationId xmlns:a16="http://schemas.microsoft.com/office/drawing/2014/main" id="{8F19A265-C119-79E1-CA4F-449AD0763114}"/>
                </a:ext>
              </a:extLst>
            </p:cNvPr>
            <p:cNvSpPr>
              <a:spLocks noChangeShapeType="1"/>
            </p:cNvSpPr>
            <p:nvPr/>
          </p:nvSpPr>
          <p:spPr bwMode="auto">
            <a:xfrm flipV="1">
              <a:off x="3144" y="2741"/>
              <a:ext cx="111" cy="8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63" name="Line 1695">
              <a:extLst>
                <a:ext uri="{FF2B5EF4-FFF2-40B4-BE49-F238E27FC236}">
                  <a16:creationId xmlns:a16="http://schemas.microsoft.com/office/drawing/2014/main" id="{CA96D5B2-8DAF-5F06-7685-5E713A5550AD}"/>
                </a:ext>
              </a:extLst>
            </p:cNvPr>
            <p:cNvSpPr>
              <a:spLocks noChangeShapeType="1"/>
            </p:cNvSpPr>
            <p:nvPr/>
          </p:nvSpPr>
          <p:spPr bwMode="auto">
            <a:xfrm flipV="1">
              <a:off x="3222" y="2896"/>
              <a:ext cx="77" cy="6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64" name="Line 1696">
              <a:extLst>
                <a:ext uri="{FF2B5EF4-FFF2-40B4-BE49-F238E27FC236}">
                  <a16:creationId xmlns:a16="http://schemas.microsoft.com/office/drawing/2014/main" id="{DEB86B01-E1E7-AE6B-F996-1BE46F81B519}"/>
                </a:ext>
              </a:extLst>
            </p:cNvPr>
            <p:cNvSpPr>
              <a:spLocks noChangeShapeType="1"/>
            </p:cNvSpPr>
            <p:nvPr/>
          </p:nvSpPr>
          <p:spPr bwMode="auto">
            <a:xfrm>
              <a:off x="3492" y="2630"/>
              <a:ext cx="18" cy="21"/>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65" name="Line 1697">
              <a:extLst>
                <a:ext uri="{FF2B5EF4-FFF2-40B4-BE49-F238E27FC236}">
                  <a16:creationId xmlns:a16="http://schemas.microsoft.com/office/drawing/2014/main" id="{262D2CEC-0313-CC59-46C1-903302FB02F3}"/>
                </a:ext>
              </a:extLst>
            </p:cNvPr>
            <p:cNvSpPr>
              <a:spLocks noChangeShapeType="1"/>
            </p:cNvSpPr>
            <p:nvPr/>
          </p:nvSpPr>
          <p:spPr bwMode="auto">
            <a:xfrm>
              <a:off x="3390" y="2622"/>
              <a:ext cx="66" cy="0"/>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66" name="Line 1698">
              <a:extLst>
                <a:ext uri="{FF2B5EF4-FFF2-40B4-BE49-F238E27FC236}">
                  <a16:creationId xmlns:a16="http://schemas.microsoft.com/office/drawing/2014/main" id="{91214F91-FD2A-B105-D4D4-FC21EB27A096}"/>
                </a:ext>
              </a:extLst>
            </p:cNvPr>
            <p:cNvSpPr>
              <a:spLocks noChangeShapeType="1"/>
            </p:cNvSpPr>
            <p:nvPr/>
          </p:nvSpPr>
          <p:spPr bwMode="auto">
            <a:xfrm>
              <a:off x="3426" y="2622"/>
              <a:ext cx="24" cy="0"/>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sp>
          <p:nvSpPr>
            <p:cNvPr id="85667" name="Line 1699">
              <a:extLst>
                <a:ext uri="{FF2B5EF4-FFF2-40B4-BE49-F238E27FC236}">
                  <a16:creationId xmlns:a16="http://schemas.microsoft.com/office/drawing/2014/main" id="{6D444953-A74E-8854-C82F-7315B7A2E7A4}"/>
                </a:ext>
              </a:extLst>
            </p:cNvPr>
            <p:cNvSpPr>
              <a:spLocks noChangeShapeType="1"/>
            </p:cNvSpPr>
            <p:nvPr/>
          </p:nvSpPr>
          <p:spPr bwMode="auto">
            <a:xfrm>
              <a:off x="3456" y="2622"/>
              <a:ext cx="60" cy="30"/>
            </a:xfrm>
            <a:prstGeom prst="line">
              <a:avLst/>
            </a:prstGeom>
            <a:noFill/>
            <a:ln w="127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SE"/>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C6CBBFA0-872E-0377-5B92-254A758A7845}"/>
              </a:ext>
            </a:extLst>
          </p:cNvPr>
          <p:cNvSpPr>
            <a:spLocks noGrp="1" noChangeArrowheads="1"/>
          </p:cNvSpPr>
          <p:nvPr>
            <p:ph type="title"/>
          </p:nvPr>
        </p:nvSpPr>
        <p:spPr>
          <a:xfrm>
            <a:off x="-23813" y="304800"/>
            <a:ext cx="8991601" cy="803275"/>
          </a:xfrm>
        </p:spPr>
        <p:txBody>
          <a:bodyPr/>
          <a:lstStyle/>
          <a:p>
            <a:r>
              <a:rPr lang="sv-SE" altLang="sv-SE" sz="2800">
                <a:solidFill>
                  <a:schemeClr val="bg1"/>
                </a:solidFill>
                <a:latin typeface="Arial" panose="020B0604020202020204" pitchFamily="34" charset="0"/>
                <a:ea typeface="ＭＳ Ｐゴシック" panose="020B0600070205080204" pitchFamily="34" charset="-128"/>
              </a:rPr>
              <a:t>Structural Support Example #2</a:t>
            </a:r>
            <a:br>
              <a:rPr lang="sv-SE" altLang="sv-SE" sz="2800">
                <a:solidFill>
                  <a:schemeClr val="bg1"/>
                </a:solidFill>
                <a:latin typeface="Arial" panose="020B0604020202020204" pitchFamily="34" charset="0"/>
                <a:ea typeface="ＭＳ Ｐゴシック" panose="020B0600070205080204" pitchFamily="34" charset="-128"/>
              </a:rPr>
            </a:br>
            <a:r>
              <a:rPr lang="sv-SE" altLang="sv-SE" sz="2800">
                <a:solidFill>
                  <a:schemeClr val="bg1"/>
                </a:solidFill>
                <a:latin typeface="Arial" panose="020B0604020202020204" pitchFamily="34" charset="0"/>
                <a:ea typeface="ＭＳ Ｐゴシック" panose="020B0600070205080204" pitchFamily="34" charset="-128"/>
              </a:rPr>
              <a:t>JLab 12 GeV Upgrade Cryomodule</a:t>
            </a:r>
          </a:p>
        </p:txBody>
      </p:sp>
      <p:sp>
        <p:nvSpPr>
          <p:cNvPr id="4" name="Date Placeholder 3">
            <a:extLst>
              <a:ext uri="{FF2B5EF4-FFF2-40B4-BE49-F238E27FC236}">
                <a16:creationId xmlns:a16="http://schemas.microsoft.com/office/drawing/2014/main" id="{A1DBD782-1973-3B46-BD87-EC53F4B9656D}"/>
              </a:ext>
            </a:extLst>
          </p:cNvPr>
          <p:cNvSpPr>
            <a:spLocks noGrp="1"/>
          </p:cNvSpPr>
          <p:nvPr>
            <p:ph type="dt" sz="quarter" idx="10"/>
          </p:nvPr>
        </p:nvSpPr>
        <p:spPr/>
        <p:txBody>
          <a:bodyPr/>
          <a:lstStyle/>
          <a:p>
            <a:pPr>
              <a:defRPr/>
            </a:pPr>
            <a:r>
              <a:rPr lang="sv-SE"/>
              <a:t>Winter 2025</a:t>
            </a:r>
            <a:endParaRPr lang="sv-SE" dirty="0"/>
          </a:p>
        </p:txBody>
      </p:sp>
      <p:sp>
        <p:nvSpPr>
          <p:cNvPr id="5" name="Footer Placeholder 4">
            <a:extLst>
              <a:ext uri="{FF2B5EF4-FFF2-40B4-BE49-F238E27FC236}">
                <a16:creationId xmlns:a16="http://schemas.microsoft.com/office/drawing/2014/main" id="{475E94E0-8912-5449-9F25-852423320C13}"/>
              </a:ext>
            </a:extLst>
          </p:cNvPr>
          <p:cNvSpPr>
            <a:spLocks noGrp="1"/>
          </p:cNvSpPr>
          <p:nvPr>
            <p:ph type="ftr" sz="quarter" idx="11"/>
          </p:nvPr>
        </p:nvSpPr>
        <p:spPr/>
        <p:txBody>
          <a:bodyPr/>
          <a:lstStyle/>
          <a:p>
            <a:pPr>
              <a:defRPr/>
            </a:pPr>
            <a:r>
              <a:rPr lang="sv-SE"/>
              <a:t>Lecture 7| Thermal Insulation &amp; Cryostat Basics- J. G. Weisend II</a:t>
            </a:r>
            <a:endParaRPr lang="sv-SE" dirty="0"/>
          </a:p>
        </p:txBody>
      </p:sp>
      <p:sp>
        <p:nvSpPr>
          <p:cNvPr id="50180" name="Slide Number Placeholder 5">
            <a:extLst>
              <a:ext uri="{FF2B5EF4-FFF2-40B4-BE49-F238E27FC236}">
                <a16:creationId xmlns:a16="http://schemas.microsoft.com/office/drawing/2014/main" id="{4D81A999-0F61-B948-1CB0-E7BA0F51F5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2416697-B0F6-DF48-9318-551532EDE50D}" type="slidenum">
              <a:rPr lang="sv-SE" altLang="sv-SE">
                <a:solidFill>
                  <a:srgbClr val="898989"/>
                </a:solidFill>
                <a:latin typeface="Calibri" panose="020F0502020204030204" pitchFamily="34" charset="0"/>
              </a:rPr>
              <a:pPr/>
              <a:t>36</a:t>
            </a:fld>
            <a:endParaRPr lang="sv-SE" altLang="sv-SE">
              <a:solidFill>
                <a:srgbClr val="898989"/>
              </a:solidFill>
              <a:latin typeface="Calibri" panose="020F0502020204030204" pitchFamily="34" charset="0"/>
            </a:endParaRPr>
          </a:p>
        </p:txBody>
      </p:sp>
      <p:sp>
        <p:nvSpPr>
          <p:cNvPr id="7" name="Content Placeholder 3">
            <a:extLst>
              <a:ext uri="{FF2B5EF4-FFF2-40B4-BE49-F238E27FC236}">
                <a16:creationId xmlns:a16="http://schemas.microsoft.com/office/drawing/2014/main" id="{FEC8FC50-8733-1F45-8ED0-1A8C67DA3122}"/>
              </a:ext>
            </a:extLst>
          </p:cNvPr>
          <p:cNvSpPr txBox="1">
            <a:spLocks/>
          </p:cNvSpPr>
          <p:nvPr/>
        </p:nvSpPr>
        <p:spPr>
          <a:xfrm>
            <a:off x="4430713" y="2471738"/>
            <a:ext cx="4422775" cy="2205037"/>
          </a:xfrm>
          <a:prstGeom prst="rect">
            <a:avLst/>
          </a:prstGeom>
        </p:spPr>
        <p:txBody>
          <a:bodyPr lIns="0" tIns="0" rIns="0" bIns="0" anchor="ctr"/>
          <a:lstStyle>
            <a:defPPr>
              <a:defRPr lang="en-US"/>
            </a:defPPr>
            <a:lvl1pPr algn="r" rtl="0" eaLnBrk="0" fontAlgn="base" hangingPunct="0">
              <a:lnSpc>
                <a:spcPct val="90000"/>
              </a:lnSpc>
              <a:spcBef>
                <a:spcPct val="0"/>
              </a:spcBef>
              <a:spcAft>
                <a:spcPct val="0"/>
              </a:spcAft>
              <a:defRPr lang="en-US" sz="1000" kern="1200">
                <a:solidFill>
                  <a:prstClr val="black">
                    <a:tint val="75000"/>
                  </a:prstClr>
                </a:solidFill>
                <a:latin typeface="Calibri"/>
                <a:ea typeface="+mn-ea"/>
                <a:cs typeface="Arial"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342900" indent="-342900" algn="l">
              <a:buFont typeface="Arial" panose="020B0604020202020204" pitchFamily="34" charset="0"/>
              <a:buChar char="•"/>
              <a:defRPr/>
            </a:pPr>
            <a:r>
              <a:rPr lang="sv-SE" altLang="sv-SE" sz="2400" dirty="0">
                <a:solidFill>
                  <a:schemeClr val="tx1"/>
                </a:solidFill>
                <a:latin typeface="Arial" panose="020B0604020202020204" pitchFamily="34" charset="0"/>
              </a:rPr>
              <a:t>All </a:t>
            </a:r>
            <a:r>
              <a:rPr lang="sv-SE" altLang="sv-SE" sz="2400" dirty="0" err="1">
                <a:solidFill>
                  <a:schemeClr val="tx1"/>
                </a:solidFill>
                <a:latin typeface="Arial" panose="020B0604020202020204" pitchFamily="34" charset="0"/>
              </a:rPr>
              <a:t>components</a:t>
            </a:r>
            <a:r>
              <a:rPr lang="sv-SE" altLang="sv-SE" sz="2400" dirty="0">
                <a:solidFill>
                  <a:schemeClr val="tx1"/>
                </a:solidFill>
                <a:latin typeface="Arial" panose="020B0604020202020204" pitchFamily="34" charset="0"/>
              </a:rPr>
              <a:t> </a:t>
            </a:r>
            <a:r>
              <a:rPr lang="sv-SE" altLang="sv-SE" sz="2400" dirty="0" err="1">
                <a:solidFill>
                  <a:schemeClr val="tx1"/>
                </a:solidFill>
                <a:latin typeface="Arial" panose="020B0604020202020204" pitchFamily="34" charset="0"/>
              </a:rPr>
              <a:t>are</a:t>
            </a:r>
            <a:r>
              <a:rPr lang="sv-SE" altLang="sv-SE" sz="2400" dirty="0">
                <a:solidFill>
                  <a:schemeClr val="tx1"/>
                </a:solidFill>
                <a:latin typeface="Arial" panose="020B0604020202020204" pitchFamily="34" charset="0"/>
              </a:rPr>
              <a:t> </a:t>
            </a:r>
            <a:r>
              <a:rPr lang="sv-SE" altLang="sv-SE" sz="2400" dirty="0" err="1">
                <a:solidFill>
                  <a:schemeClr val="tx1"/>
                </a:solidFill>
                <a:latin typeface="Arial" panose="020B0604020202020204" pitchFamily="34" charset="0"/>
              </a:rPr>
              <a:t>tied</a:t>
            </a:r>
            <a:r>
              <a:rPr lang="sv-SE" altLang="sv-SE" sz="2400" dirty="0">
                <a:solidFill>
                  <a:schemeClr val="tx1"/>
                </a:solidFill>
                <a:latin typeface="Arial" panose="020B0604020202020204" pitchFamily="34" charset="0"/>
              </a:rPr>
              <a:t> to space </a:t>
            </a:r>
            <a:r>
              <a:rPr lang="sv-SE" altLang="sv-SE" sz="2400" dirty="0" err="1">
                <a:solidFill>
                  <a:schemeClr val="tx1"/>
                </a:solidFill>
                <a:latin typeface="Arial" panose="020B0604020202020204" pitchFamily="34" charset="0"/>
              </a:rPr>
              <a:t>frame</a:t>
            </a:r>
            <a:r>
              <a:rPr lang="sv-SE" altLang="sv-SE" sz="2400" dirty="0">
                <a:solidFill>
                  <a:schemeClr val="tx1"/>
                </a:solidFill>
                <a:latin typeface="Arial" panose="020B0604020202020204" pitchFamily="34" charset="0"/>
              </a:rPr>
              <a:t> </a:t>
            </a:r>
            <a:r>
              <a:rPr lang="sv-SE" altLang="sv-SE" sz="2400" dirty="0" err="1">
                <a:solidFill>
                  <a:schemeClr val="tx1"/>
                </a:solidFill>
                <a:latin typeface="Arial" panose="020B0604020202020204" pitchFamily="34" charset="0"/>
              </a:rPr>
              <a:t>which</a:t>
            </a:r>
            <a:r>
              <a:rPr lang="sv-SE" altLang="sv-SE" sz="2400" dirty="0">
                <a:solidFill>
                  <a:schemeClr val="tx1"/>
                </a:solidFill>
                <a:latin typeface="Arial" panose="020B0604020202020204" pitchFamily="34" charset="0"/>
              </a:rPr>
              <a:t> rolls </a:t>
            </a:r>
            <a:r>
              <a:rPr lang="sv-SE" altLang="sv-SE" sz="2400" dirty="0" err="1">
                <a:solidFill>
                  <a:schemeClr val="tx1"/>
                </a:solidFill>
                <a:latin typeface="Arial" panose="020B0604020202020204" pitchFamily="34" charset="0"/>
              </a:rPr>
              <a:t>into</a:t>
            </a:r>
            <a:r>
              <a:rPr lang="sv-SE" altLang="sv-SE" sz="2400" dirty="0">
                <a:solidFill>
                  <a:schemeClr val="tx1"/>
                </a:solidFill>
                <a:latin typeface="Arial" panose="020B0604020202020204" pitchFamily="34" charset="0"/>
              </a:rPr>
              <a:t> vacuum </a:t>
            </a:r>
            <a:r>
              <a:rPr lang="sv-SE" altLang="sv-SE" sz="2400" dirty="0" err="1">
                <a:solidFill>
                  <a:schemeClr val="tx1"/>
                </a:solidFill>
                <a:latin typeface="Arial" panose="020B0604020202020204" pitchFamily="34" charset="0"/>
              </a:rPr>
              <a:t>vessel</a:t>
            </a:r>
            <a:endParaRPr lang="sv-SE" altLang="sv-SE" sz="2400" dirty="0">
              <a:solidFill>
                <a:schemeClr val="tx1"/>
              </a:solidFill>
              <a:latin typeface="Arial" panose="020B0604020202020204" pitchFamily="34" charset="0"/>
            </a:endParaRPr>
          </a:p>
          <a:p>
            <a:pPr marL="342900" indent="-342900" algn="l">
              <a:buFont typeface="Arial" panose="020B0604020202020204" pitchFamily="34" charset="0"/>
              <a:buChar char="•"/>
              <a:defRPr/>
            </a:pPr>
            <a:r>
              <a:rPr lang="sv-SE" altLang="sv-SE" sz="2400" dirty="0">
                <a:solidFill>
                  <a:schemeClr val="tx1"/>
                </a:solidFill>
                <a:latin typeface="Arial" panose="020B0604020202020204" pitchFamily="34" charset="0"/>
              </a:rPr>
              <a:t>Connections to 300 K </a:t>
            </a:r>
            <a:r>
              <a:rPr lang="sv-SE" altLang="sv-SE" sz="2400" dirty="0" err="1">
                <a:solidFill>
                  <a:schemeClr val="tx1"/>
                </a:solidFill>
                <a:latin typeface="Arial" panose="020B0604020202020204" pitchFamily="34" charset="0"/>
              </a:rPr>
              <a:t>done</a:t>
            </a:r>
            <a:r>
              <a:rPr lang="sv-SE" altLang="sv-SE" sz="2400" dirty="0">
                <a:solidFill>
                  <a:schemeClr val="tx1"/>
                </a:solidFill>
                <a:latin typeface="Arial" panose="020B0604020202020204" pitchFamily="34" charset="0"/>
              </a:rPr>
              <a:t> via </a:t>
            </a:r>
            <a:r>
              <a:rPr lang="sv-SE" altLang="sv-SE" sz="2400" dirty="0" err="1">
                <a:solidFill>
                  <a:schemeClr val="tx1"/>
                </a:solidFill>
                <a:latin typeface="Arial" panose="020B0604020202020204" pitchFamily="34" charset="0"/>
              </a:rPr>
              <a:t>flex</a:t>
            </a:r>
            <a:r>
              <a:rPr lang="sv-SE" altLang="sv-SE" sz="2400" dirty="0">
                <a:solidFill>
                  <a:schemeClr val="tx1"/>
                </a:solidFill>
                <a:latin typeface="Arial" panose="020B0604020202020204" pitchFamily="34" charset="0"/>
              </a:rPr>
              <a:t> </a:t>
            </a:r>
            <a:r>
              <a:rPr lang="sv-SE" altLang="sv-SE" sz="2400" dirty="0" err="1">
                <a:solidFill>
                  <a:schemeClr val="tx1"/>
                </a:solidFill>
                <a:latin typeface="Arial" panose="020B0604020202020204" pitchFamily="34" charset="0"/>
              </a:rPr>
              <a:t>lines</a:t>
            </a:r>
            <a:r>
              <a:rPr lang="sv-SE" altLang="sv-SE" sz="2400" dirty="0">
                <a:solidFill>
                  <a:schemeClr val="tx1"/>
                </a:solidFill>
                <a:latin typeface="Arial" panose="020B0604020202020204" pitchFamily="34" charset="0"/>
              </a:rPr>
              <a:t> and </a:t>
            </a:r>
            <a:r>
              <a:rPr lang="sv-SE" altLang="sv-SE" sz="2400" dirty="0" err="1">
                <a:solidFill>
                  <a:schemeClr val="tx1"/>
                </a:solidFill>
                <a:latin typeface="Arial" panose="020B0604020202020204" pitchFamily="34" charset="0"/>
              </a:rPr>
              <a:t>bellows</a:t>
            </a:r>
            <a:endParaRPr lang="sv-SE" altLang="sv-SE" sz="2400" dirty="0">
              <a:solidFill>
                <a:schemeClr val="tx1"/>
              </a:solidFill>
              <a:latin typeface="Arial" panose="020B0604020202020204" pitchFamily="34" charset="0"/>
            </a:endParaRPr>
          </a:p>
          <a:p>
            <a:pPr marL="342900" indent="-342900" algn="l">
              <a:buFont typeface="Arial" panose="020B0604020202020204" pitchFamily="34" charset="0"/>
              <a:buChar char="•"/>
              <a:defRPr/>
            </a:pPr>
            <a:r>
              <a:rPr lang="sv-SE" altLang="sv-SE" sz="2400" dirty="0">
                <a:solidFill>
                  <a:schemeClr val="tx1"/>
                </a:solidFill>
                <a:latin typeface="Arial" panose="020B0604020202020204" pitchFamily="34" charset="0"/>
              </a:rPr>
              <a:t>Same approach taken in ESS </a:t>
            </a:r>
            <a:r>
              <a:rPr lang="sv-SE" altLang="sv-SE" sz="2400" dirty="0" err="1">
                <a:solidFill>
                  <a:schemeClr val="tx1"/>
                </a:solidFill>
                <a:latin typeface="Arial" panose="020B0604020202020204" pitchFamily="34" charset="0"/>
              </a:rPr>
              <a:t>elliptical</a:t>
            </a:r>
            <a:r>
              <a:rPr lang="sv-SE" altLang="sv-SE" sz="2400" dirty="0">
                <a:solidFill>
                  <a:schemeClr val="tx1"/>
                </a:solidFill>
                <a:latin typeface="Arial" panose="020B0604020202020204" pitchFamily="34" charset="0"/>
              </a:rPr>
              <a:t> </a:t>
            </a:r>
            <a:r>
              <a:rPr lang="sv-SE" altLang="sv-SE" sz="2400" dirty="0" err="1">
                <a:solidFill>
                  <a:schemeClr val="tx1"/>
                </a:solidFill>
                <a:latin typeface="Arial" panose="020B0604020202020204" pitchFamily="34" charset="0"/>
              </a:rPr>
              <a:t>cavity</a:t>
            </a:r>
            <a:r>
              <a:rPr lang="sv-SE" altLang="sv-SE" sz="2400" dirty="0">
                <a:solidFill>
                  <a:schemeClr val="tx1"/>
                </a:solidFill>
                <a:latin typeface="Arial" panose="020B0604020202020204" pitchFamily="34" charset="0"/>
              </a:rPr>
              <a:t> </a:t>
            </a:r>
            <a:r>
              <a:rPr lang="sv-SE" altLang="sv-SE" sz="2400" dirty="0" err="1">
                <a:solidFill>
                  <a:schemeClr val="tx1"/>
                </a:solidFill>
                <a:latin typeface="Arial" panose="020B0604020202020204" pitchFamily="34" charset="0"/>
              </a:rPr>
              <a:t>cryomodules</a:t>
            </a:r>
            <a:endParaRPr lang="sv-SE" altLang="sv-SE" sz="2400" dirty="0">
              <a:solidFill>
                <a:schemeClr val="tx1"/>
              </a:solidFill>
              <a:latin typeface="Arial" panose="020B0604020202020204" pitchFamily="34" charset="0"/>
            </a:endParaRPr>
          </a:p>
          <a:p>
            <a:pPr>
              <a:defRPr/>
            </a:pPr>
            <a:endParaRPr lang="sv-SE" altLang="sv-SE" dirty="0">
              <a:latin typeface="Arial" panose="020B0604020202020204" pitchFamily="34" charset="0"/>
            </a:endParaRPr>
          </a:p>
        </p:txBody>
      </p:sp>
      <p:pic>
        <p:nvPicPr>
          <p:cNvPr id="50182" name="Picture 1702">
            <a:extLst>
              <a:ext uri="{FF2B5EF4-FFF2-40B4-BE49-F238E27FC236}">
                <a16:creationId xmlns:a16="http://schemas.microsoft.com/office/drawing/2014/main" id="{ED8D5D26-7629-EF84-D64F-717AFFB900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rot="5400000">
            <a:off x="11112" y="1849438"/>
            <a:ext cx="4422775" cy="3987800"/>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DC7FBDEC-3FE4-8C85-DBE3-5A50ACC5D460}"/>
              </a:ext>
            </a:extLst>
          </p:cNvPr>
          <p:cNvSpPr>
            <a:spLocks noGrp="1" noChangeArrowheads="1"/>
          </p:cNvSpPr>
          <p:nvPr>
            <p:ph type="title"/>
          </p:nvPr>
        </p:nvSpPr>
        <p:spPr>
          <a:xfrm>
            <a:off x="12700" y="228600"/>
            <a:ext cx="8991600" cy="911225"/>
          </a:xfrm>
        </p:spPr>
        <p:txBody>
          <a:bodyPr/>
          <a:lstStyle/>
          <a:p>
            <a:r>
              <a:rPr lang="sv-SE" altLang="sv-SE">
                <a:solidFill>
                  <a:schemeClr val="bg1"/>
                </a:solidFill>
                <a:latin typeface="Arial" panose="020B0604020202020204" pitchFamily="34" charset="0"/>
                <a:ea typeface="ＭＳ Ｐゴシック" panose="020B0600070205080204" pitchFamily="34" charset="-128"/>
              </a:rPr>
              <a:t>Structural Support Example #3</a:t>
            </a:r>
            <a:br>
              <a:rPr lang="sv-SE" altLang="sv-SE">
                <a:solidFill>
                  <a:schemeClr val="bg1"/>
                </a:solidFill>
                <a:latin typeface="Arial" panose="020B0604020202020204" pitchFamily="34" charset="0"/>
                <a:ea typeface="ＭＳ Ｐゴシック" panose="020B0600070205080204" pitchFamily="34" charset="-128"/>
              </a:rPr>
            </a:br>
            <a:r>
              <a:rPr lang="sv-SE" altLang="sv-SE">
                <a:solidFill>
                  <a:schemeClr val="bg1"/>
                </a:solidFill>
                <a:latin typeface="Arial" panose="020B0604020202020204" pitchFamily="34" charset="0"/>
                <a:ea typeface="ＭＳ Ｐゴシック" panose="020B0600070205080204" pitchFamily="34" charset="-128"/>
              </a:rPr>
              <a:t>Simple Top Load Cryostat</a:t>
            </a:r>
          </a:p>
        </p:txBody>
      </p:sp>
      <p:sp>
        <p:nvSpPr>
          <p:cNvPr id="4" name="Date Placeholder 3">
            <a:extLst>
              <a:ext uri="{FF2B5EF4-FFF2-40B4-BE49-F238E27FC236}">
                <a16:creationId xmlns:a16="http://schemas.microsoft.com/office/drawing/2014/main" id="{FB07FC68-AC13-BB48-96B2-08147C0B7D19}"/>
              </a:ext>
            </a:extLst>
          </p:cNvPr>
          <p:cNvSpPr>
            <a:spLocks noGrp="1"/>
          </p:cNvSpPr>
          <p:nvPr>
            <p:ph type="dt" sz="quarter" idx="10"/>
          </p:nvPr>
        </p:nvSpPr>
        <p:spPr/>
        <p:txBody>
          <a:bodyPr/>
          <a:lstStyle/>
          <a:p>
            <a:pPr>
              <a:defRPr/>
            </a:pPr>
            <a:r>
              <a:rPr lang="sv-SE"/>
              <a:t>Winter 2025</a:t>
            </a:r>
            <a:endParaRPr lang="sv-SE" dirty="0"/>
          </a:p>
        </p:txBody>
      </p:sp>
      <p:sp>
        <p:nvSpPr>
          <p:cNvPr id="5" name="Footer Placeholder 4">
            <a:extLst>
              <a:ext uri="{FF2B5EF4-FFF2-40B4-BE49-F238E27FC236}">
                <a16:creationId xmlns:a16="http://schemas.microsoft.com/office/drawing/2014/main" id="{8229C57A-58D8-E345-882D-6B4328E0E6AE}"/>
              </a:ext>
            </a:extLst>
          </p:cNvPr>
          <p:cNvSpPr>
            <a:spLocks noGrp="1"/>
          </p:cNvSpPr>
          <p:nvPr>
            <p:ph type="ftr" sz="quarter" idx="11"/>
          </p:nvPr>
        </p:nvSpPr>
        <p:spPr/>
        <p:txBody>
          <a:bodyPr/>
          <a:lstStyle/>
          <a:p>
            <a:pPr>
              <a:defRPr/>
            </a:pPr>
            <a:r>
              <a:rPr lang="sv-SE"/>
              <a:t>Lecture 7| Thermal Insulation &amp; Cryostat Basics- J. G. Weisend II</a:t>
            </a:r>
            <a:endParaRPr lang="sv-SE" dirty="0"/>
          </a:p>
        </p:txBody>
      </p:sp>
      <p:sp>
        <p:nvSpPr>
          <p:cNvPr id="51204" name="Slide Number Placeholder 5">
            <a:extLst>
              <a:ext uri="{FF2B5EF4-FFF2-40B4-BE49-F238E27FC236}">
                <a16:creationId xmlns:a16="http://schemas.microsoft.com/office/drawing/2014/main" id="{41847A66-A10A-32CA-5308-A3E41395DFF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38148A-B275-B343-B33B-A5BA81B5CD64}" type="slidenum">
              <a:rPr lang="sv-SE" altLang="sv-SE">
                <a:solidFill>
                  <a:srgbClr val="898989"/>
                </a:solidFill>
                <a:latin typeface="Calibri" panose="020F0502020204030204" pitchFamily="34" charset="0"/>
              </a:rPr>
              <a:pPr/>
              <a:t>37</a:t>
            </a:fld>
            <a:endParaRPr lang="sv-SE" altLang="sv-SE">
              <a:solidFill>
                <a:srgbClr val="898989"/>
              </a:solidFill>
              <a:latin typeface="Calibri" panose="020F0502020204030204" pitchFamily="34" charset="0"/>
            </a:endParaRPr>
          </a:p>
        </p:txBody>
      </p:sp>
      <p:sp>
        <p:nvSpPr>
          <p:cNvPr id="7" name="Content Placeholder 3">
            <a:extLst>
              <a:ext uri="{FF2B5EF4-FFF2-40B4-BE49-F238E27FC236}">
                <a16:creationId xmlns:a16="http://schemas.microsoft.com/office/drawing/2014/main" id="{48693E51-CDC7-0C41-951C-6B9026AC2FE0}"/>
              </a:ext>
            </a:extLst>
          </p:cNvPr>
          <p:cNvSpPr txBox="1">
            <a:spLocks/>
          </p:cNvSpPr>
          <p:nvPr/>
        </p:nvSpPr>
        <p:spPr>
          <a:xfrm>
            <a:off x="4559300" y="2054225"/>
            <a:ext cx="4422775" cy="3576638"/>
          </a:xfrm>
          <a:prstGeom prst="rect">
            <a:avLst/>
          </a:prstGeom>
        </p:spPr>
        <p:txBody>
          <a:bodyPr lIns="0" tIns="0" rIns="0" bIns="0" anchor="ctr"/>
          <a:lstStyle>
            <a:defPPr>
              <a:defRPr lang="en-US"/>
            </a:defPPr>
            <a:lvl1pPr algn="r" rtl="0" eaLnBrk="0" fontAlgn="base" hangingPunct="0">
              <a:lnSpc>
                <a:spcPct val="90000"/>
              </a:lnSpc>
              <a:spcBef>
                <a:spcPct val="0"/>
              </a:spcBef>
              <a:spcAft>
                <a:spcPct val="0"/>
              </a:spcAft>
              <a:defRPr lang="en-US" sz="1000" kern="1200">
                <a:solidFill>
                  <a:prstClr val="black">
                    <a:tint val="75000"/>
                  </a:prstClr>
                </a:solidFill>
                <a:latin typeface="Calibri"/>
                <a:ea typeface="+mn-ea"/>
                <a:cs typeface="Arial"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342900" indent="-342900" algn="l">
              <a:buFont typeface="Arial" panose="020B0604020202020204" pitchFamily="34" charset="0"/>
              <a:buChar char="•"/>
              <a:defRPr/>
            </a:pPr>
            <a:r>
              <a:rPr lang="sv-SE" altLang="sv-SE" sz="2000" dirty="0" err="1">
                <a:solidFill>
                  <a:schemeClr val="tx1"/>
                </a:solidFill>
                <a:latin typeface="Arial" panose="020B0604020202020204" pitchFamily="34" charset="0"/>
              </a:rPr>
              <a:t>Very</a:t>
            </a:r>
            <a:r>
              <a:rPr lang="sv-SE" altLang="sv-SE" sz="2000" dirty="0">
                <a:solidFill>
                  <a:schemeClr val="tx1"/>
                </a:solidFill>
                <a:latin typeface="Arial" panose="020B0604020202020204" pitchFamily="34" charset="0"/>
              </a:rPr>
              <a:t> common for test  </a:t>
            </a:r>
            <a:r>
              <a:rPr lang="sv-SE" altLang="sv-SE" sz="2000" dirty="0" err="1">
                <a:solidFill>
                  <a:schemeClr val="tx1"/>
                </a:solidFill>
                <a:latin typeface="Arial" panose="020B0604020202020204" pitchFamily="34" charset="0"/>
              </a:rPr>
              <a:t>cryostats</a:t>
            </a:r>
            <a:endParaRPr lang="sv-SE" altLang="sv-SE" sz="2000" dirty="0">
              <a:solidFill>
                <a:schemeClr val="tx1"/>
              </a:solidFill>
              <a:latin typeface="Arial" panose="020B0604020202020204" pitchFamily="34" charset="0"/>
            </a:endParaRPr>
          </a:p>
          <a:p>
            <a:pPr marL="342900" indent="-342900" algn="l">
              <a:buFont typeface="Arial" panose="020B0604020202020204" pitchFamily="34" charset="0"/>
              <a:buChar char="•"/>
              <a:defRPr/>
            </a:pPr>
            <a:r>
              <a:rPr lang="sv-SE" altLang="sv-SE" sz="2000" dirty="0">
                <a:solidFill>
                  <a:schemeClr val="tx1"/>
                </a:solidFill>
                <a:latin typeface="Arial" panose="020B0604020202020204" pitchFamily="34" charset="0"/>
              </a:rPr>
              <a:t>Everything hangs from 300 K </a:t>
            </a:r>
            <a:r>
              <a:rPr lang="sv-SE" altLang="sv-SE" sz="2000" dirty="0" err="1">
                <a:solidFill>
                  <a:schemeClr val="tx1"/>
                </a:solidFill>
                <a:latin typeface="Arial" panose="020B0604020202020204" pitchFamily="34" charset="0"/>
              </a:rPr>
              <a:t>top</a:t>
            </a:r>
            <a:r>
              <a:rPr lang="sv-SE" altLang="sv-SE" sz="2000" dirty="0">
                <a:solidFill>
                  <a:schemeClr val="tx1"/>
                </a:solidFill>
                <a:latin typeface="Arial" panose="020B0604020202020204" pitchFamily="34" charset="0"/>
              </a:rPr>
              <a:t> </a:t>
            </a:r>
            <a:r>
              <a:rPr lang="sv-SE" altLang="sv-SE" sz="2000" dirty="0" err="1">
                <a:solidFill>
                  <a:schemeClr val="tx1"/>
                </a:solidFill>
                <a:latin typeface="Arial" panose="020B0604020202020204" pitchFamily="34" charset="0"/>
              </a:rPr>
              <a:t>flange</a:t>
            </a:r>
            <a:endParaRPr lang="sv-SE" altLang="sv-SE" sz="2000" dirty="0">
              <a:solidFill>
                <a:schemeClr val="tx1"/>
              </a:solidFill>
              <a:latin typeface="Arial" panose="020B0604020202020204" pitchFamily="34" charset="0"/>
            </a:endParaRPr>
          </a:p>
          <a:p>
            <a:pPr marL="342900" indent="-342900" algn="l">
              <a:buFont typeface="Arial" panose="020B0604020202020204" pitchFamily="34" charset="0"/>
              <a:buChar char="•"/>
              <a:defRPr/>
            </a:pPr>
            <a:r>
              <a:rPr lang="sv-SE" altLang="sv-SE" sz="2000" dirty="0">
                <a:solidFill>
                  <a:schemeClr val="tx1"/>
                </a:solidFill>
                <a:latin typeface="Arial" panose="020B0604020202020204" pitchFamily="34" charset="0"/>
              </a:rPr>
              <a:t>Connections </a:t>
            </a:r>
            <a:r>
              <a:rPr lang="sv-SE" altLang="sv-SE" sz="2000" dirty="0" err="1">
                <a:solidFill>
                  <a:schemeClr val="tx1"/>
                </a:solidFill>
                <a:latin typeface="Arial" panose="020B0604020202020204" pitchFamily="34" charset="0"/>
              </a:rPr>
              <a:t>made</a:t>
            </a:r>
            <a:r>
              <a:rPr lang="sv-SE" altLang="sv-SE" sz="2000" dirty="0">
                <a:solidFill>
                  <a:schemeClr val="tx1"/>
                </a:solidFill>
                <a:latin typeface="Arial" panose="020B0604020202020204" pitchFamily="34" charset="0"/>
              </a:rPr>
              <a:t> via </a:t>
            </a:r>
            <a:r>
              <a:rPr lang="sv-SE" altLang="sv-SE" sz="2000" dirty="0" err="1">
                <a:solidFill>
                  <a:schemeClr val="tx1"/>
                </a:solidFill>
                <a:latin typeface="Arial" panose="020B0604020202020204" pitchFamily="34" charset="0"/>
              </a:rPr>
              <a:t>low</a:t>
            </a:r>
            <a:r>
              <a:rPr lang="sv-SE" altLang="sv-SE" sz="2000" dirty="0">
                <a:solidFill>
                  <a:schemeClr val="tx1"/>
                </a:solidFill>
                <a:latin typeface="Arial" panose="020B0604020202020204" pitchFamily="34" charset="0"/>
              </a:rPr>
              <a:t> </a:t>
            </a:r>
            <a:r>
              <a:rPr lang="sv-SE" altLang="sv-SE" sz="2000" dirty="0" err="1">
                <a:solidFill>
                  <a:schemeClr val="tx1"/>
                </a:solidFill>
                <a:latin typeface="Arial" panose="020B0604020202020204" pitchFamily="34" charset="0"/>
              </a:rPr>
              <a:t>conductivity</a:t>
            </a:r>
            <a:r>
              <a:rPr lang="sv-SE" altLang="sv-SE" sz="2000" dirty="0">
                <a:solidFill>
                  <a:schemeClr val="tx1"/>
                </a:solidFill>
                <a:latin typeface="Arial" panose="020B0604020202020204" pitchFamily="34" charset="0"/>
              </a:rPr>
              <a:t> </a:t>
            </a:r>
            <a:r>
              <a:rPr lang="sv-SE" altLang="sv-SE" sz="2000" dirty="0" err="1">
                <a:solidFill>
                  <a:schemeClr val="tx1"/>
                </a:solidFill>
                <a:latin typeface="Arial" panose="020B0604020202020204" pitchFamily="34" charset="0"/>
              </a:rPr>
              <a:t>piping</a:t>
            </a:r>
            <a:r>
              <a:rPr lang="sv-SE" altLang="sv-SE" sz="2000" dirty="0">
                <a:solidFill>
                  <a:schemeClr val="tx1"/>
                </a:solidFill>
                <a:latin typeface="Arial" panose="020B0604020202020204" pitchFamily="34" charset="0"/>
              </a:rPr>
              <a:t> and supports</a:t>
            </a:r>
          </a:p>
          <a:p>
            <a:pPr marL="342900" indent="-342900" algn="l">
              <a:buFont typeface="Arial" panose="020B0604020202020204" pitchFamily="34" charset="0"/>
              <a:buChar char="•"/>
              <a:defRPr/>
            </a:pPr>
            <a:r>
              <a:rPr lang="sv-SE" altLang="sv-SE" sz="2000" dirty="0">
                <a:solidFill>
                  <a:schemeClr val="tx1"/>
                </a:solidFill>
                <a:latin typeface="Arial" panose="020B0604020202020204" pitchFamily="34" charset="0"/>
              </a:rPr>
              <a:t>Everything “</a:t>
            </a:r>
            <a:r>
              <a:rPr lang="sv-SE" altLang="sv-SE" sz="2000" dirty="0" err="1">
                <a:solidFill>
                  <a:schemeClr val="tx1"/>
                </a:solidFill>
                <a:latin typeface="Arial" panose="020B0604020202020204" pitchFamily="34" charset="0"/>
              </a:rPr>
              <a:t>contracts</a:t>
            </a:r>
            <a:r>
              <a:rPr lang="sv-SE" altLang="sv-SE" sz="2000" dirty="0">
                <a:solidFill>
                  <a:schemeClr val="tx1"/>
                </a:solidFill>
                <a:latin typeface="Arial" panose="020B0604020202020204" pitchFamily="34" charset="0"/>
              </a:rPr>
              <a:t> </a:t>
            </a:r>
            <a:r>
              <a:rPr lang="sv-SE" altLang="sv-SE" sz="2000" dirty="0" err="1">
                <a:solidFill>
                  <a:schemeClr val="tx1"/>
                </a:solidFill>
                <a:latin typeface="Arial" panose="020B0604020202020204" pitchFamily="34" charset="0"/>
              </a:rPr>
              <a:t>up</a:t>
            </a:r>
            <a:r>
              <a:rPr lang="sv-SE" altLang="sv-SE" sz="2000" dirty="0">
                <a:solidFill>
                  <a:schemeClr val="tx1"/>
                </a:solidFill>
                <a:latin typeface="Arial" panose="020B0604020202020204" pitchFamily="34" charset="0"/>
              </a:rPr>
              <a:t>”</a:t>
            </a:r>
          </a:p>
          <a:p>
            <a:pPr marL="342900" indent="-342900" algn="l">
              <a:buFont typeface="Arial" panose="020B0604020202020204" pitchFamily="34" charset="0"/>
              <a:buChar char="•"/>
              <a:defRPr/>
            </a:pPr>
            <a:r>
              <a:rPr lang="sv-SE" altLang="sv-SE" sz="2000" dirty="0" err="1">
                <a:solidFill>
                  <a:schemeClr val="tx1"/>
                </a:solidFill>
                <a:latin typeface="Arial" panose="020B0604020202020204" pitchFamily="34" charset="0"/>
              </a:rPr>
              <a:t>Allows</a:t>
            </a:r>
            <a:r>
              <a:rPr lang="sv-SE" altLang="sv-SE" sz="2000" dirty="0">
                <a:solidFill>
                  <a:schemeClr val="tx1"/>
                </a:solidFill>
                <a:latin typeface="Arial" panose="020B0604020202020204" pitchFamily="34" charset="0"/>
              </a:rPr>
              <a:t> </a:t>
            </a:r>
            <a:r>
              <a:rPr lang="sv-SE" altLang="sv-SE" sz="2000" dirty="0" err="1">
                <a:solidFill>
                  <a:schemeClr val="tx1"/>
                </a:solidFill>
                <a:latin typeface="Arial" panose="020B0604020202020204" pitchFamily="34" charset="0"/>
              </a:rPr>
              <a:t>easy</a:t>
            </a:r>
            <a:r>
              <a:rPr lang="sv-SE" altLang="sv-SE" sz="2000" dirty="0">
                <a:solidFill>
                  <a:schemeClr val="tx1"/>
                </a:solidFill>
                <a:latin typeface="Arial" panose="020B0604020202020204" pitchFamily="34" charset="0"/>
              </a:rPr>
              <a:t> </a:t>
            </a:r>
            <a:r>
              <a:rPr lang="sv-SE" altLang="sv-SE" sz="2000" dirty="0" err="1">
                <a:solidFill>
                  <a:schemeClr val="tx1"/>
                </a:solidFill>
                <a:latin typeface="Arial" panose="020B0604020202020204" pitchFamily="34" charset="0"/>
              </a:rPr>
              <a:t>removal</a:t>
            </a:r>
            <a:r>
              <a:rPr lang="sv-SE" altLang="sv-SE" sz="2000" dirty="0">
                <a:solidFill>
                  <a:schemeClr val="tx1"/>
                </a:solidFill>
                <a:latin typeface="Arial" panose="020B0604020202020204" pitchFamily="34" charset="0"/>
              </a:rPr>
              <a:t> and </a:t>
            </a:r>
            <a:r>
              <a:rPr lang="sv-SE" altLang="sv-SE" sz="2000" dirty="0" err="1">
                <a:solidFill>
                  <a:schemeClr val="tx1"/>
                </a:solidFill>
                <a:latin typeface="Arial" panose="020B0604020202020204" pitchFamily="34" charset="0"/>
              </a:rPr>
              <a:t>change</a:t>
            </a:r>
            <a:r>
              <a:rPr lang="sv-SE" altLang="sv-SE" sz="2000" dirty="0">
                <a:solidFill>
                  <a:schemeClr val="tx1"/>
                </a:solidFill>
                <a:latin typeface="Arial" panose="020B0604020202020204" pitchFamily="34" charset="0"/>
              </a:rPr>
              <a:t> </a:t>
            </a:r>
            <a:r>
              <a:rPr lang="sv-SE" altLang="sv-SE" sz="2000" dirty="0" err="1">
                <a:solidFill>
                  <a:schemeClr val="tx1"/>
                </a:solidFill>
                <a:latin typeface="Arial" panose="020B0604020202020204" pitchFamily="34" charset="0"/>
              </a:rPr>
              <a:t>of</a:t>
            </a:r>
            <a:r>
              <a:rPr lang="sv-SE" altLang="sv-SE" sz="2000" dirty="0">
                <a:solidFill>
                  <a:schemeClr val="tx1"/>
                </a:solidFill>
                <a:latin typeface="Arial" panose="020B0604020202020204" pitchFamily="34" charset="0"/>
              </a:rPr>
              <a:t> </a:t>
            </a:r>
            <a:r>
              <a:rPr lang="sv-SE" altLang="sv-SE" sz="2000" dirty="0" err="1">
                <a:solidFill>
                  <a:schemeClr val="tx1"/>
                </a:solidFill>
                <a:latin typeface="Arial" panose="020B0604020202020204" pitchFamily="34" charset="0"/>
              </a:rPr>
              <a:t>cryostat</a:t>
            </a:r>
            <a:r>
              <a:rPr lang="sv-SE" altLang="sv-SE" sz="2000" dirty="0">
                <a:solidFill>
                  <a:schemeClr val="tx1"/>
                </a:solidFill>
                <a:latin typeface="Arial" panose="020B0604020202020204" pitchFamily="34" charset="0"/>
              </a:rPr>
              <a:t> </a:t>
            </a:r>
            <a:r>
              <a:rPr lang="sv-SE" altLang="sv-SE" sz="2000" dirty="0" err="1">
                <a:solidFill>
                  <a:schemeClr val="tx1"/>
                </a:solidFill>
                <a:latin typeface="Arial" panose="020B0604020202020204" pitchFamily="34" charset="0"/>
              </a:rPr>
              <a:t>components</a:t>
            </a:r>
            <a:endParaRPr lang="sv-SE" altLang="sv-SE" sz="2000" dirty="0">
              <a:solidFill>
                <a:schemeClr val="tx1"/>
              </a:solidFill>
              <a:latin typeface="Arial" panose="020B0604020202020204" pitchFamily="34" charset="0"/>
            </a:endParaRPr>
          </a:p>
          <a:p>
            <a:pPr marL="342900" indent="-342900" algn="l">
              <a:buFont typeface="Arial" panose="020B0604020202020204" pitchFamily="34" charset="0"/>
              <a:buChar char="•"/>
              <a:defRPr/>
            </a:pPr>
            <a:r>
              <a:rPr lang="sv-SE" altLang="sv-SE" sz="2000" dirty="0" err="1">
                <a:solidFill>
                  <a:schemeClr val="tx1"/>
                </a:solidFill>
                <a:latin typeface="Arial" panose="020B0604020202020204" pitchFamily="34" charset="0"/>
              </a:rPr>
              <a:t>Useful</a:t>
            </a:r>
            <a:r>
              <a:rPr lang="sv-SE" altLang="sv-SE" sz="2000" dirty="0">
                <a:solidFill>
                  <a:schemeClr val="tx1"/>
                </a:solidFill>
                <a:latin typeface="Arial" panose="020B0604020202020204" pitchFamily="34" charset="0"/>
              </a:rPr>
              <a:t> </a:t>
            </a:r>
            <a:r>
              <a:rPr lang="sv-SE" altLang="sv-SE" sz="2000" dirty="0" err="1">
                <a:solidFill>
                  <a:schemeClr val="tx1"/>
                </a:solidFill>
                <a:latin typeface="Arial" panose="020B0604020202020204" pitchFamily="34" charset="0"/>
              </a:rPr>
              <a:t>when</a:t>
            </a:r>
            <a:r>
              <a:rPr lang="sv-SE" altLang="sv-SE" sz="2000" dirty="0">
                <a:solidFill>
                  <a:schemeClr val="tx1"/>
                </a:solidFill>
                <a:latin typeface="Arial" panose="020B0604020202020204" pitchFamily="34" charset="0"/>
              </a:rPr>
              <a:t> precise </a:t>
            </a:r>
            <a:r>
              <a:rPr lang="sv-SE" altLang="sv-SE" sz="2000" dirty="0" err="1">
                <a:solidFill>
                  <a:schemeClr val="tx1"/>
                </a:solidFill>
                <a:latin typeface="Arial" panose="020B0604020202020204" pitchFamily="34" charset="0"/>
              </a:rPr>
              <a:t>alignment</a:t>
            </a:r>
            <a:r>
              <a:rPr lang="sv-SE" altLang="sv-SE" sz="2000" dirty="0">
                <a:solidFill>
                  <a:schemeClr val="tx1"/>
                </a:solidFill>
                <a:latin typeface="Arial" panose="020B0604020202020204" pitchFamily="34" charset="0"/>
              </a:rPr>
              <a:t> not an </a:t>
            </a:r>
            <a:r>
              <a:rPr lang="sv-SE" altLang="sv-SE" sz="2000" dirty="0" err="1">
                <a:solidFill>
                  <a:schemeClr val="tx1"/>
                </a:solidFill>
                <a:latin typeface="Arial" panose="020B0604020202020204" pitchFamily="34" charset="0"/>
              </a:rPr>
              <a:t>issue</a:t>
            </a:r>
            <a:endParaRPr lang="sv-SE" altLang="sv-SE" sz="2000" dirty="0">
              <a:solidFill>
                <a:schemeClr val="tx1"/>
              </a:solidFill>
              <a:latin typeface="Arial" panose="020B0604020202020204" pitchFamily="34" charset="0"/>
            </a:endParaRPr>
          </a:p>
          <a:p>
            <a:pPr>
              <a:buFont typeface="Wingdings" pitchFamily="2" charset="2"/>
              <a:buNone/>
              <a:defRPr/>
            </a:pPr>
            <a:endParaRPr lang="sv-SE" altLang="sv-SE" sz="2000" dirty="0">
              <a:latin typeface="Arial" panose="020B0604020202020204" pitchFamily="34" charset="0"/>
            </a:endParaRPr>
          </a:p>
          <a:p>
            <a:pPr>
              <a:defRPr/>
            </a:pPr>
            <a:endParaRPr lang="sv-SE" altLang="sv-SE" dirty="0">
              <a:latin typeface="Arial" panose="020B0604020202020204" pitchFamily="34" charset="0"/>
            </a:endParaRPr>
          </a:p>
        </p:txBody>
      </p:sp>
      <p:pic>
        <p:nvPicPr>
          <p:cNvPr id="51206" name="Picture 6">
            <a:extLst>
              <a:ext uri="{FF2B5EF4-FFF2-40B4-BE49-F238E27FC236}">
                <a16:creationId xmlns:a16="http://schemas.microsoft.com/office/drawing/2014/main" id="{949B9079-BBE2-873E-0F2B-08A696BA90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9700" y="1447800"/>
            <a:ext cx="4422775" cy="487680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75040CE9-8695-3156-0AB1-894ED801BB85}"/>
              </a:ext>
            </a:extLst>
          </p:cNvPr>
          <p:cNvSpPr>
            <a:spLocks noGrp="1" noChangeArrowheads="1"/>
          </p:cNvSpPr>
          <p:nvPr>
            <p:ph type="title" idx="4294967295"/>
          </p:nvPr>
        </p:nvSpPr>
        <p:spPr>
          <a:xfrm>
            <a:off x="149225" y="134938"/>
            <a:ext cx="8229600" cy="1371600"/>
          </a:xfrm>
        </p:spPr>
        <p:txBody>
          <a:bodyPr/>
          <a:lstStyle/>
          <a:p>
            <a:r>
              <a:rPr lang="en-US" altLang="en-SE">
                <a:latin typeface="Tahoma" panose="020B0604030504040204" pitchFamily="34" charset="0"/>
              </a:rPr>
              <a:t>Tips for Successful Cryostat Design</a:t>
            </a:r>
          </a:p>
        </p:txBody>
      </p:sp>
      <p:sp>
        <p:nvSpPr>
          <p:cNvPr id="222211" name="Rectangle 3">
            <a:extLst>
              <a:ext uri="{FF2B5EF4-FFF2-40B4-BE49-F238E27FC236}">
                <a16:creationId xmlns:a16="http://schemas.microsoft.com/office/drawing/2014/main" id="{6346F173-ECAF-1452-E594-96AAF29D55B3}"/>
              </a:ext>
            </a:extLst>
          </p:cNvPr>
          <p:cNvSpPr>
            <a:spLocks noGrp="1" noChangeArrowheads="1"/>
          </p:cNvSpPr>
          <p:nvPr>
            <p:ph type="body" idx="4294967295"/>
          </p:nvPr>
        </p:nvSpPr>
        <p:spPr>
          <a:xfrm>
            <a:off x="381000" y="1524000"/>
            <a:ext cx="8650288" cy="4114800"/>
          </a:xfrm>
        </p:spPr>
        <p:txBody>
          <a:bodyPr/>
          <a:lstStyle/>
          <a:p>
            <a:pPr marL="342900" lvl="2" indent="-342900">
              <a:lnSpc>
                <a:spcPct val="80000"/>
              </a:lnSpc>
              <a:spcAft>
                <a:spcPts val="1200"/>
              </a:spcAft>
              <a:buFont typeface="Calibri" panose="020F0502020204030204" pitchFamily="34" charset="0"/>
              <a:buAutoNum type="arabicPeriod"/>
            </a:pPr>
            <a:r>
              <a:rPr lang="en-US" altLang="en-SE" sz="1800">
                <a:solidFill>
                  <a:srgbClr val="000000"/>
                </a:solidFill>
                <a:latin typeface="Tahoma" panose="020B0604030504040204" pitchFamily="34" charset="0"/>
              </a:rPr>
              <a:t>Define and prioritize requirements first. Optimize the cryostat design based on these priorities.</a:t>
            </a:r>
          </a:p>
          <a:p>
            <a:pPr marL="342900" lvl="2" indent="-342900">
              <a:lnSpc>
                <a:spcPct val="80000"/>
              </a:lnSpc>
              <a:spcAft>
                <a:spcPts val="1200"/>
              </a:spcAft>
              <a:buFont typeface="Calibri" panose="020F0502020204030204" pitchFamily="34" charset="0"/>
              <a:buAutoNum type="arabicPeriod"/>
            </a:pPr>
            <a:r>
              <a:rPr lang="en-US" altLang="en-SE" sz="1800">
                <a:solidFill>
                  <a:srgbClr val="000000"/>
                </a:solidFill>
                <a:latin typeface="Tahoma" panose="020B0604030504040204" pitchFamily="34" charset="0"/>
              </a:rPr>
              <a:t>Design in safety features from the start of the project.</a:t>
            </a:r>
          </a:p>
          <a:p>
            <a:pPr marL="342900" lvl="2" indent="-342900">
              <a:lnSpc>
                <a:spcPct val="80000"/>
              </a:lnSpc>
              <a:spcAft>
                <a:spcPts val="1200"/>
              </a:spcAft>
              <a:buFont typeface="Calibri" panose="020F0502020204030204" pitchFamily="34" charset="0"/>
              <a:buAutoNum type="arabicPeriod"/>
            </a:pPr>
            <a:r>
              <a:rPr lang="en-US" altLang="en-SE" sz="1800">
                <a:solidFill>
                  <a:srgbClr val="000000"/>
                </a:solidFill>
                <a:latin typeface="Tahoma" panose="020B0604030504040204" pitchFamily="34" charset="0"/>
              </a:rPr>
              <a:t>Only use materials shown to be appropriate for cryogenic temperatures.</a:t>
            </a:r>
          </a:p>
          <a:p>
            <a:pPr marL="342900" lvl="2" indent="-342900">
              <a:lnSpc>
                <a:spcPct val="80000"/>
              </a:lnSpc>
              <a:spcAft>
                <a:spcPts val="1200"/>
              </a:spcAft>
              <a:buFont typeface="Calibri" panose="020F0502020204030204" pitchFamily="34" charset="0"/>
              <a:buAutoNum type="arabicPeriod"/>
            </a:pPr>
            <a:r>
              <a:rPr lang="en-US" altLang="en-SE" sz="1800">
                <a:solidFill>
                  <a:srgbClr val="000000"/>
                </a:solidFill>
                <a:latin typeface="Tahoma" panose="020B0604030504040204" pitchFamily="34" charset="0"/>
              </a:rPr>
              <a:t>Review literature &amp; learn from previous efforts. Take advantage of existing codes and standards if possible.</a:t>
            </a:r>
          </a:p>
          <a:p>
            <a:pPr marL="342900" lvl="2" indent="-342900">
              <a:lnSpc>
                <a:spcPct val="80000"/>
              </a:lnSpc>
              <a:spcAft>
                <a:spcPts val="1200"/>
              </a:spcAft>
              <a:buFont typeface="Calibri" panose="020F0502020204030204" pitchFamily="34" charset="0"/>
              <a:buAutoNum type="arabicPeriod"/>
            </a:pPr>
            <a:r>
              <a:rPr lang="en-US" altLang="en-SE" sz="1800">
                <a:solidFill>
                  <a:srgbClr val="000000"/>
                </a:solidFill>
                <a:latin typeface="Tahoma" panose="020B0604030504040204" pitchFamily="34" charset="0"/>
              </a:rPr>
              <a:t>Use tested commercial solutions whenever possible.</a:t>
            </a:r>
          </a:p>
          <a:p>
            <a:pPr marL="342900" lvl="2" indent="-342900">
              <a:lnSpc>
                <a:spcPct val="80000"/>
              </a:lnSpc>
              <a:spcAft>
                <a:spcPts val="1200"/>
              </a:spcAft>
              <a:buFont typeface="Calibri" panose="020F0502020204030204" pitchFamily="34" charset="0"/>
              <a:buAutoNum type="arabicPeriod"/>
            </a:pPr>
            <a:r>
              <a:rPr lang="en-US" altLang="en-SE" sz="1800">
                <a:solidFill>
                  <a:srgbClr val="000000"/>
                </a:solidFill>
                <a:latin typeface="Tahoma" panose="020B0604030504040204" pitchFamily="34" charset="0"/>
              </a:rPr>
              <a:t>Intercept heat at higher intermediate temperatures.</a:t>
            </a:r>
          </a:p>
          <a:p>
            <a:pPr marL="342900" lvl="2" indent="-342900">
              <a:lnSpc>
                <a:spcPct val="80000"/>
              </a:lnSpc>
              <a:spcAft>
                <a:spcPts val="1200"/>
              </a:spcAft>
              <a:buFont typeface="Calibri" panose="020F0502020204030204" pitchFamily="34" charset="0"/>
              <a:buAutoNum type="arabicPeriod"/>
            </a:pPr>
            <a:r>
              <a:rPr lang="en-US" altLang="en-SE" sz="1800">
                <a:solidFill>
                  <a:srgbClr val="000000"/>
                </a:solidFill>
                <a:latin typeface="Tahoma" panose="020B0604030504040204" pitchFamily="34" charset="0"/>
              </a:rPr>
              <a:t>Allow for the effect of thermal contraction on cryostat alignment and design. Do not over constrain the movement of cryostat components as they cool.</a:t>
            </a:r>
          </a:p>
          <a:p>
            <a:pPr marL="342900" lvl="2" indent="-342900">
              <a:lnSpc>
                <a:spcPct val="80000"/>
              </a:lnSpc>
              <a:spcAft>
                <a:spcPts val="1200"/>
              </a:spcAft>
              <a:buFont typeface="Calibri" panose="020F0502020204030204" pitchFamily="34" charset="0"/>
              <a:buAutoNum type="arabicPeriod"/>
            </a:pPr>
            <a:r>
              <a:rPr lang="en-US" altLang="en-SE" sz="1800">
                <a:solidFill>
                  <a:srgbClr val="000000"/>
                </a:solidFill>
                <a:latin typeface="Tahoma" panose="020B0604030504040204" pitchFamily="34" charset="0"/>
              </a:rPr>
              <a:t>Avoid feed throughs &amp; demountable seals at cryogenic temperatures.</a:t>
            </a:r>
          </a:p>
          <a:p>
            <a:pPr marL="342900" lvl="2" indent="-342900">
              <a:lnSpc>
                <a:spcPct val="80000"/>
              </a:lnSpc>
              <a:spcAft>
                <a:spcPts val="1200"/>
              </a:spcAft>
              <a:buFont typeface="Calibri" panose="020F0502020204030204" pitchFamily="34" charset="0"/>
              <a:buAutoNum type="arabicPeriod"/>
            </a:pPr>
            <a:r>
              <a:rPr lang="en-US" altLang="en-SE" sz="1800">
                <a:solidFill>
                  <a:srgbClr val="000000"/>
                </a:solidFill>
                <a:latin typeface="Tahoma" panose="020B0604030504040204" pitchFamily="34" charset="0"/>
              </a:rPr>
              <a:t>Be sure to properly heat sink temperature sensor wires to ensure reduced heat leak and an accurate reading.</a:t>
            </a:r>
          </a:p>
        </p:txBody>
      </p:sp>
      <p:sp>
        <p:nvSpPr>
          <p:cNvPr id="7" name="Slide Number Placeholder 6">
            <a:extLst>
              <a:ext uri="{FF2B5EF4-FFF2-40B4-BE49-F238E27FC236}">
                <a16:creationId xmlns:a16="http://schemas.microsoft.com/office/drawing/2014/main" id="{8C43AB9D-3CA5-0120-17E6-8CF81B44A81B}"/>
              </a:ext>
            </a:extLst>
          </p:cNvPr>
          <p:cNvSpPr>
            <a:spLocks noGrp="1"/>
          </p:cNvSpPr>
          <p:nvPr>
            <p:ph type="sldNum" sz="quarter" idx="12"/>
          </p:nvPr>
        </p:nvSpPr>
        <p:spPr/>
        <p:txBody>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BE4C466-4CEB-4248-A5A0-5DD86FA51289}" type="slidenum">
              <a:rPr lang="sv-SE" altLang="en-SE">
                <a:solidFill>
                  <a:srgbClr val="0094CA"/>
                </a:solidFill>
                <a:latin typeface="Calibri" panose="020F0502020204030204" pitchFamily="34" charset="0"/>
              </a:rPr>
              <a:pPr eaLnBrk="1" hangingPunct="1"/>
              <a:t>38</a:t>
            </a:fld>
            <a:endParaRPr lang="sv-SE" altLang="en-SE">
              <a:solidFill>
                <a:srgbClr val="0094CA"/>
              </a:solidFill>
              <a:latin typeface="Calibri" panose="020F0502020204030204" pitchFamily="34" charset="0"/>
            </a:endParaRPr>
          </a:p>
        </p:txBody>
      </p:sp>
      <p:sp>
        <p:nvSpPr>
          <p:cNvPr id="2" name="Date Placeholder 1">
            <a:extLst>
              <a:ext uri="{FF2B5EF4-FFF2-40B4-BE49-F238E27FC236}">
                <a16:creationId xmlns:a16="http://schemas.microsoft.com/office/drawing/2014/main" id="{7A966391-81B8-D1F3-A1B0-F317C8FE3B84}"/>
              </a:ext>
            </a:extLst>
          </p:cNvPr>
          <p:cNvSpPr>
            <a:spLocks noGrp="1"/>
          </p:cNvSpPr>
          <p:nvPr>
            <p:ph type="dt" sz="half" idx="10"/>
          </p:nvPr>
        </p:nvSpPr>
        <p:spPr/>
        <p:txBody>
          <a:bodyPr/>
          <a:lstStyle/>
          <a:p>
            <a:pPr>
              <a:defRPr/>
            </a:pPr>
            <a:r>
              <a:rPr lang="sv-SE"/>
              <a:t>Winter 2025</a:t>
            </a:r>
          </a:p>
        </p:txBody>
      </p:sp>
      <p:sp>
        <p:nvSpPr>
          <p:cNvPr id="3" name="Footer Placeholder 2">
            <a:extLst>
              <a:ext uri="{FF2B5EF4-FFF2-40B4-BE49-F238E27FC236}">
                <a16:creationId xmlns:a16="http://schemas.microsoft.com/office/drawing/2014/main" id="{68CBCFB0-EC69-8864-3469-9FD795E72E77}"/>
              </a:ext>
            </a:extLst>
          </p:cNvPr>
          <p:cNvSpPr>
            <a:spLocks noGrp="1"/>
          </p:cNvSpPr>
          <p:nvPr>
            <p:ph type="ftr" sz="quarter" idx="11"/>
          </p:nvPr>
        </p:nvSpPr>
        <p:spPr/>
        <p:txBody>
          <a:bodyPr/>
          <a:lstStyle/>
          <a:p>
            <a:pPr>
              <a:defRPr/>
            </a:pPr>
            <a:r>
              <a:rPr lang="sv-SE"/>
              <a:t>Lecture 7| Thermal Insulation &amp; Cryostat Basics- J. G. Weisend 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 calcmode="lin" valueType="num">
                                      <p:cBhvr additive="base">
                                        <p:cTn id="7" dur="1000" fill="hold"/>
                                        <p:tgtEl>
                                          <p:spTgt spid="2222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22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2211">
                                            <p:txEl>
                                              <p:pRg st="1" end="1"/>
                                            </p:txEl>
                                          </p:spTgt>
                                        </p:tgtEl>
                                        <p:attrNameLst>
                                          <p:attrName>style.visibility</p:attrName>
                                        </p:attrNameLst>
                                      </p:cBhvr>
                                      <p:to>
                                        <p:strVal val="visible"/>
                                      </p:to>
                                    </p:set>
                                    <p:anim calcmode="lin" valueType="num">
                                      <p:cBhvr additive="base">
                                        <p:cTn id="13" dur="1000" fill="hold"/>
                                        <p:tgtEl>
                                          <p:spTgt spid="22221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22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2211">
                                            <p:txEl>
                                              <p:pRg st="2" end="2"/>
                                            </p:txEl>
                                          </p:spTgt>
                                        </p:tgtEl>
                                        <p:attrNameLst>
                                          <p:attrName>style.visibility</p:attrName>
                                        </p:attrNameLst>
                                      </p:cBhvr>
                                      <p:to>
                                        <p:strVal val="visible"/>
                                      </p:to>
                                    </p:set>
                                    <p:anim calcmode="lin" valueType="num">
                                      <p:cBhvr additive="base">
                                        <p:cTn id="19" dur="1000" fill="hold"/>
                                        <p:tgtEl>
                                          <p:spTgt spid="222211">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22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2211">
                                            <p:txEl>
                                              <p:pRg st="3" end="3"/>
                                            </p:txEl>
                                          </p:spTgt>
                                        </p:tgtEl>
                                        <p:attrNameLst>
                                          <p:attrName>style.visibility</p:attrName>
                                        </p:attrNameLst>
                                      </p:cBhvr>
                                      <p:to>
                                        <p:strVal val="visible"/>
                                      </p:to>
                                    </p:set>
                                    <p:anim calcmode="lin" valueType="num">
                                      <p:cBhvr additive="base">
                                        <p:cTn id="25" dur="1000" fill="hold"/>
                                        <p:tgtEl>
                                          <p:spTgt spid="222211">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222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2211">
                                            <p:txEl>
                                              <p:pRg st="4" end="4"/>
                                            </p:txEl>
                                          </p:spTgt>
                                        </p:tgtEl>
                                        <p:attrNameLst>
                                          <p:attrName>style.visibility</p:attrName>
                                        </p:attrNameLst>
                                      </p:cBhvr>
                                      <p:to>
                                        <p:strVal val="visible"/>
                                      </p:to>
                                    </p:set>
                                    <p:anim calcmode="lin" valueType="num">
                                      <p:cBhvr additive="base">
                                        <p:cTn id="31" dur="1000" fill="hold"/>
                                        <p:tgtEl>
                                          <p:spTgt spid="222211">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222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22211">
                                            <p:txEl>
                                              <p:pRg st="5" end="5"/>
                                            </p:txEl>
                                          </p:spTgt>
                                        </p:tgtEl>
                                        <p:attrNameLst>
                                          <p:attrName>style.visibility</p:attrName>
                                        </p:attrNameLst>
                                      </p:cBhvr>
                                      <p:to>
                                        <p:strVal val="visible"/>
                                      </p:to>
                                    </p:set>
                                    <p:anim calcmode="lin" valueType="num">
                                      <p:cBhvr additive="base">
                                        <p:cTn id="37" dur="1000" fill="hold"/>
                                        <p:tgtEl>
                                          <p:spTgt spid="222211">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222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22211">
                                            <p:txEl>
                                              <p:pRg st="6" end="6"/>
                                            </p:txEl>
                                          </p:spTgt>
                                        </p:tgtEl>
                                        <p:attrNameLst>
                                          <p:attrName>style.visibility</p:attrName>
                                        </p:attrNameLst>
                                      </p:cBhvr>
                                      <p:to>
                                        <p:strVal val="visible"/>
                                      </p:to>
                                    </p:set>
                                    <p:anim calcmode="lin" valueType="num">
                                      <p:cBhvr additive="base">
                                        <p:cTn id="43" dur="1000" fill="hold"/>
                                        <p:tgtEl>
                                          <p:spTgt spid="222211">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2222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22211">
                                            <p:txEl>
                                              <p:pRg st="7" end="7"/>
                                            </p:txEl>
                                          </p:spTgt>
                                        </p:tgtEl>
                                        <p:attrNameLst>
                                          <p:attrName>style.visibility</p:attrName>
                                        </p:attrNameLst>
                                      </p:cBhvr>
                                      <p:to>
                                        <p:strVal val="visible"/>
                                      </p:to>
                                    </p:set>
                                    <p:anim calcmode="lin" valueType="num">
                                      <p:cBhvr additive="base">
                                        <p:cTn id="49" dur="1000" fill="hold"/>
                                        <p:tgtEl>
                                          <p:spTgt spid="222211">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2222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22211">
                                            <p:txEl>
                                              <p:pRg st="8" end="8"/>
                                            </p:txEl>
                                          </p:spTgt>
                                        </p:tgtEl>
                                        <p:attrNameLst>
                                          <p:attrName>style.visibility</p:attrName>
                                        </p:attrNameLst>
                                      </p:cBhvr>
                                      <p:to>
                                        <p:strVal val="visible"/>
                                      </p:to>
                                    </p:set>
                                    <p:anim calcmode="lin" valueType="num">
                                      <p:cBhvr additive="base">
                                        <p:cTn id="55" dur="1000" fill="hold"/>
                                        <p:tgtEl>
                                          <p:spTgt spid="222211">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2222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B521B8A4-8650-1239-9CB7-A6FCC38ECAA7}"/>
              </a:ext>
            </a:extLst>
          </p:cNvPr>
          <p:cNvSpPr>
            <a:spLocks noGrp="1" noChangeArrowheads="1"/>
          </p:cNvSpPr>
          <p:nvPr>
            <p:ph type="title" idx="4294967295"/>
          </p:nvPr>
        </p:nvSpPr>
        <p:spPr>
          <a:xfrm>
            <a:off x="149225" y="134938"/>
            <a:ext cx="8229600" cy="1371600"/>
          </a:xfrm>
        </p:spPr>
        <p:txBody>
          <a:bodyPr/>
          <a:lstStyle/>
          <a:p>
            <a:r>
              <a:rPr lang="en-US" altLang="en-SE">
                <a:latin typeface="Tahoma" panose="020B0604030504040204" pitchFamily="34" charset="0"/>
              </a:rPr>
              <a:t>Tips for Successful Cryostat Design</a:t>
            </a:r>
          </a:p>
        </p:txBody>
      </p:sp>
      <p:sp>
        <p:nvSpPr>
          <p:cNvPr id="222211" name="Rectangle 3">
            <a:extLst>
              <a:ext uri="{FF2B5EF4-FFF2-40B4-BE49-F238E27FC236}">
                <a16:creationId xmlns:a16="http://schemas.microsoft.com/office/drawing/2014/main" id="{344624B7-4A11-A1DB-B168-E58E7601500B}"/>
              </a:ext>
            </a:extLst>
          </p:cNvPr>
          <p:cNvSpPr>
            <a:spLocks noGrp="1" noChangeArrowheads="1"/>
          </p:cNvSpPr>
          <p:nvPr>
            <p:ph type="body" idx="4294967295"/>
          </p:nvPr>
        </p:nvSpPr>
        <p:spPr>
          <a:xfrm>
            <a:off x="381000" y="1524000"/>
            <a:ext cx="8650288" cy="4114800"/>
          </a:xfrm>
          <a:extLst>
            <a:ext uri="{909E8E84-426E-40dd-AFC4-6F175D3DCCD1}"/>
            <a:ext uri="{91240B29-F687-4f45-9708-019B960494DF}"/>
          </a:extLst>
        </p:spPr>
        <p:txBody>
          <a:bodyPr rtlCol="0">
            <a:noAutofit/>
          </a:bodyPr>
          <a:lstStyle/>
          <a:p>
            <a:pPr marL="342900" lvl="2" indent="-342900" fontAlgn="auto">
              <a:lnSpc>
                <a:spcPct val="80000"/>
              </a:lnSpc>
              <a:spcAft>
                <a:spcPts val="1200"/>
              </a:spcAft>
              <a:buFont typeface="+mj-lt"/>
              <a:buAutoNum type="arabicPeriod" startAt="10"/>
              <a:defRPr/>
            </a:pPr>
            <a:r>
              <a:rPr lang="en-US" sz="1800" dirty="0">
                <a:solidFill>
                  <a:srgbClr val="000000"/>
                </a:solidFill>
                <a:latin typeface="Tahoma" charset="0"/>
              </a:rPr>
              <a:t>Install sensors such a pressure transducers and flow meters at room temperature when possible.</a:t>
            </a:r>
          </a:p>
          <a:p>
            <a:pPr marL="342900" lvl="2" indent="-342900" fontAlgn="auto">
              <a:lnSpc>
                <a:spcPct val="80000"/>
              </a:lnSpc>
              <a:spcAft>
                <a:spcPts val="1200"/>
              </a:spcAft>
              <a:buFont typeface="+mj-lt"/>
              <a:buAutoNum type="arabicPeriod" startAt="10"/>
              <a:defRPr/>
            </a:pPr>
            <a:r>
              <a:rPr lang="en-US" sz="1800" dirty="0">
                <a:solidFill>
                  <a:srgbClr val="000000"/>
                </a:solidFill>
                <a:latin typeface="Tahoma" charset="0"/>
              </a:rPr>
              <a:t>Analyze the design for possible </a:t>
            </a:r>
            <a:r>
              <a:rPr lang="en-US" sz="1800" dirty="0" err="1">
                <a:solidFill>
                  <a:srgbClr val="000000"/>
                </a:solidFill>
                <a:latin typeface="Tahoma" charset="0"/>
              </a:rPr>
              <a:t>thermoacoustic</a:t>
            </a:r>
            <a:r>
              <a:rPr lang="en-US" sz="1800" dirty="0">
                <a:solidFill>
                  <a:srgbClr val="000000"/>
                </a:solidFill>
                <a:latin typeface="Tahoma" charset="0"/>
              </a:rPr>
              <a:t> oscillations </a:t>
            </a:r>
          </a:p>
          <a:p>
            <a:pPr marL="342900" lvl="2" indent="-342900" fontAlgn="auto">
              <a:lnSpc>
                <a:spcPct val="80000"/>
              </a:lnSpc>
              <a:spcAft>
                <a:spcPts val="1200"/>
              </a:spcAft>
              <a:buFont typeface="+mj-lt"/>
              <a:buAutoNum type="arabicPeriod" startAt="10"/>
              <a:defRPr/>
            </a:pPr>
            <a:r>
              <a:rPr lang="en-US" sz="1800" dirty="0">
                <a:solidFill>
                  <a:srgbClr val="000000"/>
                </a:solidFill>
                <a:latin typeface="Tahoma" charset="0"/>
              </a:rPr>
              <a:t>Conduct design reviews. These should include experts not directly involved in the design under review. Ideally, there should be at least reviews at the preliminary or conceptual level and again once the detailed design is complete. Safety should be a part of these reviews or separate safety reviews should be held.</a:t>
            </a:r>
          </a:p>
          <a:p>
            <a:pPr marL="342900" lvl="2" indent="-342900" fontAlgn="auto">
              <a:lnSpc>
                <a:spcPct val="80000"/>
              </a:lnSpc>
              <a:spcAft>
                <a:spcPts val="1200"/>
              </a:spcAft>
              <a:buFont typeface="+mj-lt"/>
              <a:buAutoNum type="arabicPeriod" startAt="10"/>
              <a:defRPr/>
            </a:pPr>
            <a:r>
              <a:rPr lang="en-US" sz="1800" dirty="0">
                <a:solidFill>
                  <a:srgbClr val="000000"/>
                </a:solidFill>
                <a:latin typeface="Tahoma" charset="0"/>
              </a:rPr>
              <a:t>Conduct prototype tests when required. Leave enough time in the design process to benefit from the results of such tests.</a:t>
            </a:r>
          </a:p>
          <a:p>
            <a:pPr marL="342900" lvl="2" indent="-342900" fontAlgn="auto">
              <a:lnSpc>
                <a:spcPct val="80000"/>
              </a:lnSpc>
              <a:spcAft>
                <a:spcPts val="1200"/>
              </a:spcAft>
              <a:buFont typeface="+mj-lt"/>
              <a:buAutoNum type="arabicPeriod" startAt="10"/>
              <a:defRPr/>
            </a:pPr>
            <a:r>
              <a:rPr lang="en-US" sz="1800" dirty="0">
                <a:solidFill>
                  <a:srgbClr val="000000"/>
                </a:solidFill>
                <a:latin typeface="Tahoma" charset="0"/>
              </a:rPr>
              <a:t>In cases where a large number of cryostats are to be produced, carry out series testing of the production cryostats in addition to any prototype testing. Allow sufficient resources (time, facilities, funding) in the project plan to accomplish these tests.</a:t>
            </a:r>
          </a:p>
          <a:p>
            <a:pPr marL="0" lvl="2" fontAlgn="auto">
              <a:lnSpc>
                <a:spcPct val="80000"/>
              </a:lnSpc>
              <a:spcAft>
                <a:spcPts val="1200"/>
              </a:spcAft>
              <a:buFont typeface="Wingdings" charset="2"/>
              <a:buNone/>
              <a:defRPr/>
            </a:pPr>
            <a:endParaRPr lang="en-US" sz="1800" dirty="0">
              <a:solidFill>
                <a:srgbClr val="000000"/>
              </a:solidFill>
              <a:latin typeface="Tahoma" charset="0"/>
            </a:endParaRPr>
          </a:p>
        </p:txBody>
      </p:sp>
      <p:sp>
        <p:nvSpPr>
          <p:cNvPr id="7" name="Slide Number Placeholder 6">
            <a:extLst>
              <a:ext uri="{FF2B5EF4-FFF2-40B4-BE49-F238E27FC236}">
                <a16:creationId xmlns:a16="http://schemas.microsoft.com/office/drawing/2014/main" id="{2BADF9F1-CCFA-A115-B1BB-B031EEC74399}"/>
              </a:ext>
            </a:extLst>
          </p:cNvPr>
          <p:cNvSpPr>
            <a:spLocks noGrp="1"/>
          </p:cNvSpPr>
          <p:nvPr>
            <p:ph type="sldNum" sz="quarter" idx="12"/>
          </p:nvPr>
        </p:nvSpPr>
        <p:spPr/>
        <p:txBody>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695E1A1-5E79-3242-BF9E-7A6AB7F6DF78}" type="slidenum">
              <a:rPr lang="sv-SE" altLang="en-SE">
                <a:solidFill>
                  <a:srgbClr val="0094CA"/>
                </a:solidFill>
                <a:latin typeface="Calibri" panose="020F0502020204030204" pitchFamily="34" charset="0"/>
              </a:rPr>
              <a:pPr eaLnBrk="1" hangingPunct="1"/>
              <a:t>39</a:t>
            </a:fld>
            <a:endParaRPr lang="sv-SE" altLang="en-SE">
              <a:solidFill>
                <a:srgbClr val="0094CA"/>
              </a:solidFill>
              <a:latin typeface="Calibri" panose="020F0502020204030204" pitchFamily="34" charset="0"/>
            </a:endParaRPr>
          </a:p>
        </p:txBody>
      </p:sp>
      <p:sp>
        <p:nvSpPr>
          <p:cNvPr id="2" name="Date Placeholder 1">
            <a:extLst>
              <a:ext uri="{FF2B5EF4-FFF2-40B4-BE49-F238E27FC236}">
                <a16:creationId xmlns:a16="http://schemas.microsoft.com/office/drawing/2014/main" id="{C4B13808-F565-61D1-2559-4C7EE738F393}"/>
              </a:ext>
            </a:extLst>
          </p:cNvPr>
          <p:cNvSpPr>
            <a:spLocks noGrp="1"/>
          </p:cNvSpPr>
          <p:nvPr>
            <p:ph type="dt" sz="half" idx="10"/>
          </p:nvPr>
        </p:nvSpPr>
        <p:spPr/>
        <p:txBody>
          <a:bodyPr/>
          <a:lstStyle/>
          <a:p>
            <a:pPr>
              <a:defRPr/>
            </a:pPr>
            <a:r>
              <a:rPr lang="sv-SE"/>
              <a:t>Winter 2025</a:t>
            </a:r>
          </a:p>
        </p:txBody>
      </p:sp>
      <p:sp>
        <p:nvSpPr>
          <p:cNvPr id="3" name="Footer Placeholder 2">
            <a:extLst>
              <a:ext uri="{FF2B5EF4-FFF2-40B4-BE49-F238E27FC236}">
                <a16:creationId xmlns:a16="http://schemas.microsoft.com/office/drawing/2014/main" id="{381E94CE-B8C9-B192-A39B-80059AA2B2F4}"/>
              </a:ext>
            </a:extLst>
          </p:cNvPr>
          <p:cNvSpPr>
            <a:spLocks noGrp="1"/>
          </p:cNvSpPr>
          <p:nvPr>
            <p:ph type="ftr" sz="quarter" idx="11"/>
          </p:nvPr>
        </p:nvSpPr>
        <p:spPr/>
        <p:txBody>
          <a:bodyPr/>
          <a:lstStyle/>
          <a:p>
            <a:pPr>
              <a:defRPr/>
            </a:pPr>
            <a:r>
              <a:rPr lang="sv-SE"/>
              <a:t>Lecture 7| Thermal Insulation &amp; Cryostat Basics- J. G. Weisend 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 calcmode="lin" valueType="num">
                                      <p:cBhvr additive="base">
                                        <p:cTn id="7" dur="1000" fill="hold"/>
                                        <p:tgtEl>
                                          <p:spTgt spid="2222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22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2211">
                                            <p:txEl>
                                              <p:pRg st="1" end="1"/>
                                            </p:txEl>
                                          </p:spTgt>
                                        </p:tgtEl>
                                        <p:attrNameLst>
                                          <p:attrName>style.visibility</p:attrName>
                                        </p:attrNameLst>
                                      </p:cBhvr>
                                      <p:to>
                                        <p:strVal val="visible"/>
                                      </p:to>
                                    </p:set>
                                    <p:anim calcmode="lin" valueType="num">
                                      <p:cBhvr additive="base">
                                        <p:cTn id="13" dur="1000" fill="hold"/>
                                        <p:tgtEl>
                                          <p:spTgt spid="22221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22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2211">
                                            <p:txEl>
                                              <p:pRg st="2" end="2"/>
                                            </p:txEl>
                                          </p:spTgt>
                                        </p:tgtEl>
                                        <p:attrNameLst>
                                          <p:attrName>style.visibility</p:attrName>
                                        </p:attrNameLst>
                                      </p:cBhvr>
                                      <p:to>
                                        <p:strVal val="visible"/>
                                      </p:to>
                                    </p:set>
                                    <p:anim calcmode="lin" valueType="num">
                                      <p:cBhvr additive="base">
                                        <p:cTn id="19" dur="1000" fill="hold"/>
                                        <p:tgtEl>
                                          <p:spTgt spid="222211">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22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2211">
                                            <p:txEl>
                                              <p:pRg st="3" end="3"/>
                                            </p:txEl>
                                          </p:spTgt>
                                        </p:tgtEl>
                                        <p:attrNameLst>
                                          <p:attrName>style.visibility</p:attrName>
                                        </p:attrNameLst>
                                      </p:cBhvr>
                                      <p:to>
                                        <p:strVal val="visible"/>
                                      </p:to>
                                    </p:set>
                                    <p:anim calcmode="lin" valueType="num">
                                      <p:cBhvr additive="base">
                                        <p:cTn id="25" dur="1000" fill="hold"/>
                                        <p:tgtEl>
                                          <p:spTgt spid="222211">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222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2211">
                                            <p:txEl>
                                              <p:pRg st="4" end="4"/>
                                            </p:txEl>
                                          </p:spTgt>
                                        </p:tgtEl>
                                        <p:attrNameLst>
                                          <p:attrName>style.visibility</p:attrName>
                                        </p:attrNameLst>
                                      </p:cBhvr>
                                      <p:to>
                                        <p:strVal val="visible"/>
                                      </p:to>
                                    </p:set>
                                    <p:anim calcmode="lin" valueType="num">
                                      <p:cBhvr additive="base">
                                        <p:cTn id="31" dur="1000" fill="hold"/>
                                        <p:tgtEl>
                                          <p:spTgt spid="222211">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222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a:extLst>
              <a:ext uri="{FF2B5EF4-FFF2-40B4-BE49-F238E27FC236}">
                <a16:creationId xmlns:a16="http://schemas.microsoft.com/office/drawing/2014/main" id="{11B5863B-79DF-5193-22FA-C232D43FBDDB}"/>
              </a:ext>
            </a:extLst>
          </p:cNvPr>
          <p:cNvSpPr>
            <a:spLocks noGrp="1" noChangeArrowheads="1"/>
          </p:cNvSpPr>
          <p:nvPr>
            <p:ph type="title"/>
          </p:nvPr>
        </p:nvSpPr>
        <p:spPr>
          <a:xfrm>
            <a:off x="0" y="3810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Conduction Heat Transfer</a:t>
            </a:r>
          </a:p>
        </p:txBody>
      </p:sp>
      <p:sp>
        <p:nvSpPr>
          <p:cNvPr id="17410" name="Content Placeholder 1">
            <a:extLst>
              <a:ext uri="{FF2B5EF4-FFF2-40B4-BE49-F238E27FC236}">
                <a16:creationId xmlns:a16="http://schemas.microsoft.com/office/drawing/2014/main" id="{49E7D49F-5463-9B9F-2DDA-A4E2BDE3FAEF}"/>
              </a:ext>
            </a:extLst>
          </p:cNvPr>
          <p:cNvSpPr>
            <a:spLocks noGrp="1" noChangeArrowheads="1"/>
          </p:cNvSpPr>
          <p:nvPr>
            <p:ph idx="1"/>
          </p:nvPr>
        </p:nvSpPr>
        <p:spPr>
          <a:xfrm>
            <a:off x="0" y="1447800"/>
            <a:ext cx="8991600" cy="5027613"/>
          </a:xfrm>
        </p:spPr>
        <p:txBody>
          <a:bodyPr/>
          <a:lstStyle/>
          <a:p>
            <a:r>
              <a:rPr lang="en-US" altLang="sv-SE">
                <a:latin typeface="Arial" panose="020B0604020202020204" pitchFamily="34" charset="0"/>
                <a:ea typeface="ＭＳ Ｐゴシック" panose="020B0600070205080204" pitchFamily="34" charset="-128"/>
              </a:rPr>
              <a:t>Fundamental Equation – The Fourier Law in one dimension</a:t>
            </a:r>
          </a:p>
          <a:p>
            <a:endParaRPr lang="en-US" altLang="sv-SE">
              <a:latin typeface="Arial" panose="020B0604020202020204" pitchFamily="34" charset="0"/>
              <a:ea typeface="ＭＳ Ｐゴシック" panose="020B0600070205080204" pitchFamily="34" charset="-128"/>
            </a:endParaRPr>
          </a:p>
          <a:p>
            <a:endParaRPr lang="en-US" altLang="sv-SE">
              <a:latin typeface="Arial" panose="020B0604020202020204" pitchFamily="34" charset="0"/>
              <a:ea typeface="ＭＳ Ｐゴシック" panose="020B0600070205080204" pitchFamily="34" charset="-128"/>
            </a:endParaRPr>
          </a:p>
          <a:p>
            <a:r>
              <a:rPr lang="en-US" altLang="sv-SE">
                <a:latin typeface="Arial" panose="020B0604020202020204" pitchFamily="34" charset="0"/>
                <a:ea typeface="ＭＳ Ｐゴシック" panose="020B0600070205080204" pitchFamily="34" charset="-128"/>
              </a:rPr>
              <a:t>If we assume constant cross section we get:</a:t>
            </a:r>
          </a:p>
          <a:p>
            <a:pPr>
              <a:buFont typeface="Wingdings" pitchFamily="2" charset="2"/>
              <a:buNone/>
            </a:pPr>
            <a:endParaRPr lang="en-US" altLang="sv-SE">
              <a:latin typeface="Arial" panose="020B0604020202020204" pitchFamily="34" charset="0"/>
              <a:ea typeface="ＭＳ Ｐゴシック" panose="020B0600070205080204" pitchFamily="34" charset="-128"/>
            </a:endParaRPr>
          </a:p>
          <a:p>
            <a:r>
              <a:rPr lang="en-US" altLang="sv-SE">
                <a:latin typeface="Arial" panose="020B0604020202020204" pitchFamily="34" charset="0"/>
                <a:ea typeface="ＭＳ Ｐゴシック" panose="020B0600070205080204" pitchFamily="34" charset="-128"/>
              </a:rPr>
              <a:t>Reduce conduction heat leak by:</a:t>
            </a:r>
          </a:p>
          <a:p>
            <a:pPr lvl="1"/>
            <a:r>
              <a:rPr lang="en-US" altLang="sv-SE">
                <a:latin typeface="Arial" panose="020B0604020202020204" pitchFamily="34" charset="0"/>
                <a:ea typeface="ＭＳ Ｐゴシック" panose="020B0600070205080204" pitchFamily="34" charset="-128"/>
              </a:rPr>
              <a:t>Low conductivity material: make K(T) small</a:t>
            </a:r>
          </a:p>
          <a:p>
            <a:pPr lvl="1"/>
            <a:r>
              <a:rPr lang="en-US" altLang="sv-SE">
                <a:latin typeface="Arial" panose="020B0604020202020204" pitchFamily="34" charset="0"/>
                <a:ea typeface="ＭＳ Ｐゴシック" panose="020B0600070205080204" pitchFamily="34" charset="-128"/>
              </a:rPr>
              <a:t>Reduce cross sectional area: make A small</a:t>
            </a:r>
          </a:p>
          <a:p>
            <a:pPr lvl="1"/>
            <a:r>
              <a:rPr lang="en-US" altLang="sv-SE">
                <a:latin typeface="Arial" panose="020B0604020202020204" pitchFamily="34" charset="0"/>
                <a:ea typeface="ＭＳ Ｐゴシック" panose="020B0600070205080204" pitchFamily="34" charset="-128"/>
              </a:rPr>
              <a:t>Increase length: make L large</a:t>
            </a:r>
          </a:p>
          <a:p>
            <a:pPr lvl="1"/>
            <a:r>
              <a:rPr lang="en-US" altLang="sv-SE">
                <a:latin typeface="Arial" panose="020B0604020202020204" pitchFamily="34" charset="0"/>
                <a:ea typeface="ＭＳ Ｐゴシック" panose="020B0600070205080204" pitchFamily="34" charset="-128"/>
              </a:rPr>
              <a:t>For a given T</a:t>
            </a:r>
            <a:r>
              <a:rPr lang="en-US" altLang="sv-SE" baseline="-25000">
                <a:latin typeface="Arial" panose="020B0604020202020204" pitchFamily="34" charset="0"/>
                <a:ea typeface="ＭＳ Ｐゴシック" panose="020B0600070205080204" pitchFamily="34" charset="-128"/>
              </a:rPr>
              <a:t>C</a:t>
            </a:r>
            <a:r>
              <a:rPr lang="en-US" altLang="sv-SE">
                <a:latin typeface="Arial" panose="020B0604020202020204" pitchFamily="34" charset="0"/>
                <a:ea typeface="ＭＳ Ｐゴシック" panose="020B0600070205080204" pitchFamily="34" charset="-128"/>
              </a:rPr>
              <a:t> make T</a:t>
            </a:r>
            <a:r>
              <a:rPr lang="en-US" altLang="sv-SE" baseline="-25000">
                <a:latin typeface="Arial" panose="020B0604020202020204" pitchFamily="34" charset="0"/>
                <a:ea typeface="ＭＳ Ｐゴシック" panose="020B0600070205080204" pitchFamily="34" charset="-128"/>
              </a:rPr>
              <a:t>H</a:t>
            </a:r>
            <a:r>
              <a:rPr lang="en-US" altLang="sv-SE">
                <a:latin typeface="Arial" panose="020B0604020202020204" pitchFamily="34" charset="0"/>
                <a:ea typeface="ＭＳ Ｐゴシック" panose="020B0600070205080204" pitchFamily="34" charset="-128"/>
              </a:rPr>
              <a:t> smaller: i.e. use intermediate temperature heat intercepts</a:t>
            </a:r>
          </a:p>
          <a:p>
            <a:pPr lvl="2"/>
            <a:r>
              <a:rPr lang="en-US" altLang="sv-SE">
                <a:latin typeface="Arial" panose="020B0604020202020204" pitchFamily="34" charset="0"/>
                <a:ea typeface="ヒラギノ角ゴ Pro W3" pitchFamily="1" charset="-128"/>
              </a:rPr>
              <a:t>You still have heat leak from 300 K to this intermediate temperature but </a:t>
            </a:r>
            <a:r>
              <a:rPr lang="en-US" altLang="sv-SE" u="sng">
                <a:latin typeface="Arial" panose="020B0604020202020204" pitchFamily="34" charset="0"/>
                <a:ea typeface="ヒラギノ角ゴ Pro W3" pitchFamily="1" charset="-128"/>
              </a:rPr>
              <a:t>remember Carnot</a:t>
            </a:r>
            <a:r>
              <a:rPr lang="en-US" altLang="sv-SE">
                <a:latin typeface="Arial" panose="020B0604020202020204" pitchFamily="34" charset="0"/>
                <a:ea typeface="ヒラギノ角ゴ Pro W3" pitchFamily="1" charset="-128"/>
              </a:rPr>
              <a:t>, It</a:t>
            </a:r>
            <a:r>
              <a:rPr lang="ja-JP" altLang="en-US">
                <a:latin typeface="Arial" panose="020B0604020202020204" pitchFamily="34" charset="0"/>
                <a:ea typeface="ヒラギノ角ゴ Pro W3" pitchFamily="1" charset="-128"/>
              </a:rPr>
              <a:t>’</a:t>
            </a:r>
            <a:r>
              <a:rPr lang="en-US" altLang="ja-JP">
                <a:latin typeface="Arial" panose="020B0604020202020204" pitchFamily="34" charset="0"/>
                <a:ea typeface="ヒラギノ角ゴ Pro W3" pitchFamily="1" charset="-128"/>
              </a:rPr>
              <a:t>s more thermodynamically efficient to remove heat at higher temperatures</a:t>
            </a:r>
          </a:p>
          <a:p>
            <a:endParaRPr lang="en-US" altLang="sv-SE">
              <a:latin typeface="Arial" panose="020B0604020202020204" pitchFamily="34" charset="0"/>
              <a:ea typeface="ＭＳ Ｐゴシック" panose="020B0600070205080204" pitchFamily="34" charset="-128"/>
            </a:endParaRPr>
          </a:p>
        </p:txBody>
      </p:sp>
      <p:sp>
        <p:nvSpPr>
          <p:cNvPr id="17411" name="Date Placeholder 5">
            <a:extLst>
              <a:ext uri="{FF2B5EF4-FFF2-40B4-BE49-F238E27FC236}">
                <a16:creationId xmlns:a16="http://schemas.microsoft.com/office/drawing/2014/main" id="{A72B635D-C3DD-0AB3-B461-3EC0F9BB75D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17412" name="Footer Placeholder 3">
            <a:extLst>
              <a:ext uri="{FF2B5EF4-FFF2-40B4-BE49-F238E27FC236}">
                <a16:creationId xmlns:a16="http://schemas.microsoft.com/office/drawing/2014/main" id="{B8AA8C7B-FFF5-E9FB-B5C4-A06451A5E4E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17413" name="Slide Number Placeholder 4">
            <a:extLst>
              <a:ext uri="{FF2B5EF4-FFF2-40B4-BE49-F238E27FC236}">
                <a16:creationId xmlns:a16="http://schemas.microsoft.com/office/drawing/2014/main" id="{C1B7D6DE-11F3-E0EF-AD17-0C0A0C734C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BBE2E062-0C42-CE4A-82E2-7282FCEC5F8A}" type="slidenum">
              <a:rPr lang="en-US" altLang="sv-SE" sz="1000"/>
              <a:pPr>
                <a:spcBef>
                  <a:spcPct val="0"/>
                </a:spcBef>
                <a:buSzTx/>
                <a:buFontTx/>
                <a:buNone/>
              </a:pPr>
              <a:t>4</a:t>
            </a:fld>
            <a:endParaRPr lang="en-US" altLang="sv-SE" sz="1000"/>
          </a:p>
        </p:txBody>
      </p:sp>
      <p:graphicFrame>
        <p:nvGraphicFramePr>
          <p:cNvPr id="17414" name="Object 2">
            <a:extLst>
              <a:ext uri="{FF2B5EF4-FFF2-40B4-BE49-F238E27FC236}">
                <a16:creationId xmlns:a16="http://schemas.microsoft.com/office/drawing/2014/main" id="{C8AFE837-F436-0F3E-6166-F7015601F012}"/>
              </a:ext>
            </a:extLst>
          </p:cNvPr>
          <p:cNvGraphicFramePr>
            <a:graphicFrameLocks noChangeAspect="1"/>
          </p:cNvGraphicFramePr>
          <p:nvPr/>
        </p:nvGraphicFramePr>
        <p:xfrm>
          <a:off x="2362200" y="1905000"/>
          <a:ext cx="2335213" cy="762000"/>
        </p:xfrm>
        <a:graphic>
          <a:graphicData uri="http://schemas.openxmlformats.org/presentationml/2006/ole">
            <mc:AlternateContent xmlns:mc="http://schemas.openxmlformats.org/markup-compatibility/2006">
              <mc:Choice xmlns:v="urn:schemas-microsoft-com:vml" Requires="v">
                <p:oleObj name="Equation" r:id="rId2" imgW="27800300" imgH="9067800" progId="Equation.3">
                  <p:embed/>
                </p:oleObj>
              </mc:Choice>
              <mc:Fallback>
                <p:oleObj name="Equation" r:id="rId2" imgW="27800300" imgH="9067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5000"/>
                        <a:ext cx="23352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7415" name="Object 3">
            <a:extLst>
              <a:ext uri="{FF2B5EF4-FFF2-40B4-BE49-F238E27FC236}">
                <a16:creationId xmlns:a16="http://schemas.microsoft.com/office/drawing/2014/main" id="{A90A1971-FDB3-0F48-B21D-CFF56587E07A}"/>
              </a:ext>
            </a:extLst>
          </p:cNvPr>
          <p:cNvGraphicFramePr>
            <a:graphicFrameLocks noChangeAspect="1"/>
          </p:cNvGraphicFramePr>
          <p:nvPr/>
        </p:nvGraphicFramePr>
        <p:xfrm>
          <a:off x="5867400" y="2438400"/>
          <a:ext cx="2616200" cy="990600"/>
        </p:xfrm>
        <a:graphic>
          <a:graphicData uri="http://schemas.openxmlformats.org/presentationml/2006/ole">
            <mc:AlternateContent xmlns:mc="http://schemas.openxmlformats.org/markup-compatibility/2006">
              <mc:Choice xmlns:v="urn:schemas-microsoft-com:vml" Requires="v">
                <p:oleObj name="Equation" r:id="rId4" imgW="30137100" imgH="11404600" progId="Equation.3">
                  <p:embed/>
                </p:oleObj>
              </mc:Choice>
              <mc:Fallback>
                <p:oleObj name="Equation" r:id="rId4" imgW="30137100" imgH="11404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438400"/>
                        <a:ext cx="26162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a:extLst>
              <a:ext uri="{FF2B5EF4-FFF2-40B4-BE49-F238E27FC236}">
                <a16:creationId xmlns:a16="http://schemas.microsoft.com/office/drawing/2014/main" id="{173857D0-4BC4-F979-D15C-8EBA39C174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1524000"/>
            <a:ext cx="68961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6">
            <a:extLst>
              <a:ext uri="{FF2B5EF4-FFF2-40B4-BE49-F238E27FC236}">
                <a16:creationId xmlns:a16="http://schemas.microsoft.com/office/drawing/2014/main" id="{93AD07D4-7133-B795-B4CA-B369D927FD78}"/>
              </a:ext>
            </a:extLst>
          </p:cNvPr>
          <p:cNvSpPr>
            <a:spLocks noGrp="1" noChangeArrowheads="1"/>
          </p:cNvSpPr>
          <p:nvPr>
            <p:ph type="title"/>
          </p:nvPr>
        </p:nvSpPr>
        <p:spPr>
          <a:xfrm>
            <a:off x="76200" y="76200"/>
            <a:ext cx="8991600" cy="922338"/>
          </a:xfrm>
        </p:spPr>
        <p:txBody>
          <a:bodyPr/>
          <a:lstStyle/>
          <a:p>
            <a:r>
              <a:rPr lang="en-US" altLang="sv-SE">
                <a:solidFill>
                  <a:srgbClr val="FFFFFF"/>
                </a:solidFill>
                <a:latin typeface="Arial" panose="020B0604020202020204" pitchFamily="34" charset="0"/>
                <a:ea typeface="ＭＳ Ｐゴシック" panose="020B0600070205080204" pitchFamily="34" charset="-128"/>
              </a:rPr>
              <a:t>Design Example </a:t>
            </a:r>
            <a:br>
              <a:rPr lang="en-US" altLang="sv-SE">
                <a:solidFill>
                  <a:srgbClr val="FFFFFF"/>
                </a:solidFill>
                <a:latin typeface="Arial" panose="020B0604020202020204" pitchFamily="34" charset="0"/>
                <a:ea typeface="ＭＳ Ｐゴシック" panose="020B0600070205080204" pitchFamily="34" charset="-128"/>
              </a:rPr>
            </a:br>
            <a:r>
              <a:rPr lang="en-US" altLang="sv-SE">
                <a:solidFill>
                  <a:srgbClr val="FFFFFF"/>
                </a:solidFill>
                <a:latin typeface="Arial" panose="020B0604020202020204" pitchFamily="34" charset="0"/>
                <a:ea typeface="ＭＳ Ｐゴシック" panose="020B0600070205080204" pitchFamily="34" charset="-128"/>
              </a:rPr>
              <a:t>ILC Cryomodule Support Post</a:t>
            </a:r>
          </a:p>
        </p:txBody>
      </p:sp>
      <p:sp>
        <p:nvSpPr>
          <p:cNvPr id="18435" name="Date Placeholder 5">
            <a:extLst>
              <a:ext uri="{FF2B5EF4-FFF2-40B4-BE49-F238E27FC236}">
                <a16:creationId xmlns:a16="http://schemas.microsoft.com/office/drawing/2014/main" id="{228C1541-96BA-4710-1CB9-1F9AB3D9A59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18436" name="Footer Placeholder 3">
            <a:extLst>
              <a:ext uri="{FF2B5EF4-FFF2-40B4-BE49-F238E27FC236}">
                <a16:creationId xmlns:a16="http://schemas.microsoft.com/office/drawing/2014/main" id="{89C85CF1-F864-5633-263F-9E8A6667D97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18437" name="Slide Number Placeholder 4">
            <a:extLst>
              <a:ext uri="{FF2B5EF4-FFF2-40B4-BE49-F238E27FC236}">
                <a16:creationId xmlns:a16="http://schemas.microsoft.com/office/drawing/2014/main" id="{234C38FB-6BFA-7317-20C1-87F447AF6D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22250F2E-C16A-8A42-ABA6-D5A227064D33}" type="slidenum">
              <a:rPr lang="en-US" altLang="sv-SE" sz="1000"/>
              <a:pPr>
                <a:spcBef>
                  <a:spcPct val="0"/>
                </a:spcBef>
                <a:buSzTx/>
                <a:buFontTx/>
                <a:buNone/>
              </a:pPr>
              <a:t>5</a:t>
            </a:fld>
            <a:endParaRPr lang="en-US" altLang="sv-SE" sz="1000"/>
          </a:p>
        </p:txBody>
      </p:sp>
      <p:sp>
        <p:nvSpPr>
          <p:cNvPr id="18438" name="Content Placeholder 9">
            <a:extLst>
              <a:ext uri="{FF2B5EF4-FFF2-40B4-BE49-F238E27FC236}">
                <a16:creationId xmlns:a16="http://schemas.microsoft.com/office/drawing/2014/main" id="{39841B66-ACA5-62DA-BCDE-7C0AC8A1EDB8}"/>
              </a:ext>
            </a:extLst>
          </p:cNvPr>
          <p:cNvSpPr>
            <a:spLocks noGrp="1" noChangeArrowheads="1"/>
          </p:cNvSpPr>
          <p:nvPr>
            <p:ph idx="4294967295"/>
          </p:nvPr>
        </p:nvSpPr>
        <p:spPr>
          <a:xfrm>
            <a:off x="381000" y="4114800"/>
            <a:ext cx="4419600" cy="2433638"/>
          </a:xfrm>
        </p:spPr>
        <p:txBody>
          <a:bodyPr/>
          <a:lstStyle/>
          <a:p>
            <a:r>
              <a:rPr lang="en-US" altLang="sv-SE">
                <a:latin typeface="Arial" panose="020B0604020202020204" pitchFamily="34" charset="0"/>
                <a:ea typeface="ＭＳ Ｐゴシック" panose="020B0600070205080204" pitchFamily="34" charset="-128"/>
              </a:rPr>
              <a:t>Total Heat Leak (conduction &amp; radiation)</a:t>
            </a:r>
          </a:p>
          <a:p>
            <a:pPr lvl="1"/>
            <a:r>
              <a:rPr lang="en-US" altLang="sv-SE">
                <a:latin typeface="Arial" panose="020B0604020202020204" pitchFamily="34" charset="0"/>
                <a:ea typeface="ＭＳ Ｐゴシック" panose="020B0600070205080204" pitchFamily="34" charset="-128"/>
              </a:rPr>
              <a:t>70 K  - 10.5 W</a:t>
            </a:r>
          </a:p>
          <a:p>
            <a:pPr lvl="1"/>
            <a:r>
              <a:rPr lang="en-US" altLang="sv-SE">
                <a:latin typeface="Arial" panose="020B0604020202020204" pitchFamily="34" charset="0"/>
                <a:ea typeface="ＭＳ Ｐゴシック" panose="020B0600070205080204" pitchFamily="34" charset="-128"/>
              </a:rPr>
              <a:t>5 K  - 0.9 W</a:t>
            </a:r>
          </a:p>
          <a:p>
            <a:pPr lvl="1"/>
            <a:r>
              <a:rPr lang="en-US" altLang="sv-SE">
                <a:latin typeface="Arial" panose="020B0604020202020204" pitchFamily="34" charset="0"/>
                <a:ea typeface="ＭＳ Ｐゴシック" panose="020B0600070205080204" pitchFamily="34" charset="-128"/>
              </a:rPr>
              <a:t>2 K -  0.03 W</a:t>
            </a:r>
          </a:p>
          <a:p>
            <a:r>
              <a:rPr lang="en-US" altLang="sv-SE">
                <a:latin typeface="Arial" panose="020B0604020202020204" pitchFamily="34" charset="0"/>
                <a:ea typeface="ＭＳ Ｐゴシック" panose="020B0600070205080204" pitchFamily="34" charset="-128"/>
              </a:rPr>
              <a:t>Can support up to 50 kN</a:t>
            </a:r>
          </a:p>
        </p:txBody>
      </p:sp>
      <p:pic>
        <p:nvPicPr>
          <p:cNvPr id="18439" name="Picture 9">
            <a:extLst>
              <a:ext uri="{FF2B5EF4-FFF2-40B4-BE49-F238E27FC236}">
                <a16:creationId xmlns:a16="http://schemas.microsoft.com/office/drawing/2014/main" id="{2D3119C8-F9C4-5EFF-F620-DACEE82A4565}"/>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715000" y="4191000"/>
            <a:ext cx="2971800" cy="2235200"/>
          </a:xfrm>
          <a:noFill/>
        </p:spPr>
      </p:pic>
      <p:sp>
        <p:nvSpPr>
          <p:cNvPr id="18440" name="TextBox 12">
            <a:extLst>
              <a:ext uri="{FF2B5EF4-FFF2-40B4-BE49-F238E27FC236}">
                <a16:creationId xmlns:a16="http://schemas.microsoft.com/office/drawing/2014/main" id="{36A7518F-8888-3CE1-C95B-4FEA91F712C6}"/>
              </a:ext>
            </a:extLst>
          </p:cNvPr>
          <p:cNvSpPr txBox="1">
            <a:spLocks noChangeArrowheads="1"/>
          </p:cNvSpPr>
          <p:nvPr/>
        </p:nvSpPr>
        <p:spPr bwMode="auto">
          <a:xfrm>
            <a:off x="5943600" y="2057400"/>
            <a:ext cx="585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200">
                <a:solidFill>
                  <a:schemeClr val="tx1"/>
                </a:solidFill>
              </a:rPr>
              <a:t>300 K</a:t>
            </a:r>
          </a:p>
        </p:txBody>
      </p:sp>
      <p:sp>
        <p:nvSpPr>
          <p:cNvPr id="18441" name="TextBox 13">
            <a:extLst>
              <a:ext uri="{FF2B5EF4-FFF2-40B4-BE49-F238E27FC236}">
                <a16:creationId xmlns:a16="http://schemas.microsoft.com/office/drawing/2014/main" id="{636C63D9-B67B-2ADA-1EDC-E50308E73D6E}"/>
              </a:ext>
            </a:extLst>
          </p:cNvPr>
          <p:cNvSpPr txBox="1">
            <a:spLocks noChangeArrowheads="1"/>
          </p:cNvSpPr>
          <p:nvPr/>
        </p:nvSpPr>
        <p:spPr bwMode="auto">
          <a:xfrm>
            <a:off x="6781800" y="2286000"/>
            <a:ext cx="500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200">
                <a:solidFill>
                  <a:schemeClr val="tx1"/>
                </a:solidFill>
              </a:rPr>
              <a:t>70 K</a:t>
            </a:r>
          </a:p>
        </p:txBody>
      </p:sp>
      <p:sp>
        <p:nvSpPr>
          <p:cNvPr id="18442" name="TextBox 14">
            <a:extLst>
              <a:ext uri="{FF2B5EF4-FFF2-40B4-BE49-F238E27FC236}">
                <a16:creationId xmlns:a16="http://schemas.microsoft.com/office/drawing/2014/main" id="{4DB8EA61-65C1-1759-13CF-AC54BF950B45}"/>
              </a:ext>
            </a:extLst>
          </p:cNvPr>
          <p:cNvSpPr txBox="1">
            <a:spLocks noChangeArrowheads="1"/>
          </p:cNvSpPr>
          <p:nvPr/>
        </p:nvSpPr>
        <p:spPr bwMode="auto">
          <a:xfrm>
            <a:off x="6781800" y="3276600"/>
            <a:ext cx="415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200">
                <a:solidFill>
                  <a:schemeClr val="tx1"/>
                </a:solidFill>
              </a:rPr>
              <a:t>4 K</a:t>
            </a:r>
          </a:p>
        </p:txBody>
      </p:sp>
      <p:sp>
        <p:nvSpPr>
          <p:cNvPr id="18443" name="TextBox 15">
            <a:extLst>
              <a:ext uri="{FF2B5EF4-FFF2-40B4-BE49-F238E27FC236}">
                <a16:creationId xmlns:a16="http://schemas.microsoft.com/office/drawing/2014/main" id="{5C31BA79-E376-6D9A-6053-4DCB26FD74C5}"/>
              </a:ext>
            </a:extLst>
          </p:cNvPr>
          <p:cNvSpPr txBox="1">
            <a:spLocks noChangeArrowheads="1"/>
          </p:cNvSpPr>
          <p:nvPr/>
        </p:nvSpPr>
        <p:spPr bwMode="auto">
          <a:xfrm>
            <a:off x="6858000" y="3657600"/>
            <a:ext cx="415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200">
                <a:solidFill>
                  <a:schemeClr val="tx1"/>
                </a:solidFill>
              </a:rPr>
              <a:t>2 K</a:t>
            </a:r>
          </a:p>
        </p:txBody>
      </p:sp>
      <p:sp>
        <p:nvSpPr>
          <p:cNvPr id="18444" name="TextBox 16">
            <a:extLst>
              <a:ext uri="{FF2B5EF4-FFF2-40B4-BE49-F238E27FC236}">
                <a16:creationId xmlns:a16="http://schemas.microsoft.com/office/drawing/2014/main" id="{C7F8ACA2-8033-5013-1B1D-14FA8AFCB5B5}"/>
              </a:ext>
            </a:extLst>
          </p:cNvPr>
          <p:cNvSpPr txBox="1">
            <a:spLocks noChangeArrowheads="1"/>
          </p:cNvSpPr>
          <p:nvPr/>
        </p:nvSpPr>
        <p:spPr bwMode="auto">
          <a:xfrm>
            <a:off x="6934200" y="2743200"/>
            <a:ext cx="1223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200">
                <a:solidFill>
                  <a:schemeClr val="tx1"/>
                </a:solidFill>
              </a:rPr>
              <a:t>Fiberglass pipe</a:t>
            </a:r>
          </a:p>
        </p:txBody>
      </p:sp>
      <p:cxnSp>
        <p:nvCxnSpPr>
          <p:cNvPr id="21" name="Straight Arrow Connector 20">
            <a:extLst>
              <a:ext uri="{FF2B5EF4-FFF2-40B4-BE49-F238E27FC236}">
                <a16:creationId xmlns:a16="http://schemas.microsoft.com/office/drawing/2014/main" id="{A1242F6A-13AC-804F-8B3D-8A9C42651C6C}"/>
              </a:ext>
            </a:extLst>
          </p:cNvPr>
          <p:cNvCxnSpPr/>
          <p:nvPr/>
        </p:nvCxnSpPr>
        <p:spPr>
          <a:xfrm rot="10800000" flipV="1">
            <a:off x="5257800" y="2895600"/>
            <a:ext cx="1600200" cy="904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446" name="TextBox 22">
            <a:extLst>
              <a:ext uri="{FF2B5EF4-FFF2-40B4-BE49-F238E27FC236}">
                <a16:creationId xmlns:a16="http://schemas.microsoft.com/office/drawing/2014/main" id="{B4C22CBC-22DB-33F3-6EE7-BAAAD7B8728F}"/>
              </a:ext>
            </a:extLst>
          </p:cNvPr>
          <p:cNvSpPr txBox="1">
            <a:spLocks noChangeArrowheads="1"/>
          </p:cNvSpPr>
          <p:nvPr/>
        </p:nvSpPr>
        <p:spPr bwMode="auto">
          <a:xfrm>
            <a:off x="6553200" y="1447800"/>
            <a:ext cx="2389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rPr>
              <a:t>Courtesy T. Nicol - Fermilab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9">
            <a:extLst>
              <a:ext uri="{FF2B5EF4-FFF2-40B4-BE49-F238E27FC236}">
                <a16:creationId xmlns:a16="http://schemas.microsoft.com/office/drawing/2014/main" id="{928E3D24-5AF1-2C3F-7805-127CB2402F44}"/>
              </a:ext>
            </a:extLst>
          </p:cNvPr>
          <p:cNvSpPr>
            <a:spLocks noGrp="1" noChangeArrowheads="1"/>
          </p:cNvSpPr>
          <p:nvPr>
            <p:ph type="title"/>
          </p:nvPr>
        </p:nvSpPr>
        <p:spPr>
          <a:xfrm>
            <a:off x="0" y="4572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Conduction Heat Transfer</a:t>
            </a:r>
          </a:p>
        </p:txBody>
      </p:sp>
      <p:sp>
        <p:nvSpPr>
          <p:cNvPr id="19458" name="Content Placeholder 10">
            <a:extLst>
              <a:ext uri="{FF2B5EF4-FFF2-40B4-BE49-F238E27FC236}">
                <a16:creationId xmlns:a16="http://schemas.microsoft.com/office/drawing/2014/main" id="{0D7F02DE-7DE5-70E6-04B5-F4D7B0583B3B}"/>
              </a:ext>
            </a:extLst>
          </p:cNvPr>
          <p:cNvSpPr>
            <a:spLocks noGrp="1" noChangeArrowheads="1"/>
          </p:cNvSpPr>
          <p:nvPr>
            <p:ph idx="1"/>
          </p:nvPr>
        </p:nvSpPr>
        <p:spPr>
          <a:xfrm>
            <a:off x="0" y="1447800"/>
            <a:ext cx="8991600" cy="5027613"/>
          </a:xfrm>
        </p:spPr>
        <p:txBody>
          <a:bodyPr/>
          <a:lstStyle/>
          <a:p>
            <a:r>
              <a:rPr lang="en-US" altLang="sv-SE">
                <a:latin typeface="Arial" panose="020B0604020202020204" pitchFamily="34" charset="0"/>
                <a:ea typeface="ＭＳ Ｐゴシック" panose="020B0600070205080204" pitchFamily="34" charset="-128"/>
              </a:rPr>
              <a:t>Conduction heat leaks may be estimated by the use of Thermal Conductivity Integrals (Lecture 4)</a:t>
            </a:r>
          </a:p>
          <a:p>
            <a:endParaRPr lang="en-US" altLang="sv-SE">
              <a:latin typeface="Arial" panose="020B0604020202020204" pitchFamily="34" charset="0"/>
              <a:ea typeface="ＭＳ Ｐゴシック" panose="020B0600070205080204" pitchFamily="34" charset="-128"/>
            </a:endParaRPr>
          </a:p>
        </p:txBody>
      </p:sp>
      <p:sp>
        <p:nvSpPr>
          <p:cNvPr id="19459" name="Date Placeholder 8">
            <a:extLst>
              <a:ext uri="{FF2B5EF4-FFF2-40B4-BE49-F238E27FC236}">
                <a16:creationId xmlns:a16="http://schemas.microsoft.com/office/drawing/2014/main" id="{7F3D7D7F-BB29-7C32-A855-9CC8FF2A3B9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19460" name="Footer Placeholder 6">
            <a:extLst>
              <a:ext uri="{FF2B5EF4-FFF2-40B4-BE49-F238E27FC236}">
                <a16:creationId xmlns:a16="http://schemas.microsoft.com/office/drawing/2014/main" id="{3B4799AD-6985-9909-3F9F-46DAAC0564A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19461" name="Slide Number Placeholder 7">
            <a:extLst>
              <a:ext uri="{FF2B5EF4-FFF2-40B4-BE49-F238E27FC236}">
                <a16:creationId xmlns:a16="http://schemas.microsoft.com/office/drawing/2014/main" id="{7367C3DC-895F-2997-530B-DA443A9C92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EC964DF8-5B3C-E543-88D5-1A24E2D04712}" type="slidenum">
              <a:rPr lang="en-US" altLang="sv-SE" sz="1000"/>
              <a:pPr>
                <a:spcBef>
                  <a:spcPct val="0"/>
                </a:spcBef>
                <a:buSzTx/>
                <a:buFontTx/>
                <a:buNone/>
              </a:pPr>
              <a:t>6</a:t>
            </a:fld>
            <a:endParaRPr lang="en-US" altLang="sv-SE" sz="1000"/>
          </a:p>
        </p:txBody>
      </p:sp>
      <p:graphicFrame>
        <p:nvGraphicFramePr>
          <p:cNvPr id="19462" name="Object 6">
            <a:extLst>
              <a:ext uri="{FF2B5EF4-FFF2-40B4-BE49-F238E27FC236}">
                <a16:creationId xmlns:a16="http://schemas.microsoft.com/office/drawing/2014/main" id="{ED4AE786-5BE4-9535-A43D-1A15E87D568A}"/>
              </a:ext>
            </a:extLst>
          </p:cNvPr>
          <p:cNvGraphicFramePr>
            <a:graphicFrameLocks noChangeAspect="1"/>
          </p:cNvGraphicFramePr>
          <p:nvPr/>
        </p:nvGraphicFramePr>
        <p:xfrm>
          <a:off x="3352800" y="2667000"/>
          <a:ext cx="2097088" cy="457200"/>
        </p:xfrm>
        <a:graphic>
          <a:graphicData uri="http://schemas.openxmlformats.org/presentationml/2006/ole">
            <mc:AlternateContent xmlns:mc="http://schemas.openxmlformats.org/markup-compatibility/2006">
              <mc:Choice xmlns:v="urn:schemas-microsoft-com:vml" Requires="v">
                <p:oleObj name="Equation" r:id="rId2" imgW="22821900" imgH="4978400" progId="Equation.3">
                  <p:embed/>
                </p:oleObj>
              </mc:Choice>
              <mc:Fallback>
                <p:oleObj name="Equation" r:id="rId2" imgW="22821900" imgH="49784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67000"/>
                        <a:ext cx="20970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7">
            <a:extLst>
              <a:ext uri="{FF2B5EF4-FFF2-40B4-BE49-F238E27FC236}">
                <a16:creationId xmlns:a16="http://schemas.microsoft.com/office/drawing/2014/main" id="{3C34A221-E3A8-7D21-E4B3-5EC209A24481}"/>
              </a:ext>
            </a:extLst>
          </p:cNvPr>
          <p:cNvSpPr>
            <a:spLocks noGrp="1" noChangeArrowheads="1"/>
          </p:cNvSpPr>
          <p:nvPr>
            <p:ph type="title"/>
          </p:nvPr>
        </p:nvSpPr>
        <p:spPr>
          <a:xfrm>
            <a:off x="38100" y="4572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Convection Heat Transfer</a:t>
            </a:r>
          </a:p>
        </p:txBody>
      </p:sp>
      <p:sp>
        <p:nvSpPr>
          <p:cNvPr id="20482" name="Content Placeholder 8">
            <a:extLst>
              <a:ext uri="{FF2B5EF4-FFF2-40B4-BE49-F238E27FC236}">
                <a16:creationId xmlns:a16="http://schemas.microsoft.com/office/drawing/2014/main" id="{A455A771-CA91-5BBE-9D84-0FA1A0259746}"/>
              </a:ext>
            </a:extLst>
          </p:cNvPr>
          <p:cNvSpPr>
            <a:spLocks noGrp="1" noChangeArrowheads="1"/>
          </p:cNvSpPr>
          <p:nvPr>
            <p:ph idx="1"/>
          </p:nvPr>
        </p:nvSpPr>
        <p:spPr>
          <a:xfrm>
            <a:off x="12700" y="1524000"/>
            <a:ext cx="8991600" cy="5027613"/>
          </a:xfrm>
        </p:spPr>
        <p:txBody>
          <a:bodyPr/>
          <a:lstStyle/>
          <a:p>
            <a:r>
              <a:rPr lang="en-US" altLang="sv-SE">
                <a:latin typeface="Arial" panose="020B0604020202020204" pitchFamily="34" charset="0"/>
                <a:ea typeface="ＭＳ Ｐゴシック" panose="020B0600070205080204" pitchFamily="34" charset="-128"/>
              </a:rPr>
              <a:t>Fundamental Equation: Newton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law of cooling </a:t>
            </a:r>
          </a:p>
          <a:p>
            <a:pPr algn="ctr">
              <a:buFont typeface="Wingdings" pitchFamily="2" charset="2"/>
              <a:buNone/>
            </a:pPr>
            <a:r>
              <a:rPr lang="en-US" altLang="sv-SE">
                <a:latin typeface="Arial" panose="020B0604020202020204" pitchFamily="34" charset="0"/>
                <a:ea typeface="ＭＳ Ｐゴシック" panose="020B0600070205080204" pitchFamily="34" charset="-128"/>
              </a:rPr>
              <a:t>Q = hA(T</a:t>
            </a:r>
            <a:r>
              <a:rPr lang="en-US" altLang="sv-SE" baseline="-25000">
                <a:latin typeface="Arial" panose="020B0604020202020204" pitchFamily="34" charset="0"/>
                <a:ea typeface="ＭＳ Ｐゴシック" panose="020B0600070205080204" pitchFamily="34" charset="-128"/>
              </a:rPr>
              <a:t>surface</a:t>
            </a:r>
            <a:r>
              <a:rPr lang="en-US" altLang="sv-SE">
                <a:latin typeface="Arial" panose="020B0604020202020204" pitchFamily="34" charset="0"/>
                <a:ea typeface="ＭＳ Ｐゴシック" panose="020B0600070205080204" pitchFamily="34" charset="-128"/>
              </a:rPr>
              <a:t> – T</a:t>
            </a:r>
            <a:r>
              <a:rPr lang="en-US" altLang="sv-SE" baseline="-25000">
                <a:latin typeface="Arial" panose="020B0604020202020204" pitchFamily="34" charset="0"/>
                <a:ea typeface="ＭＳ Ｐゴシック" panose="020B0600070205080204" pitchFamily="34" charset="-128"/>
              </a:rPr>
              <a:t>fluid</a:t>
            </a:r>
            <a:r>
              <a:rPr lang="en-US" altLang="sv-SE">
                <a:latin typeface="Arial" panose="020B0604020202020204" pitchFamily="34" charset="0"/>
                <a:ea typeface="ＭＳ Ｐゴシック" panose="020B0600070205080204" pitchFamily="34" charset="-128"/>
              </a:rPr>
              <a:t>) </a:t>
            </a:r>
          </a:p>
          <a:p>
            <a:pPr>
              <a:buFont typeface="Wingdings" pitchFamily="2" charset="2"/>
              <a:buNone/>
            </a:pPr>
            <a:r>
              <a:rPr lang="en-US" altLang="sv-SE">
                <a:latin typeface="Arial" panose="020B0604020202020204" pitchFamily="34" charset="0"/>
                <a:ea typeface="ＭＳ Ｐゴシック" panose="020B0600070205080204" pitchFamily="34" charset="-128"/>
              </a:rPr>
              <a:t>where h is the heat transfer coefficient and is a function of Re, Pr, geometry etc depending on the situation</a:t>
            </a:r>
          </a:p>
          <a:p>
            <a:r>
              <a:rPr lang="en-US" altLang="sv-SE">
                <a:latin typeface="Arial" panose="020B0604020202020204" pitchFamily="34" charset="0"/>
                <a:ea typeface="ＭＳ Ｐゴシック" panose="020B0600070205080204" pitchFamily="34" charset="-128"/>
              </a:rPr>
              <a:t>In cryogenics we eliminate convection heat leak in cryogenic systems by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simply</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eliminating the fluid – vacuum insulation</a:t>
            </a:r>
          </a:p>
          <a:p>
            <a:r>
              <a:rPr lang="en-US" altLang="sv-SE">
                <a:latin typeface="Arial" panose="020B0604020202020204" pitchFamily="34" charset="0"/>
                <a:ea typeface="ＭＳ Ｐゴシック" panose="020B0600070205080204" pitchFamily="34" charset="-128"/>
              </a:rPr>
              <a:t>Using vacuum insulation to create vessels capable of storing cryogenic liquids was first done by James Dewar – who liquefied hydrogen</a:t>
            </a:r>
          </a:p>
          <a:p>
            <a:pPr lvl="1"/>
            <a:r>
              <a:rPr lang="en-US" altLang="sv-SE">
                <a:latin typeface="Arial" panose="020B0604020202020204" pitchFamily="34" charset="0"/>
                <a:ea typeface="ＭＳ Ｐゴシック" panose="020B0600070205080204" pitchFamily="34" charset="-128"/>
              </a:rPr>
              <a:t>Such vessels are frequently called dewars – though not always, more later</a:t>
            </a:r>
          </a:p>
          <a:p>
            <a:pPr lvl="1"/>
            <a:r>
              <a:rPr lang="en-US" altLang="sv-SE">
                <a:latin typeface="Arial" panose="020B0604020202020204" pitchFamily="34" charset="0"/>
                <a:ea typeface="ＭＳ Ｐゴシック" panose="020B0600070205080204" pitchFamily="34" charset="-128"/>
              </a:rPr>
              <a:t>Thermos bottles are a simple example of this approach</a:t>
            </a:r>
          </a:p>
        </p:txBody>
      </p:sp>
      <p:sp>
        <p:nvSpPr>
          <p:cNvPr id="20483" name="Date Placeholder 6">
            <a:extLst>
              <a:ext uri="{FF2B5EF4-FFF2-40B4-BE49-F238E27FC236}">
                <a16:creationId xmlns:a16="http://schemas.microsoft.com/office/drawing/2014/main" id="{B47A178B-68A0-57D2-D015-D24D31DDC33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20484" name="Footer Placeholder 4">
            <a:extLst>
              <a:ext uri="{FF2B5EF4-FFF2-40B4-BE49-F238E27FC236}">
                <a16:creationId xmlns:a16="http://schemas.microsoft.com/office/drawing/2014/main" id="{4292CD49-EA5C-1EC1-7973-19FDAD2528E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20485" name="Slide Number Placeholder 5">
            <a:extLst>
              <a:ext uri="{FF2B5EF4-FFF2-40B4-BE49-F238E27FC236}">
                <a16:creationId xmlns:a16="http://schemas.microsoft.com/office/drawing/2014/main" id="{00685E72-FC9F-E4F4-E5F0-77DA2F8FC5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36392AE8-097E-CA48-B99F-4DBE3836601B}" type="slidenum">
              <a:rPr lang="en-US" altLang="sv-SE" sz="1000"/>
              <a:pPr>
                <a:spcBef>
                  <a:spcPct val="0"/>
                </a:spcBef>
                <a:buSzTx/>
                <a:buFontTx/>
                <a:buNone/>
              </a:pPr>
              <a:t>7</a:t>
            </a:fld>
            <a:endParaRPr lang="en-US" altLang="sv-SE"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a:extLst>
              <a:ext uri="{FF2B5EF4-FFF2-40B4-BE49-F238E27FC236}">
                <a16:creationId xmlns:a16="http://schemas.microsoft.com/office/drawing/2014/main" id="{5E50A557-0834-495A-E1CC-31DA1249895A}"/>
              </a:ext>
            </a:extLst>
          </p:cNvPr>
          <p:cNvSpPr>
            <a:spLocks noGrp="1" noChangeArrowheads="1"/>
          </p:cNvSpPr>
          <p:nvPr>
            <p:ph type="title"/>
          </p:nvPr>
        </p:nvSpPr>
        <p:spPr>
          <a:xfrm>
            <a:off x="-76200" y="304800"/>
            <a:ext cx="8991600" cy="922338"/>
          </a:xfrm>
        </p:spPr>
        <p:txBody>
          <a:bodyPr/>
          <a:lstStyle/>
          <a:p>
            <a:r>
              <a:rPr lang="en-US" altLang="sv-SE">
                <a:solidFill>
                  <a:srgbClr val="FFFFFF"/>
                </a:solidFill>
                <a:latin typeface="Arial" panose="020B0604020202020204" pitchFamily="34" charset="0"/>
                <a:ea typeface="ＭＳ Ｐゴシック" panose="020B0600070205080204" pitchFamily="34" charset="-128"/>
              </a:rPr>
              <a:t>Design Example </a:t>
            </a:r>
            <a:br>
              <a:rPr lang="en-US" altLang="sv-SE">
                <a:solidFill>
                  <a:srgbClr val="FFFFFF"/>
                </a:solidFill>
                <a:latin typeface="Arial" panose="020B0604020202020204" pitchFamily="34" charset="0"/>
                <a:ea typeface="ＭＳ Ｐゴシック" panose="020B0600070205080204" pitchFamily="34" charset="-128"/>
              </a:rPr>
            </a:br>
            <a:r>
              <a:rPr lang="en-US" altLang="sv-SE">
                <a:solidFill>
                  <a:srgbClr val="FFFFFF"/>
                </a:solidFill>
                <a:latin typeface="Arial" panose="020B0604020202020204" pitchFamily="34" charset="0"/>
                <a:ea typeface="ＭＳ Ｐゴシック" panose="020B0600070205080204" pitchFamily="34" charset="-128"/>
              </a:rPr>
              <a:t>Vacuum Insulated Test Cryostat</a:t>
            </a:r>
          </a:p>
        </p:txBody>
      </p:sp>
      <p:sp>
        <p:nvSpPr>
          <p:cNvPr id="21506" name="Date Placeholder 5">
            <a:extLst>
              <a:ext uri="{FF2B5EF4-FFF2-40B4-BE49-F238E27FC236}">
                <a16:creationId xmlns:a16="http://schemas.microsoft.com/office/drawing/2014/main" id="{430B2B3A-D93E-7594-8D44-8536C3F2C68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21507" name="Footer Placeholder 3">
            <a:extLst>
              <a:ext uri="{FF2B5EF4-FFF2-40B4-BE49-F238E27FC236}">
                <a16:creationId xmlns:a16="http://schemas.microsoft.com/office/drawing/2014/main" id="{CCB99174-F26A-4886-FDA7-84E842869B0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21508" name="Slide Number Placeholder 4">
            <a:extLst>
              <a:ext uri="{FF2B5EF4-FFF2-40B4-BE49-F238E27FC236}">
                <a16:creationId xmlns:a16="http://schemas.microsoft.com/office/drawing/2014/main" id="{460B5B92-9F7C-3100-24EB-54CAB7BF57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0A75FC9E-7F9E-274B-8549-69C51A34A6BC}" type="slidenum">
              <a:rPr lang="en-US" altLang="sv-SE" sz="1000"/>
              <a:pPr>
                <a:spcBef>
                  <a:spcPct val="0"/>
                </a:spcBef>
                <a:buSzTx/>
                <a:buFontTx/>
                <a:buNone/>
              </a:pPr>
              <a:t>8</a:t>
            </a:fld>
            <a:endParaRPr lang="en-US" altLang="sv-SE" sz="1000"/>
          </a:p>
        </p:txBody>
      </p:sp>
      <p:sp>
        <p:nvSpPr>
          <p:cNvPr id="21509" name="Content Placeholder 7">
            <a:extLst>
              <a:ext uri="{FF2B5EF4-FFF2-40B4-BE49-F238E27FC236}">
                <a16:creationId xmlns:a16="http://schemas.microsoft.com/office/drawing/2014/main" id="{9F7802B8-BE75-6425-D5CE-21590C75AA13}"/>
              </a:ext>
            </a:extLst>
          </p:cNvPr>
          <p:cNvSpPr>
            <a:spLocks noGrp="1" noChangeArrowheads="1"/>
          </p:cNvSpPr>
          <p:nvPr>
            <p:ph idx="4294967295"/>
          </p:nvPr>
        </p:nvSpPr>
        <p:spPr>
          <a:xfrm>
            <a:off x="4708525" y="3048000"/>
            <a:ext cx="4422775" cy="1976438"/>
          </a:xfrm>
        </p:spPr>
        <p:txBody>
          <a:bodyPr/>
          <a:lstStyle/>
          <a:p>
            <a:r>
              <a:rPr lang="en-US" altLang="sv-SE">
                <a:latin typeface="Arial" panose="020B0604020202020204" pitchFamily="34" charset="0"/>
                <a:ea typeface="ＭＳ Ｐゴシック" panose="020B0600070205080204" pitchFamily="34" charset="-128"/>
              </a:rPr>
              <a:t>Contains 3 Vacuum Spaces</a:t>
            </a:r>
          </a:p>
          <a:p>
            <a:pPr lvl="1"/>
            <a:r>
              <a:rPr lang="en-US" altLang="sv-SE">
                <a:latin typeface="Arial" panose="020B0604020202020204" pitchFamily="34" charset="0"/>
                <a:ea typeface="ＭＳ Ｐゴシック" panose="020B0600070205080204" pitchFamily="34" charset="-128"/>
              </a:rPr>
              <a:t>1 between 300 K wall and LN</a:t>
            </a:r>
            <a:r>
              <a:rPr lang="en-US" altLang="sv-SE" baseline="-25000">
                <a:latin typeface="Arial" panose="020B0604020202020204" pitchFamily="34" charset="0"/>
                <a:ea typeface="ＭＳ Ｐゴシック" panose="020B0600070205080204" pitchFamily="34" charset="-128"/>
              </a:rPr>
              <a:t>2</a:t>
            </a:r>
            <a:r>
              <a:rPr lang="en-US" altLang="sv-SE">
                <a:latin typeface="Arial" panose="020B0604020202020204" pitchFamily="34" charset="0"/>
                <a:ea typeface="ＭＳ Ｐゴシック" panose="020B0600070205080204" pitchFamily="34" charset="-128"/>
              </a:rPr>
              <a:t> bath</a:t>
            </a:r>
          </a:p>
          <a:p>
            <a:pPr lvl="1"/>
            <a:r>
              <a:rPr lang="en-US" altLang="sv-SE">
                <a:latin typeface="Arial" panose="020B0604020202020204" pitchFamily="34" charset="0"/>
                <a:ea typeface="ＭＳ Ｐゴシック" panose="020B0600070205080204" pitchFamily="34" charset="-128"/>
              </a:rPr>
              <a:t>1 between LN</a:t>
            </a:r>
            <a:r>
              <a:rPr lang="en-US" altLang="sv-SE" baseline="-25000">
                <a:latin typeface="Arial" panose="020B0604020202020204" pitchFamily="34" charset="0"/>
                <a:ea typeface="ＭＳ Ｐゴシック" panose="020B0600070205080204" pitchFamily="34" charset="-128"/>
              </a:rPr>
              <a:t>2</a:t>
            </a:r>
            <a:r>
              <a:rPr lang="en-US" altLang="sv-SE">
                <a:latin typeface="Arial" panose="020B0604020202020204" pitchFamily="34" charset="0"/>
                <a:ea typeface="ＭＳ Ｐゴシック" panose="020B0600070205080204" pitchFamily="34" charset="-128"/>
              </a:rPr>
              <a:t> bath and LHe bath</a:t>
            </a:r>
          </a:p>
          <a:p>
            <a:pPr lvl="1"/>
            <a:r>
              <a:rPr lang="en-US" altLang="sv-SE">
                <a:latin typeface="Arial" panose="020B0604020202020204" pitchFamily="34" charset="0"/>
                <a:ea typeface="ＭＳ Ｐゴシック" panose="020B0600070205080204" pitchFamily="34" charset="-128"/>
              </a:rPr>
              <a:t>1 between LHe bath and experiment</a:t>
            </a:r>
          </a:p>
          <a:p>
            <a:pPr lvl="1"/>
            <a:endParaRPr lang="en-US" altLang="sv-SE">
              <a:latin typeface="Arial" panose="020B0604020202020204" pitchFamily="34" charset="0"/>
              <a:ea typeface="ＭＳ Ｐゴシック" panose="020B0600070205080204" pitchFamily="34" charset="-128"/>
            </a:endParaRPr>
          </a:p>
        </p:txBody>
      </p:sp>
      <p:pic>
        <p:nvPicPr>
          <p:cNvPr id="21510" name="Picture 4">
            <a:extLst>
              <a:ext uri="{FF2B5EF4-FFF2-40B4-BE49-F238E27FC236}">
                <a16:creationId xmlns:a16="http://schemas.microsoft.com/office/drawing/2014/main" id="{6CE436B6-C83A-2BD6-84B4-96B97231D6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49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5BE90547-168E-EA2F-EEFE-3A2C259170A8}"/>
              </a:ext>
            </a:extLst>
          </p:cNvPr>
          <p:cNvSpPr>
            <a:spLocks noGrp="1" noChangeArrowheads="1"/>
          </p:cNvSpPr>
          <p:nvPr>
            <p:ph type="title"/>
          </p:nvPr>
        </p:nvSpPr>
        <p:spPr>
          <a:xfrm>
            <a:off x="38100" y="457200"/>
            <a:ext cx="8991600" cy="485775"/>
          </a:xfrm>
        </p:spPr>
        <p:txBody>
          <a:bodyPr/>
          <a:lstStyle/>
          <a:p>
            <a:r>
              <a:rPr lang="en-US" altLang="sv-SE">
                <a:solidFill>
                  <a:srgbClr val="FFFFFF"/>
                </a:solidFill>
                <a:latin typeface="Arial" panose="020B0604020202020204" pitchFamily="34" charset="0"/>
                <a:ea typeface="ＭＳ Ｐゴシック" panose="020B0600070205080204" pitchFamily="34" charset="-128"/>
              </a:rPr>
              <a:t>Vacuum Insulation</a:t>
            </a:r>
          </a:p>
        </p:txBody>
      </p:sp>
      <p:sp>
        <p:nvSpPr>
          <p:cNvPr id="22530" name="Content Placeholder 7">
            <a:extLst>
              <a:ext uri="{FF2B5EF4-FFF2-40B4-BE49-F238E27FC236}">
                <a16:creationId xmlns:a16="http://schemas.microsoft.com/office/drawing/2014/main" id="{25758799-9F79-7E25-BC95-334A112B46ED}"/>
              </a:ext>
            </a:extLst>
          </p:cNvPr>
          <p:cNvSpPr>
            <a:spLocks noGrp="1" noChangeArrowheads="1"/>
          </p:cNvSpPr>
          <p:nvPr>
            <p:ph idx="1"/>
          </p:nvPr>
        </p:nvSpPr>
        <p:spPr>
          <a:xfrm>
            <a:off x="25400" y="1371600"/>
            <a:ext cx="8991600" cy="5027613"/>
          </a:xfrm>
        </p:spPr>
        <p:txBody>
          <a:bodyPr/>
          <a:lstStyle/>
          <a:p>
            <a:r>
              <a:rPr lang="en-US" altLang="sv-SE">
                <a:latin typeface="Arial" panose="020B0604020202020204" pitchFamily="34" charset="0"/>
                <a:ea typeface="ＭＳ Ｐゴシック" panose="020B0600070205080204" pitchFamily="34" charset="-128"/>
              </a:rPr>
              <a:t>How much vacuum is enough?</a:t>
            </a:r>
          </a:p>
          <a:p>
            <a:pPr lvl="1"/>
            <a:r>
              <a:rPr lang="en-US" altLang="sv-SE">
                <a:latin typeface="Arial" panose="020B0604020202020204" pitchFamily="34" charset="0"/>
                <a:ea typeface="ＭＳ Ｐゴシック" panose="020B0600070205080204" pitchFamily="34" charset="-128"/>
              </a:rPr>
              <a:t>This of course depends on the heat leak requirements but generally we want to be below 10</a:t>
            </a:r>
            <a:r>
              <a:rPr lang="en-US" altLang="sv-SE" baseline="30000">
                <a:latin typeface="Arial" panose="020B0604020202020204" pitchFamily="34" charset="0"/>
                <a:ea typeface="ＭＳ Ｐゴシック" panose="020B0600070205080204" pitchFamily="34" charset="-128"/>
              </a:rPr>
              <a:t>-5</a:t>
            </a:r>
            <a:r>
              <a:rPr lang="en-US" altLang="sv-SE">
                <a:latin typeface="Arial" panose="020B0604020202020204" pitchFamily="34" charset="0"/>
                <a:ea typeface="ＭＳ Ｐゴシック" panose="020B0600070205080204" pitchFamily="34" charset="-128"/>
              </a:rPr>
              <a:t> torr If we maintain this level or better we can generally neglect the convection heat leak for most applications. </a:t>
            </a:r>
          </a:p>
          <a:p>
            <a:pPr lvl="2"/>
            <a:r>
              <a:rPr lang="en-US" altLang="sv-SE" u="sng">
                <a:latin typeface="Arial" panose="020B0604020202020204" pitchFamily="34" charset="0"/>
                <a:ea typeface="ヒラギノ角ゴ Pro W3" pitchFamily="1" charset="-128"/>
              </a:rPr>
              <a:t>Cryogenic Engineering</a:t>
            </a:r>
            <a:r>
              <a:rPr lang="en-US" altLang="sv-SE">
                <a:latin typeface="Arial" panose="020B0604020202020204" pitchFamily="34" charset="0"/>
                <a:ea typeface="ヒラギノ角ゴ Pro W3" pitchFamily="1" charset="-128"/>
              </a:rPr>
              <a:t>, Flynn (1997) has a good discussion of calculating heat leak due to residual gas pressure</a:t>
            </a:r>
          </a:p>
          <a:p>
            <a:r>
              <a:rPr lang="en-US" altLang="sv-SE">
                <a:latin typeface="Arial" panose="020B0604020202020204" pitchFamily="34" charset="0"/>
                <a:ea typeface="ＭＳ Ｐゴシック" panose="020B0600070205080204" pitchFamily="34" charset="-128"/>
              </a:rPr>
              <a:t>Cryopumping</a:t>
            </a:r>
          </a:p>
          <a:p>
            <a:pPr lvl="1"/>
            <a:r>
              <a:rPr lang="en-US" altLang="sv-SE">
                <a:latin typeface="Arial" panose="020B0604020202020204" pitchFamily="34" charset="0"/>
                <a:ea typeface="ＭＳ Ｐゴシック" panose="020B0600070205080204" pitchFamily="34" charset="-128"/>
              </a:rPr>
              <a:t>At cryogenic temperatures almost all common gases condense and freeze onto the cold surface. Typically, we</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ll see that once surface are cooled to ~ 77 K the isolation vacuum will drop to the 10</a:t>
            </a:r>
            <a:r>
              <a:rPr lang="en-US" altLang="ja-JP" baseline="30000">
                <a:latin typeface="Arial" panose="020B0604020202020204" pitchFamily="34" charset="0"/>
                <a:ea typeface="ＭＳ Ｐゴシック" panose="020B0600070205080204" pitchFamily="34" charset="-128"/>
              </a:rPr>
              <a:t>-8</a:t>
            </a:r>
            <a:r>
              <a:rPr lang="en-US" altLang="ja-JP">
                <a:latin typeface="Arial" panose="020B0604020202020204" pitchFamily="34" charset="0"/>
                <a:ea typeface="ＭＳ Ｐゴシック" panose="020B0600070205080204" pitchFamily="34" charset="-128"/>
              </a:rPr>
              <a:t> torr or better range if the system is leak tight  and doesn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t have significant outgassing</a:t>
            </a:r>
          </a:p>
          <a:p>
            <a:pPr lvl="1"/>
            <a:r>
              <a:rPr lang="en-US" altLang="sv-SE">
                <a:latin typeface="Arial" panose="020B0604020202020204" pitchFamily="34" charset="0"/>
                <a:ea typeface="ＭＳ Ｐゴシック" panose="020B0600070205080204" pitchFamily="34" charset="-128"/>
              </a:rPr>
              <a:t>But don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t just  start cooling with everything at room pressure</a:t>
            </a:r>
          </a:p>
          <a:p>
            <a:pPr lvl="2"/>
            <a:r>
              <a:rPr lang="en-US" altLang="sv-SE">
                <a:latin typeface="Arial" panose="020B0604020202020204" pitchFamily="34" charset="0"/>
                <a:ea typeface="ヒラギノ角ゴ Pro W3" pitchFamily="1" charset="-128"/>
              </a:rPr>
              <a:t>Heat leak will likely be too high</a:t>
            </a:r>
          </a:p>
          <a:p>
            <a:pPr lvl="2"/>
            <a:r>
              <a:rPr lang="en-US" altLang="sv-SE">
                <a:latin typeface="Arial" panose="020B0604020202020204" pitchFamily="34" charset="0"/>
                <a:ea typeface="ヒラギノ角ゴ Pro W3" pitchFamily="1" charset="-128"/>
              </a:rPr>
              <a:t>Safety hazards due to enrichment of LOX on cold surfaces</a:t>
            </a:r>
          </a:p>
          <a:p>
            <a:pPr lvl="2"/>
            <a:r>
              <a:rPr lang="en-US" altLang="sv-SE">
                <a:latin typeface="Arial" panose="020B0604020202020204" pitchFamily="34" charset="0"/>
                <a:ea typeface="ヒラギノ角ゴ Pro W3" pitchFamily="1" charset="-128"/>
              </a:rPr>
              <a:t>Large amounts of condensed gases in vacuum space can lead to other problems including rapid pressure rise upon warming and possible solid conduction</a:t>
            </a:r>
          </a:p>
          <a:p>
            <a:pPr lvl="2"/>
            <a:r>
              <a:rPr lang="en-US" altLang="sv-SE">
                <a:latin typeface="Arial" panose="020B0604020202020204" pitchFamily="34" charset="0"/>
                <a:ea typeface="ヒラギノ角ゴ Pro W3" pitchFamily="1" charset="-128"/>
              </a:rPr>
              <a:t>Best practice is to be at least 10</a:t>
            </a:r>
            <a:r>
              <a:rPr lang="en-US" altLang="sv-SE" baseline="30000">
                <a:latin typeface="Arial" panose="020B0604020202020204" pitchFamily="34" charset="0"/>
                <a:ea typeface="ヒラギノ角ゴ Pro W3" pitchFamily="1" charset="-128"/>
              </a:rPr>
              <a:t>-3</a:t>
            </a:r>
            <a:r>
              <a:rPr lang="en-US" altLang="sv-SE">
                <a:latin typeface="Arial" panose="020B0604020202020204" pitchFamily="34" charset="0"/>
                <a:ea typeface="ヒラギノ角ゴ Pro W3" pitchFamily="1" charset="-128"/>
              </a:rPr>
              <a:t> torr before cooling, lower pressures are better but there may be operational tradeoffs</a:t>
            </a:r>
          </a:p>
          <a:p>
            <a:pPr lvl="1"/>
            <a:endParaRPr lang="en-US" altLang="sv-SE">
              <a:latin typeface="Arial" panose="020B0604020202020204" pitchFamily="34" charset="0"/>
              <a:ea typeface="ＭＳ Ｐゴシック" panose="020B0600070205080204" pitchFamily="34" charset="-128"/>
            </a:endParaRPr>
          </a:p>
          <a:p>
            <a:pPr>
              <a:buFont typeface="Wingdings" pitchFamily="2" charset="2"/>
              <a:buNone/>
            </a:pPr>
            <a:endParaRPr lang="en-US" altLang="sv-SE">
              <a:latin typeface="Arial" panose="020B0604020202020204" pitchFamily="34" charset="0"/>
              <a:ea typeface="ＭＳ Ｐゴシック" panose="020B0600070205080204" pitchFamily="34" charset="-128"/>
            </a:endParaRPr>
          </a:p>
        </p:txBody>
      </p:sp>
      <p:sp>
        <p:nvSpPr>
          <p:cNvPr id="22531" name="Date Placeholder 6">
            <a:extLst>
              <a:ext uri="{FF2B5EF4-FFF2-40B4-BE49-F238E27FC236}">
                <a16:creationId xmlns:a16="http://schemas.microsoft.com/office/drawing/2014/main" id="{4FAEB035-EAC6-FC11-C554-A823792F744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22532" name="Footer Placeholder 4">
            <a:extLst>
              <a:ext uri="{FF2B5EF4-FFF2-40B4-BE49-F238E27FC236}">
                <a16:creationId xmlns:a16="http://schemas.microsoft.com/office/drawing/2014/main" id="{BB6EC6D9-4C36-F2AB-2D1E-B2312A4EEC2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7| Thermal Insulation &amp; Cryostat Basics- J. G. Weisend II</a:t>
            </a:r>
          </a:p>
        </p:txBody>
      </p:sp>
      <p:sp>
        <p:nvSpPr>
          <p:cNvPr id="22533" name="Slide Number Placeholder 5">
            <a:extLst>
              <a:ext uri="{FF2B5EF4-FFF2-40B4-BE49-F238E27FC236}">
                <a16:creationId xmlns:a16="http://schemas.microsoft.com/office/drawing/2014/main" id="{05D64D77-371A-CEEF-D379-17C4FEC30C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7D59E8C9-17F9-FE48-A7DC-FC5FEB5E29B0}" type="slidenum">
              <a:rPr lang="en-US" altLang="sv-SE" sz="1000"/>
              <a:pPr>
                <a:spcBef>
                  <a:spcPct val="0"/>
                </a:spcBef>
                <a:buSzTx/>
                <a:buFontTx/>
                <a:buNone/>
              </a:pPr>
              <a:t>9</a:t>
            </a:fld>
            <a:endParaRPr lang="en-US" altLang="sv-SE" sz="1000"/>
          </a:p>
        </p:txBody>
      </p:sp>
    </p:spTree>
  </p:cSld>
  <p:clrMapOvr>
    <a:masterClrMapping/>
  </p:clrMapOvr>
</p:sld>
</file>

<file path=ppt/theme/theme1.xml><?xml version="1.0" encoding="utf-8"?>
<a:theme xmlns:a="http://schemas.openxmlformats.org/drawingml/2006/main" name="Lecture_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3489</TotalTime>
  <Words>3678</Words>
  <Application>Microsoft Office PowerPoint</Application>
  <PresentationFormat>On-screen Show (4:3)</PresentationFormat>
  <Paragraphs>492</Paragraphs>
  <Slides>39</Slides>
  <Notes>2</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2" baseType="lpstr">
      <vt:lpstr>MS PGothic</vt:lpstr>
      <vt:lpstr>MS PGothic</vt:lpstr>
      <vt:lpstr>Arial</vt:lpstr>
      <vt:lpstr>Calibri</vt:lpstr>
      <vt:lpstr>Helvetica</vt:lpstr>
      <vt:lpstr>Lucida Grande</vt:lpstr>
      <vt:lpstr>Symbol</vt:lpstr>
      <vt:lpstr>Tahoma</vt:lpstr>
      <vt:lpstr>Times New Roman</vt:lpstr>
      <vt:lpstr>Wingdings</vt:lpstr>
      <vt:lpstr>Lecture_template</vt:lpstr>
      <vt:lpstr>Office-tema</vt:lpstr>
      <vt:lpstr>Equation</vt:lpstr>
      <vt:lpstr>Lecture 7 Thermal Insulation &amp; Cryostat Basics</vt:lpstr>
      <vt:lpstr>Goals</vt:lpstr>
      <vt:lpstr>Three Ways to Transfer Heat</vt:lpstr>
      <vt:lpstr>Conduction Heat Transfer</vt:lpstr>
      <vt:lpstr>Design Example  ILC Cryomodule Support Post</vt:lpstr>
      <vt:lpstr>Conduction Heat Transfer</vt:lpstr>
      <vt:lpstr>Convection Heat Transfer</vt:lpstr>
      <vt:lpstr>Design Example  Vacuum Insulated Test Cryostat</vt:lpstr>
      <vt:lpstr>Vacuum Insulation</vt:lpstr>
      <vt:lpstr>Outgassing and Getters</vt:lpstr>
      <vt:lpstr>Outgassing and Getters</vt:lpstr>
      <vt:lpstr>Getters, Cryogenics  and Gilligan’s island</vt:lpstr>
      <vt:lpstr>Foam &amp; Other Insulation  Methods</vt:lpstr>
      <vt:lpstr>Design Example:Complex  Foam Insulation  System: LH2 Tank for 2nd Stage Saturn V</vt:lpstr>
      <vt:lpstr>Radiation Heat Transfer</vt:lpstr>
      <vt:lpstr>Radiation Heat Transfer</vt:lpstr>
      <vt:lpstr>Radiation Heat Transfer</vt:lpstr>
      <vt:lpstr>Radiation Heat Transfer</vt:lpstr>
      <vt:lpstr>Examples of Cooled  Radiation Shields</vt:lpstr>
      <vt:lpstr>Thermal Radiation Shields</vt:lpstr>
      <vt:lpstr>MultiLayer Insulation</vt:lpstr>
      <vt:lpstr>MLI</vt:lpstr>
      <vt:lpstr>Examples of Proper MLI Installation</vt:lpstr>
      <vt:lpstr>MLI Example from LHC cryostats</vt:lpstr>
      <vt:lpstr>Porous Insulation</vt:lpstr>
      <vt:lpstr>Porous Insulation</vt:lpstr>
      <vt:lpstr>Comparison of Thermal  Insulation Approaches ( 6 inch thick insulation in all cases)</vt:lpstr>
      <vt:lpstr>Cryostat Design</vt:lpstr>
      <vt:lpstr>E158 LH2 Target Cryostat</vt:lpstr>
      <vt:lpstr>Cryostat Design</vt:lpstr>
      <vt:lpstr>Cryostat Requirements</vt:lpstr>
      <vt:lpstr>Cryostat Requirements</vt:lpstr>
      <vt:lpstr>Cryostat Requirements</vt:lpstr>
      <vt:lpstr>Structural Supports</vt:lpstr>
      <vt:lpstr>Structural Support Example #1 ILC Cryostat</vt:lpstr>
      <vt:lpstr>Structural Support Example #2 JLab 12 GeV Upgrade Cryomodule</vt:lpstr>
      <vt:lpstr>Structural Support Example #3 Simple Top Load Cryostat</vt:lpstr>
      <vt:lpstr>Tips for Successful Cryostat Design</vt:lpstr>
      <vt:lpstr>Tips for Successful Cryostat Design</vt:lpstr>
    </vt:vector>
  </TitlesOfParts>
  <Company>NSCL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Refrigeration &amp; Liquefaction (Part 1)</dc:title>
  <dc:creator>weisend</dc:creator>
  <cp:lastModifiedBy>Irina Novitski x2831,3896 13429N</cp:lastModifiedBy>
  <cp:revision>209</cp:revision>
  <dcterms:created xsi:type="dcterms:W3CDTF">2010-10-22T20:42:26Z</dcterms:created>
  <dcterms:modified xsi:type="dcterms:W3CDTF">2025-01-30T20:31:09Z</dcterms:modified>
</cp:coreProperties>
</file>